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lsb" ContentType="application/vnd.ms-excel.sheet.binary.macroEnabled.12"/>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92" r:id="rId1"/>
  </p:sldMasterIdLst>
  <p:notesMasterIdLst>
    <p:notesMasterId r:id="rId31"/>
  </p:notesMasterIdLst>
  <p:sldIdLst>
    <p:sldId id="2134807178" r:id="rId2"/>
    <p:sldId id="2134807140" r:id="rId3"/>
    <p:sldId id="2134807169" r:id="rId4"/>
    <p:sldId id="2134807172" r:id="rId5"/>
    <p:sldId id="2134807085" r:id="rId6"/>
    <p:sldId id="2134807139" r:id="rId7"/>
    <p:sldId id="2134807164" r:id="rId8"/>
    <p:sldId id="283" r:id="rId9"/>
    <p:sldId id="2134807179" r:id="rId10"/>
    <p:sldId id="2134807180" r:id="rId11"/>
    <p:sldId id="2134807181" r:id="rId12"/>
    <p:sldId id="2134807177" r:id="rId13"/>
    <p:sldId id="2134807142" r:id="rId14"/>
    <p:sldId id="302" r:id="rId15"/>
    <p:sldId id="2134807136" r:id="rId16"/>
    <p:sldId id="2134807183" r:id="rId17"/>
    <p:sldId id="303" r:id="rId18"/>
    <p:sldId id="2134807185" r:id="rId19"/>
    <p:sldId id="2134807184" r:id="rId20"/>
    <p:sldId id="304" r:id="rId21"/>
    <p:sldId id="306" r:id="rId22"/>
    <p:sldId id="2134807159" r:id="rId23"/>
    <p:sldId id="305" r:id="rId24"/>
    <p:sldId id="2134807134" r:id="rId25"/>
    <p:sldId id="2134807168" r:id="rId26"/>
    <p:sldId id="2134807166" r:id="rId27"/>
    <p:sldId id="2134807174" r:id="rId28"/>
    <p:sldId id="2134807167" r:id="rId29"/>
    <p:sldId id="2134807145" r:id="rId30"/>
  </p:sldIdLst>
  <p:sldSz cx="12192000" cy="6858000"/>
  <p:notesSz cx="6858000" cy="9144000"/>
  <p:embeddedFontLst>
    <p:embeddedFont>
      <p:font typeface="Myriad Pro" panose="020B0503030403020204" pitchFamily="34" charset="0"/>
      <p:regular r:id="rId32"/>
      <p:bold r:id="rId33"/>
      <p:italic r:id="rId34"/>
      <p:boldItalic r:id="rId35"/>
    </p:embeddedFont>
    <p:embeddedFont>
      <p:font typeface="Myriad Pro " panose="020B0604020202020204" charset="0"/>
      <p:regular r:id="rId36"/>
      <p:bold r:id="rId37"/>
      <p:italic r:id="rId38"/>
      <p:boldItalic r:id="rId39"/>
    </p:embeddedFont>
    <p:embeddedFont>
      <p:font typeface="Myriad Pro Black" panose="020B0903030403020204" charset="0"/>
      <p:bold r:id="rId40"/>
      <p:italic r:id="rId41"/>
      <p:boldItalic r:id="rId42"/>
    </p:embeddedFont>
    <p:embeddedFont>
      <p:font typeface="Myriad Pro Light" panose="020B0403030403020204" pitchFamily="34" charset="0"/>
      <p:regular r:id="rId43"/>
      <p:bold r:id="rId44"/>
      <p:italic r:id="rId45"/>
      <p:boldItalic r:id="rId46"/>
    </p:embeddedFont>
    <p:embeddedFont>
      <p:font typeface="Poppins" panose="00000500000000000000" pitchFamily="2" charset="0"/>
      <p:regular r:id="rId47"/>
      <p:bold r:id="rId48"/>
      <p:italic r:id="rId49"/>
      <p:boldItalic r:id="rId50"/>
    </p:embeddedFont>
    <p:embeddedFont>
      <p:font typeface="Times" panose="02020603050405020304" pitchFamily="18" charset="0"/>
      <p:regular r:id="rId51"/>
      <p:bold r:id="rId52"/>
      <p:italic r:id="rId53"/>
      <p:boldItalic r:id="rId5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D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73A0DAA-6AF3-43AB-8588-CEC1D06C72B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87" autoAdjust="0"/>
    <p:restoredTop sz="94657"/>
  </p:normalViewPr>
  <p:slideViewPr>
    <p:cSldViewPr snapToGrid="0">
      <p:cViewPr varScale="1">
        <p:scale>
          <a:sx n="120" d="100"/>
          <a:sy n="120" d="100"/>
        </p:scale>
        <p:origin x="192" y="9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font" Target="fonts/font19.fntdata"/><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openxmlformats.org/officeDocument/2006/relationships/font" Target="fonts/font22.fntdata"/><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2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59"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font" Target="fonts/font10.fntdata"/><Relationship Id="rId54" Type="http://schemas.openxmlformats.org/officeDocument/2006/relationships/font" Target="fonts/font23.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49" Type="http://schemas.openxmlformats.org/officeDocument/2006/relationships/font" Target="fonts/font18.fntdata"/><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notesMaster" Target="notesMasters/notesMaster1.xml"/><Relationship Id="rId44" Type="http://schemas.openxmlformats.org/officeDocument/2006/relationships/font" Target="fonts/font13.fntdata"/><Relationship Id="rId52" Type="http://schemas.openxmlformats.org/officeDocument/2006/relationships/font" Target="fonts/font21.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han Rasmussen" userId="a2a89e6a-e690-4324-84d2-4db9de909f74" providerId="ADAL" clId="{3F24581B-C467-4F4D-A1BB-EECBE6044C02}"/>
    <pc:docChg chg="modSld">
      <pc:chgData name="Johan Rasmussen" userId="a2a89e6a-e690-4324-84d2-4db9de909f74" providerId="ADAL" clId="{3F24581B-C467-4F4D-A1BB-EECBE6044C02}" dt="2025-03-05T10:07:48.337" v="11" actId="20577"/>
      <pc:docMkLst>
        <pc:docMk/>
      </pc:docMkLst>
      <pc:sldChg chg="modSp mod">
        <pc:chgData name="Johan Rasmussen" userId="a2a89e6a-e690-4324-84d2-4db9de909f74" providerId="ADAL" clId="{3F24581B-C467-4F4D-A1BB-EECBE6044C02}" dt="2025-03-05T10:07:48.337" v="11" actId="20577"/>
        <pc:sldMkLst>
          <pc:docMk/>
          <pc:sldMk cId="2446314687" sldId="2134807178"/>
        </pc:sldMkLst>
        <pc:spChg chg="mod">
          <ac:chgData name="Johan Rasmussen" userId="a2a89e6a-e690-4324-84d2-4db9de909f74" providerId="ADAL" clId="{3F24581B-C467-4F4D-A1BB-EECBE6044C02}" dt="2025-03-05T10:07:31.509" v="1" actId="20577"/>
          <ac:spMkLst>
            <pc:docMk/>
            <pc:sldMk cId="2446314687" sldId="2134807178"/>
            <ac:spMk id="3" creationId="{09877271-3AED-0B8A-9A9A-85A5B62F24A4}"/>
          </ac:spMkLst>
        </pc:spChg>
        <pc:spChg chg="mod">
          <ac:chgData name="Johan Rasmussen" userId="a2a89e6a-e690-4324-84d2-4db9de909f74" providerId="ADAL" clId="{3F24581B-C467-4F4D-A1BB-EECBE6044C02}" dt="2025-03-05T10:07:48.337" v="11" actId="20577"/>
          <ac:spMkLst>
            <pc:docMk/>
            <pc:sldMk cId="2446314687" sldId="2134807178"/>
            <ac:spMk id="8" creationId="{E239B9D7-220C-33A3-09AF-B2730BBCB9AB}"/>
          </ac:spMkLst>
        </pc:sp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Binary_Worksheet.xlsb"/></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598074608904934"/>
          <c:y val="0.13598074608904934"/>
          <c:w val="0.72803850782190127"/>
          <c:h val="0.72803850782190127"/>
        </c:manualLayout>
      </c:layout>
      <c:doughnutChart>
        <c:varyColors val="0"/>
        <c:ser>
          <c:idx val="0"/>
          <c:order val="0"/>
          <c:spPr>
            <a:solidFill>
              <a:schemeClr val="accent2"/>
            </a:solidFill>
            <a:ln>
              <a:noFill/>
            </a:ln>
            <a:effectLst/>
          </c:spPr>
          <c:dPt>
            <c:idx val="0"/>
            <c:bubble3D val="0"/>
            <c:explosion val="10"/>
            <c:spPr>
              <a:solidFill>
                <a:srgbClr val="00ACEC"/>
              </a:solidFill>
              <a:ln>
                <a:noFill/>
              </a:ln>
              <a:effectLst/>
            </c:spPr>
            <c:extLst>
              <c:ext xmlns:c16="http://schemas.microsoft.com/office/drawing/2014/chart" uri="{C3380CC4-5D6E-409C-BE32-E72D297353CC}">
                <c16:uniqueId val="{00000001-B4A8-46D7-B5D3-8C04D093FF01}"/>
              </c:ext>
            </c:extLst>
          </c:dPt>
          <c:dPt>
            <c:idx val="1"/>
            <c:bubble3D val="0"/>
            <c:extLst>
              <c:ext xmlns:c16="http://schemas.microsoft.com/office/drawing/2014/chart" uri="{C3380CC4-5D6E-409C-BE32-E72D297353CC}">
                <c16:uniqueId val="{00000002-B4A8-46D7-B5D3-8C04D093FF01}"/>
              </c:ext>
            </c:extLst>
          </c:dPt>
          <c:val>
            <c:numRef>
              <c:f>Sheet1!$A$1:$A$2</c:f>
              <c:numCache>
                <c:formatCode>0.0%</c:formatCode>
                <c:ptCount val="2"/>
                <c:pt idx="0">
                  <c:v>18</c:v>
                </c:pt>
                <c:pt idx="1">
                  <c:v>82</c:v>
                </c:pt>
              </c:numCache>
            </c:numRef>
          </c:val>
          <c:extLst>
            <c:ext xmlns:c16="http://schemas.microsoft.com/office/drawing/2014/chart" uri="{C3380CC4-5D6E-409C-BE32-E72D297353CC}">
              <c16:uniqueId val="{00000003-B4A8-46D7-B5D3-8C04D093FF01}"/>
            </c:ext>
          </c:extLst>
        </c:ser>
        <c:dLbls>
          <c:showLegendKey val="0"/>
          <c:showVal val="0"/>
          <c:showCatName val="0"/>
          <c:showSerName val="0"/>
          <c:showPercent val="0"/>
          <c:showBubbleSize val="0"/>
          <c:showLeaderLines val="0"/>
        </c:dLbls>
        <c:firstSliceAng val="0"/>
        <c:holeSize val="80"/>
      </c:doughnutChart>
      <c:spPr>
        <a:noFill/>
        <a:ln>
          <a:noFill/>
        </a:ln>
        <a:effectLst/>
      </c:spPr>
    </c:plotArea>
    <c:plotVisOnly val="0"/>
    <c:dispBlanksAs val="gap"/>
    <c:showDLblsOverMax val="1"/>
  </c:chart>
  <c:spPr>
    <a:noFill/>
    <a:ln w="12700" cap="flat" cmpd="sng" algn="ctr">
      <a:noFill/>
      <a:prstDash val="solid"/>
      <a:miter lim="800000"/>
    </a:ln>
    <a:effectLst/>
  </c:spPr>
  <c:txPr>
    <a:bodyPr/>
    <a:lstStyle/>
    <a:p>
      <a:pPr>
        <a:defRPr/>
      </a:pPr>
      <a:endParaRPr lang="en-DK"/>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0A01F1-0DA5-42D5-BF46-BA35383CB5C1}" type="datetimeFigureOut">
              <a:rPr lang="en-GB" smtClean="0"/>
              <a:t>05/03/2025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F6FEF9-D76F-4A8D-85CB-E8536F36EFB8}" type="slidenum">
              <a:rPr lang="en-GB" smtClean="0"/>
              <a:t>‹#›</a:t>
            </a:fld>
            <a:endParaRPr lang="en-GB"/>
          </a:p>
        </p:txBody>
      </p:sp>
    </p:spTree>
    <p:extLst>
      <p:ext uri="{BB962C8B-B14F-4D97-AF65-F5344CB8AC3E}">
        <p14:creationId xmlns:p14="http://schemas.microsoft.com/office/powerpoint/2010/main" val="34304143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3F6FEF9-D76F-4A8D-85CB-E8536F36EFB8}" type="slidenum">
              <a:rPr lang="en-GB" smtClean="0"/>
              <a:t>1</a:t>
            </a:fld>
            <a:endParaRPr lang="en-GB"/>
          </a:p>
        </p:txBody>
      </p:sp>
    </p:spTree>
    <p:extLst>
      <p:ext uri="{BB962C8B-B14F-4D97-AF65-F5344CB8AC3E}">
        <p14:creationId xmlns:p14="http://schemas.microsoft.com/office/powerpoint/2010/main" val="18904775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5888" indent="-115888">
              <a:buFont typeface="Arial"/>
              <a:buAutoNum type="arabicParenR"/>
            </a:pPr>
            <a:r>
              <a:rPr lang="en-US" dirty="0">
                <a:latin typeface="Myriad Pro" panose="020B0503030403020204" pitchFamily="34" charset="0"/>
              </a:rPr>
              <a:t> Calculated as a percentage of turbines installed globally (excl. China) since FOWIC installed its first turbine in 2013</a:t>
            </a:r>
          </a:p>
          <a:p>
            <a:pPr marL="115888" indent="-115888">
              <a:buFont typeface="Arial"/>
              <a:buAutoNum type="arabicParenR"/>
            </a:pPr>
            <a:r>
              <a:rPr lang="en-US" dirty="0">
                <a:latin typeface="Myriad Pro" panose="020B0503030403020204" pitchFamily="34" charset="0"/>
              </a:rPr>
              <a:t> MOU in place with Shimizu Corporation in Japan</a:t>
            </a:r>
          </a:p>
          <a:p>
            <a:endParaRPr lang="en-DK" dirty="0"/>
          </a:p>
        </p:txBody>
      </p:sp>
      <p:sp>
        <p:nvSpPr>
          <p:cNvPr id="4" name="Slide Number Placeholder 3"/>
          <p:cNvSpPr>
            <a:spLocks noGrp="1"/>
          </p:cNvSpPr>
          <p:nvPr>
            <p:ph type="sldNum" sz="quarter" idx="5"/>
          </p:nvPr>
        </p:nvSpPr>
        <p:spPr/>
        <p:txBody>
          <a:bodyPr/>
          <a:lstStyle/>
          <a:p>
            <a:fld id="{F3F6FEF9-D76F-4A8D-85CB-E8536F36EFB8}" type="slidenum">
              <a:rPr lang="en-GB" smtClean="0"/>
              <a:t>2</a:t>
            </a:fld>
            <a:endParaRPr lang="en-GB"/>
          </a:p>
        </p:txBody>
      </p:sp>
    </p:spTree>
    <p:extLst>
      <p:ext uri="{BB962C8B-B14F-4D97-AF65-F5344CB8AC3E}">
        <p14:creationId xmlns:p14="http://schemas.microsoft.com/office/powerpoint/2010/main" val="20634420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defTabSz="931774">
              <a:defRPr/>
            </a:pPr>
            <a:fld id="{04FCDEBC-A86A-F343-9C9D-0197DA2038C7}" type="slidenum">
              <a:rPr lang="en-US">
                <a:solidFill>
                  <a:prstClr val="black"/>
                </a:solidFill>
                <a:latin typeface="Arial" panose="020B0604020202020204" pitchFamily="34" charset="0"/>
              </a:rPr>
              <a:pPr defTabSz="931774">
                <a:defRPr/>
              </a:pPr>
              <a:t>5</a:t>
            </a:fld>
            <a:endParaRPr lang="en-US">
              <a:solidFill>
                <a:prstClr val="black"/>
              </a:solidFill>
              <a:latin typeface="Arial" panose="020B0604020202020204" pitchFamily="34" charset="0"/>
            </a:endParaRPr>
          </a:p>
        </p:txBody>
      </p:sp>
    </p:spTree>
    <p:extLst>
      <p:ext uri="{BB962C8B-B14F-4D97-AF65-F5344CB8AC3E}">
        <p14:creationId xmlns:p14="http://schemas.microsoft.com/office/powerpoint/2010/main" val="33561901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latin typeface="Myriad Pro" panose="020B0503030403020204" pitchFamily="34" charset="0"/>
              </a:rPr>
              <a:t>* 2023 number</a:t>
            </a:r>
          </a:p>
          <a:p>
            <a:pPr marL="0" indent="0">
              <a:buFontTx/>
              <a:buNone/>
            </a:pPr>
            <a:r>
              <a:rPr lang="en-US" dirty="0">
                <a:latin typeface="Myriad Pro" panose="020B0503030403020204" pitchFamily="34" charset="0"/>
              </a:rPr>
              <a:t>** 2024 number</a:t>
            </a:r>
          </a:p>
          <a:p>
            <a:endParaRPr lang="en-DK" dirty="0">
              <a:latin typeface="Myriad Pro" panose="020B0503030403020204" pitchFamily="34" charset="0"/>
            </a:endParaRPr>
          </a:p>
        </p:txBody>
      </p:sp>
      <p:sp>
        <p:nvSpPr>
          <p:cNvPr id="4" name="Slide Number Placeholder 3"/>
          <p:cNvSpPr>
            <a:spLocks noGrp="1"/>
          </p:cNvSpPr>
          <p:nvPr>
            <p:ph type="sldNum" sz="quarter" idx="5"/>
          </p:nvPr>
        </p:nvSpPr>
        <p:spPr/>
        <p:txBody>
          <a:bodyPr/>
          <a:lstStyle/>
          <a:p>
            <a:fld id="{F3F6FEF9-D76F-4A8D-85CB-E8536F36EFB8}" type="slidenum">
              <a:rPr lang="en-GB" smtClean="0"/>
              <a:t>7</a:t>
            </a:fld>
            <a:endParaRPr lang="en-GB"/>
          </a:p>
        </p:txBody>
      </p:sp>
    </p:spTree>
    <p:extLst>
      <p:ext uri="{BB962C8B-B14F-4D97-AF65-F5344CB8AC3E}">
        <p14:creationId xmlns:p14="http://schemas.microsoft.com/office/powerpoint/2010/main" val="30670723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dirty="0"/>
          </a:p>
        </p:txBody>
      </p:sp>
      <p:sp>
        <p:nvSpPr>
          <p:cNvPr id="4" name="Slide Number Placeholder 3"/>
          <p:cNvSpPr>
            <a:spLocks noGrp="1"/>
          </p:cNvSpPr>
          <p:nvPr>
            <p:ph type="sldNum" sz="quarter" idx="5"/>
          </p:nvPr>
        </p:nvSpPr>
        <p:spPr/>
        <p:txBody>
          <a:bodyPr/>
          <a:lstStyle/>
          <a:p>
            <a:fld id="{F3F6FEF9-D76F-4A8D-85CB-E8536F36EFB8}" type="slidenum">
              <a:rPr lang="en-GB" smtClean="0"/>
              <a:t>10</a:t>
            </a:fld>
            <a:endParaRPr lang="en-GB"/>
          </a:p>
        </p:txBody>
      </p:sp>
    </p:spTree>
    <p:extLst>
      <p:ext uri="{BB962C8B-B14F-4D97-AF65-F5344CB8AC3E}">
        <p14:creationId xmlns:p14="http://schemas.microsoft.com/office/powerpoint/2010/main" val="20867686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dirty="0"/>
          </a:p>
        </p:txBody>
      </p:sp>
      <p:sp>
        <p:nvSpPr>
          <p:cNvPr id="4" name="Slide Number Placeholder 3"/>
          <p:cNvSpPr>
            <a:spLocks noGrp="1"/>
          </p:cNvSpPr>
          <p:nvPr>
            <p:ph type="sldNum" sz="quarter" idx="5"/>
          </p:nvPr>
        </p:nvSpPr>
        <p:spPr/>
        <p:txBody>
          <a:bodyPr/>
          <a:lstStyle/>
          <a:p>
            <a:fld id="{F3F6FEF9-D76F-4A8D-85CB-E8536F36EFB8}" type="slidenum">
              <a:rPr lang="en-GB" smtClean="0"/>
              <a:t>15</a:t>
            </a:fld>
            <a:endParaRPr lang="en-GB"/>
          </a:p>
        </p:txBody>
      </p:sp>
    </p:spTree>
    <p:extLst>
      <p:ext uri="{BB962C8B-B14F-4D97-AF65-F5344CB8AC3E}">
        <p14:creationId xmlns:p14="http://schemas.microsoft.com/office/powerpoint/2010/main" val="2100405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dirty="0"/>
          </a:p>
        </p:txBody>
      </p:sp>
      <p:sp>
        <p:nvSpPr>
          <p:cNvPr id="4" name="Slide Number Placeholder 3"/>
          <p:cNvSpPr>
            <a:spLocks noGrp="1"/>
          </p:cNvSpPr>
          <p:nvPr>
            <p:ph type="sldNum" sz="quarter" idx="5"/>
          </p:nvPr>
        </p:nvSpPr>
        <p:spPr/>
        <p:txBody>
          <a:bodyPr/>
          <a:lstStyle/>
          <a:p>
            <a:fld id="{F3F6FEF9-D76F-4A8D-85CB-E8536F36EFB8}" type="slidenum">
              <a:rPr lang="en-GB" smtClean="0"/>
              <a:t>18</a:t>
            </a:fld>
            <a:endParaRPr lang="en-GB"/>
          </a:p>
        </p:txBody>
      </p:sp>
    </p:spTree>
    <p:extLst>
      <p:ext uri="{BB962C8B-B14F-4D97-AF65-F5344CB8AC3E}">
        <p14:creationId xmlns:p14="http://schemas.microsoft.com/office/powerpoint/2010/main" val="29611153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dirty="0"/>
          </a:p>
        </p:txBody>
      </p:sp>
      <p:sp>
        <p:nvSpPr>
          <p:cNvPr id="4" name="Slide Number Placeholder 3"/>
          <p:cNvSpPr>
            <a:spLocks noGrp="1"/>
          </p:cNvSpPr>
          <p:nvPr>
            <p:ph type="sldNum" sz="quarter" idx="5"/>
          </p:nvPr>
        </p:nvSpPr>
        <p:spPr/>
        <p:txBody>
          <a:bodyPr/>
          <a:lstStyle/>
          <a:p>
            <a:fld id="{F3F6FEF9-D76F-4A8D-85CB-E8536F36EFB8}" type="slidenum">
              <a:rPr lang="en-GB" smtClean="0"/>
              <a:t>21</a:t>
            </a:fld>
            <a:endParaRPr lang="en-GB"/>
          </a:p>
        </p:txBody>
      </p:sp>
    </p:spTree>
    <p:extLst>
      <p:ext uri="{BB962C8B-B14F-4D97-AF65-F5344CB8AC3E}">
        <p14:creationId xmlns:p14="http://schemas.microsoft.com/office/powerpoint/2010/main" val="18675387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dirty="0"/>
          </a:p>
        </p:txBody>
      </p:sp>
      <p:sp>
        <p:nvSpPr>
          <p:cNvPr id="4" name="Slide Number Placeholder 3"/>
          <p:cNvSpPr>
            <a:spLocks noGrp="1"/>
          </p:cNvSpPr>
          <p:nvPr>
            <p:ph type="sldNum" sz="quarter" idx="5"/>
          </p:nvPr>
        </p:nvSpPr>
        <p:spPr/>
        <p:txBody>
          <a:bodyPr/>
          <a:lstStyle/>
          <a:p>
            <a:fld id="{F3F6FEF9-D76F-4A8D-85CB-E8536F36EFB8}" type="slidenum">
              <a:rPr lang="en-GB" smtClean="0"/>
              <a:t>26</a:t>
            </a:fld>
            <a:endParaRPr lang="en-GB"/>
          </a:p>
        </p:txBody>
      </p:sp>
    </p:spTree>
    <p:extLst>
      <p:ext uri="{BB962C8B-B14F-4D97-AF65-F5344CB8AC3E}">
        <p14:creationId xmlns:p14="http://schemas.microsoft.com/office/powerpoint/2010/main" val="18152008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jpg"/><Relationship Id="rId1" Type="http://schemas.openxmlformats.org/officeDocument/2006/relationships/slideMaster" Target="../slideMasters/slideMaster1.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9.jpeg"/><Relationship Id="rId1" Type="http://schemas.openxmlformats.org/officeDocument/2006/relationships/slideMaster" Target="../slideMasters/slideMaster1.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1.xml"/><Relationship Id="rId5" Type="http://schemas.openxmlformats.org/officeDocument/2006/relationships/image" Target="../media/image18.png"/><Relationship Id="rId4" Type="http://schemas.openxmlformats.org/officeDocument/2006/relationships/image" Target="../media/image23.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jpeg"/><Relationship Id="rId1" Type="http://schemas.openxmlformats.org/officeDocument/2006/relationships/slideMaster" Target="../slideMasters/slideMaster1.xml"/><Relationship Id="rId5" Type="http://schemas.openxmlformats.org/officeDocument/2006/relationships/image" Target="../media/image18.png"/><Relationship Id="rId4" Type="http://schemas.openxmlformats.org/officeDocument/2006/relationships/image" Target="../media/image23.sv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1.xml"/><Relationship Id="rId5" Type="http://schemas.openxmlformats.org/officeDocument/2006/relationships/image" Target="../media/image18.png"/><Relationship Id="rId4" Type="http://schemas.openxmlformats.org/officeDocument/2006/relationships/image" Target="../media/image28.sv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e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sv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6_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F51C807-6407-9B51-7EC2-5E909D6680B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786657" y="8768"/>
            <a:ext cx="9405343" cy="6845650"/>
          </a:xfrm>
          <a:prstGeom prst="rect">
            <a:avLst/>
          </a:prstGeom>
        </p:spPr>
      </p:pic>
      <p:sp>
        <p:nvSpPr>
          <p:cNvPr id="8" name="Rectangle 9">
            <a:extLst>
              <a:ext uri="{FF2B5EF4-FFF2-40B4-BE49-F238E27FC236}">
                <a16:creationId xmlns:a16="http://schemas.microsoft.com/office/drawing/2014/main" id="{4F07F07D-9A7F-2407-2E2B-62D7939F757D}"/>
              </a:ext>
            </a:extLst>
          </p:cNvPr>
          <p:cNvSpPr/>
          <p:nvPr userDrawn="1"/>
        </p:nvSpPr>
        <p:spPr>
          <a:xfrm>
            <a:off x="157659" y="0"/>
            <a:ext cx="10290216" cy="6858000"/>
          </a:xfrm>
          <a:custGeom>
            <a:avLst/>
            <a:gdLst>
              <a:gd name="connsiteX0" fmla="*/ 0 w 3455469"/>
              <a:gd name="connsiteY0" fmla="*/ 0 h 6870290"/>
              <a:gd name="connsiteX1" fmla="*/ 3455469 w 3455469"/>
              <a:gd name="connsiteY1" fmla="*/ 0 h 6870290"/>
              <a:gd name="connsiteX2" fmla="*/ 3455469 w 3455469"/>
              <a:gd name="connsiteY2" fmla="*/ 6870290 h 6870290"/>
              <a:gd name="connsiteX3" fmla="*/ 0 w 3455469"/>
              <a:gd name="connsiteY3" fmla="*/ 6870290 h 6870290"/>
              <a:gd name="connsiteX4" fmla="*/ 0 w 3455469"/>
              <a:gd name="connsiteY4" fmla="*/ 0 h 6870290"/>
              <a:gd name="connsiteX0" fmla="*/ 0 w 10308657"/>
              <a:gd name="connsiteY0" fmla="*/ 0 h 6870290"/>
              <a:gd name="connsiteX1" fmla="*/ 3455469 w 10308657"/>
              <a:gd name="connsiteY1" fmla="*/ 0 h 6870290"/>
              <a:gd name="connsiteX2" fmla="*/ 10308657 w 10308657"/>
              <a:gd name="connsiteY2" fmla="*/ 6870290 h 6870290"/>
              <a:gd name="connsiteX3" fmla="*/ 0 w 10308657"/>
              <a:gd name="connsiteY3" fmla="*/ 6870290 h 6870290"/>
              <a:gd name="connsiteX4" fmla="*/ 0 w 10308657"/>
              <a:gd name="connsiteY4" fmla="*/ 0 h 6870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08657" h="6870290">
                <a:moveTo>
                  <a:pt x="0" y="0"/>
                </a:moveTo>
                <a:lnTo>
                  <a:pt x="3455469" y="0"/>
                </a:lnTo>
                <a:lnTo>
                  <a:pt x="10308657" y="6870290"/>
                </a:lnTo>
                <a:lnTo>
                  <a:pt x="0" y="6870290"/>
                </a:lnTo>
                <a:lnTo>
                  <a:pt x="0" y="0"/>
                </a:lnTo>
                <a:close/>
              </a:path>
            </a:pathLst>
          </a:custGeom>
          <a:solidFill>
            <a:srgbClr val="00ACEC"/>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10" name="Rectangle 9">
            <a:extLst>
              <a:ext uri="{FF2B5EF4-FFF2-40B4-BE49-F238E27FC236}">
                <a16:creationId xmlns:a16="http://schemas.microsoft.com/office/drawing/2014/main" id="{1D126236-2FDC-D93C-386B-39BBA1A6F0E1}"/>
              </a:ext>
            </a:extLst>
          </p:cNvPr>
          <p:cNvSpPr/>
          <p:nvPr userDrawn="1"/>
        </p:nvSpPr>
        <p:spPr>
          <a:xfrm>
            <a:off x="-1" y="0"/>
            <a:ext cx="10308657" cy="6870290"/>
          </a:xfrm>
          <a:custGeom>
            <a:avLst/>
            <a:gdLst>
              <a:gd name="connsiteX0" fmla="*/ 0 w 3455469"/>
              <a:gd name="connsiteY0" fmla="*/ 0 h 6870290"/>
              <a:gd name="connsiteX1" fmla="*/ 3455469 w 3455469"/>
              <a:gd name="connsiteY1" fmla="*/ 0 h 6870290"/>
              <a:gd name="connsiteX2" fmla="*/ 3455469 w 3455469"/>
              <a:gd name="connsiteY2" fmla="*/ 6870290 h 6870290"/>
              <a:gd name="connsiteX3" fmla="*/ 0 w 3455469"/>
              <a:gd name="connsiteY3" fmla="*/ 6870290 h 6870290"/>
              <a:gd name="connsiteX4" fmla="*/ 0 w 3455469"/>
              <a:gd name="connsiteY4" fmla="*/ 0 h 6870290"/>
              <a:gd name="connsiteX0" fmla="*/ 0 w 10308657"/>
              <a:gd name="connsiteY0" fmla="*/ 0 h 6870290"/>
              <a:gd name="connsiteX1" fmla="*/ 3455469 w 10308657"/>
              <a:gd name="connsiteY1" fmla="*/ 0 h 6870290"/>
              <a:gd name="connsiteX2" fmla="*/ 10308657 w 10308657"/>
              <a:gd name="connsiteY2" fmla="*/ 6870290 h 6870290"/>
              <a:gd name="connsiteX3" fmla="*/ 0 w 10308657"/>
              <a:gd name="connsiteY3" fmla="*/ 6870290 h 6870290"/>
              <a:gd name="connsiteX4" fmla="*/ 0 w 10308657"/>
              <a:gd name="connsiteY4" fmla="*/ 0 h 6870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08657" h="6870290">
                <a:moveTo>
                  <a:pt x="0" y="0"/>
                </a:moveTo>
                <a:lnTo>
                  <a:pt x="3455469" y="0"/>
                </a:lnTo>
                <a:lnTo>
                  <a:pt x="10308657" y="6870290"/>
                </a:lnTo>
                <a:lnTo>
                  <a:pt x="0" y="6870290"/>
                </a:lnTo>
                <a:lnTo>
                  <a:pt x="0" y="0"/>
                </a:lnTo>
                <a:close/>
              </a:path>
            </a:pathLst>
          </a:custGeom>
          <a:solidFill>
            <a:schemeClr val="tx1"/>
          </a:solidFill>
          <a:ln>
            <a:noFill/>
          </a:ln>
          <a:effectLst/>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06084312-200F-4250-95D5-B766C91F2C8E}"/>
              </a:ext>
            </a:extLst>
          </p:cNvPr>
          <p:cNvSpPr>
            <a:spLocks noGrp="1"/>
          </p:cNvSpPr>
          <p:nvPr>
            <p:ph type="ctrTitle" hasCustomPrompt="1"/>
          </p:nvPr>
        </p:nvSpPr>
        <p:spPr>
          <a:xfrm>
            <a:off x="544200" y="3355958"/>
            <a:ext cx="5551800" cy="924025"/>
          </a:xfrm>
        </p:spPr>
        <p:txBody>
          <a:bodyPr anchor="b"/>
          <a:lstStyle>
            <a:lvl1pPr algn="l">
              <a:defRPr sz="6000">
                <a:solidFill>
                  <a:schemeClr val="bg1"/>
                </a:solidFill>
              </a:defRPr>
            </a:lvl1pPr>
          </a:lstStyle>
          <a:p>
            <a:r>
              <a:rPr lang="en-US" dirty="0"/>
              <a:t>Master title</a:t>
            </a:r>
            <a:endParaRPr lang="en-GB" dirty="0"/>
          </a:p>
        </p:txBody>
      </p:sp>
      <p:sp>
        <p:nvSpPr>
          <p:cNvPr id="3" name="Subtitle 2">
            <a:extLst>
              <a:ext uri="{FF2B5EF4-FFF2-40B4-BE49-F238E27FC236}">
                <a16:creationId xmlns:a16="http://schemas.microsoft.com/office/drawing/2014/main" id="{46F2B59B-2434-3FC3-FF83-F8FE0B605C0E}"/>
              </a:ext>
            </a:extLst>
          </p:cNvPr>
          <p:cNvSpPr>
            <a:spLocks noGrp="1"/>
          </p:cNvSpPr>
          <p:nvPr>
            <p:ph type="subTitle" idx="1"/>
          </p:nvPr>
        </p:nvSpPr>
        <p:spPr>
          <a:xfrm>
            <a:off x="544200" y="4408371"/>
            <a:ext cx="5551800" cy="924025"/>
          </a:xfrm>
        </p:spPr>
        <p:txBody>
          <a:bodyPr/>
          <a:lstStyle>
            <a:lvl1pPr marL="0" indent="0" algn="l">
              <a:buNone/>
              <a:defRPr sz="28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6" name="Slide Number Placeholder 5">
            <a:extLst>
              <a:ext uri="{FF2B5EF4-FFF2-40B4-BE49-F238E27FC236}">
                <a16:creationId xmlns:a16="http://schemas.microsoft.com/office/drawing/2014/main" id="{89CF4472-1435-391B-5BF8-5459CAEA4B60}"/>
              </a:ext>
            </a:extLst>
          </p:cNvPr>
          <p:cNvSpPr>
            <a:spLocks noGrp="1"/>
          </p:cNvSpPr>
          <p:nvPr>
            <p:ph type="sldNum" sz="quarter" idx="12"/>
          </p:nvPr>
        </p:nvSpPr>
        <p:spPr>
          <a:xfrm>
            <a:off x="11099800" y="6480525"/>
            <a:ext cx="552450" cy="365125"/>
          </a:xfrm>
          <a:prstGeom prst="rect">
            <a:avLst/>
          </a:prstGeom>
        </p:spPr>
        <p:txBody>
          <a:bodyPr/>
          <a:lstStyle/>
          <a:p>
            <a:fld id="{C16C2921-6903-4DB2-82DB-C5609A64D8DE}" type="slidenum">
              <a:rPr lang="en-GB" smtClean="0"/>
              <a:t>‹#›</a:t>
            </a:fld>
            <a:endParaRPr lang="en-GB"/>
          </a:p>
        </p:txBody>
      </p:sp>
      <p:sp>
        <p:nvSpPr>
          <p:cNvPr id="5" name="Text Placeholder 4">
            <a:extLst>
              <a:ext uri="{FF2B5EF4-FFF2-40B4-BE49-F238E27FC236}">
                <a16:creationId xmlns:a16="http://schemas.microsoft.com/office/drawing/2014/main" id="{843F7EA8-AFE5-16D0-D434-EB21A1657129}"/>
              </a:ext>
            </a:extLst>
          </p:cNvPr>
          <p:cNvSpPr>
            <a:spLocks noGrp="1"/>
          </p:cNvSpPr>
          <p:nvPr>
            <p:ph type="body" sz="quarter" idx="13" hasCustomPrompt="1"/>
          </p:nvPr>
        </p:nvSpPr>
        <p:spPr>
          <a:xfrm>
            <a:off x="544513" y="5620080"/>
            <a:ext cx="2379662" cy="33304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[Date]</a:t>
            </a:r>
            <a:endParaRPr lang="en-GB" dirty="0"/>
          </a:p>
        </p:txBody>
      </p:sp>
      <p:pic>
        <p:nvPicPr>
          <p:cNvPr id="7" name="Picture 6">
            <a:extLst>
              <a:ext uri="{FF2B5EF4-FFF2-40B4-BE49-F238E27FC236}">
                <a16:creationId xmlns:a16="http://schemas.microsoft.com/office/drawing/2014/main" id="{02E7F280-7B05-F446-5745-A48073A86289}"/>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74174" y="520435"/>
            <a:ext cx="2552050" cy="198941"/>
          </a:xfrm>
          <a:prstGeom prst="rect">
            <a:avLst/>
          </a:prstGeom>
        </p:spPr>
      </p:pic>
    </p:spTree>
    <p:extLst>
      <p:ext uri="{BB962C8B-B14F-4D97-AF65-F5344CB8AC3E}">
        <p14:creationId xmlns:p14="http://schemas.microsoft.com/office/powerpoint/2010/main" val="8399828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two columns">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8891035-B7D7-BEA4-5313-A3E0A0B5C75F}"/>
              </a:ext>
            </a:extLst>
          </p:cNvPr>
          <p:cNvSpPr>
            <a:spLocks noGrp="1"/>
          </p:cNvSpPr>
          <p:nvPr>
            <p:ph type="body" sz="quarter" idx="13"/>
          </p:nvPr>
        </p:nvSpPr>
        <p:spPr>
          <a:xfrm>
            <a:off x="544200" y="1482290"/>
            <a:ext cx="5442714" cy="4694673"/>
          </a:xfrm>
        </p:spPr>
        <p:txBody>
          <a:bodyPr/>
          <a:lstStyle/>
          <a:p>
            <a:pPr lvl="0"/>
            <a:r>
              <a:rPr lang="en-US" dirty="0"/>
              <a:t>Click to edit Master text styles</a:t>
            </a:r>
          </a:p>
        </p:txBody>
      </p:sp>
      <p:sp>
        <p:nvSpPr>
          <p:cNvPr id="6" name="Slide Number Placeholder 5">
            <a:extLst>
              <a:ext uri="{FF2B5EF4-FFF2-40B4-BE49-F238E27FC236}">
                <a16:creationId xmlns:a16="http://schemas.microsoft.com/office/drawing/2014/main" id="{411FD606-BE30-BA1B-B431-67A676C82A10}"/>
              </a:ext>
            </a:extLst>
          </p:cNvPr>
          <p:cNvSpPr>
            <a:spLocks noGrp="1"/>
          </p:cNvSpPr>
          <p:nvPr>
            <p:ph type="sldNum" sz="quarter" idx="12"/>
          </p:nvPr>
        </p:nvSpPr>
        <p:spPr>
          <a:xfrm>
            <a:off x="11099800" y="6480525"/>
            <a:ext cx="552450" cy="365125"/>
          </a:xfrm>
          <a:prstGeom prst="rect">
            <a:avLst/>
          </a:prstGeom>
        </p:spPr>
        <p:txBody>
          <a:bodyPr/>
          <a:lstStyle/>
          <a:p>
            <a:fld id="{C16C2921-6903-4DB2-82DB-C5609A64D8DE}" type="slidenum">
              <a:rPr lang="en-GB" smtClean="0"/>
              <a:t>‹#›</a:t>
            </a:fld>
            <a:endParaRPr lang="en-GB"/>
          </a:p>
        </p:txBody>
      </p:sp>
      <p:sp>
        <p:nvSpPr>
          <p:cNvPr id="3" name="Text Placeholder 4">
            <a:extLst>
              <a:ext uri="{FF2B5EF4-FFF2-40B4-BE49-F238E27FC236}">
                <a16:creationId xmlns:a16="http://schemas.microsoft.com/office/drawing/2014/main" id="{79428F12-00DF-2B2D-83F3-C9A99BF4F9E1}"/>
              </a:ext>
            </a:extLst>
          </p:cNvPr>
          <p:cNvSpPr>
            <a:spLocks noGrp="1"/>
          </p:cNvSpPr>
          <p:nvPr>
            <p:ph type="body" sz="quarter" idx="14"/>
          </p:nvPr>
        </p:nvSpPr>
        <p:spPr>
          <a:xfrm>
            <a:off x="6205088" y="1482290"/>
            <a:ext cx="5442714" cy="4694673"/>
          </a:xfrm>
        </p:spPr>
        <p:txBody>
          <a:bodyPr/>
          <a:lstStyle/>
          <a:p>
            <a:pPr lvl="0"/>
            <a:r>
              <a:rPr lang="en-US"/>
              <a:t>Click to edit Master text styles</a:t>
            </a:r>
          </a:p>
        </p:txBody>
      </p:sp>
      <p:sp>
        <p:nvSpPr>
          <p:cNvPr id="7" name="Title 1">
            <a:extLst>
              <a:ext uri="{FF2B5EF4-FFF2-40B4-BE49-F238E27FC236}">
                <a16:creationId xmlns:a16="http://schemas.microsoft.com/office/drawing/2014/main" id="{283681EC-5CD8-FACD-1ED8-4C1B2DE0FF6C}"/>
              </a:ext>
            </a:extLst>
          </p:cNvPr>
          <p:cNvSpPr>
            <a:spLocks noGrp="1"/>
          </p:cNvSpPr>
          <p:nvPr>
            <p:ph type="title"/>
          </p:nvPr>
        </p:nvSpPr>
        <p:spPr>
          <a:xfrm>
            <a:off x="544200" y="539016"/>
            <a:ext cx="11103600" cy="737850"/>
          </a:xfrm>
        </p:spPr>
        <p:txBody>
          <a:bodyPr anchor="t" anchorCtr="0"/>
          <a:lstStyle/>
          <a:p>
            <a:r>
              <a:rPr lang="en-US" dirty="0"/>
              <a:t>Click to edit Master title style</a:t>
            </a:r>
            <a:endParaRPr lang="en-GB" dirty="0"/>
          </a:p>
        </p:txBody>
      </p:sp>
    </p:spTree>
    <p:extLst>
      <p:ext uri="{BB962C8B-B14F-4D97-AF65-F5344CB8AC3E}">
        <p14:creationId xmlns:p14="http://schemas.microsoft.com/office/powerpoint/2010/main" val="28002659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two columns_Dark">
    <p:bg>
      <p:bgPr>
        <a:solidFill>
          <a:schemeClr val="tx1"/>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8891035-B7D7-BEA4-5313-A3E0A0B5C75F}"/>
              </a:ext>
            </a:extLst>
          </p:cNvPr>
          <p:cNvSpPr>
            <a:spLocks noGrp="1"/>
          </p:cNvSpPr>
          <p:nvPr>
            <p:ph type="body" sz="quarter" idx="13"/>
          </p:nvPr>
        </p:nvSpPr>
        <p:spPr>
          <a:xfrm>
            <a:off x="544200" y="1482290"/>
            <a:ext cx="5442714" cy="4694673"/>
          </a:xfrm>
        </p:spPr>
        <p:txBody>
          <a:bodyPr/>
          <a:lstStyle>
            <a:lvl1pPr>
              <a:defRPr>
                <a:solidFill>
                  <a:schemeClr val="bg1"/>
                </a:solidFill>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411FD606-BE30-BA1B-B431-67A676C82A10}"/>
              </a:ext>
            </a:extLst>
          </p:cNvPr>
          <p:cNvSpPr>
            <a:spLocks noGrp="1"/>
          </p:cNvSpPr>
          <p:nvPr>
            <p:ph type="sldNum" sz="quarter" idx="12"/>
          </p:nvPr>
        </p:nvSpPr>
        <p:spPr>
          <a:xfrm>
            <a:off x="11099800" y="6480525"/>
            <a:ext cx="552450" cy="365125"/>
          </a:xfrm>
          <a:prstGeom prst="rect">
            <a:avLst/>
          </a:prstGeom>
        </p:spPr>
        <p:txBody>
          <a:bodyPr/>
          <a:lstStyle/>
          <a:p>
            <a:fld id="{C16C2921-6903-4DB2-82DB-C5609A64D8DE}" type="slidenum">
              <a:rPr lang="en-GB" smtClean="0"/>
              <a:t>‹#›</a:t>
            </a:fld>
            <a:endParaRPr lang="en-GB"/>
          </a:p>
        </p:txBody>
      </p:sp>
      <p:sp>
        <p:nvSpPr>
          <p:cNvPr id="3" name="Text Placeholder 4">
            <a:extLst>
              <a:ext uri="{FF2B5EF4-FFF2-40B4-BE49-F238E27FC236}">
                <a16:creationId xmlns:a16="http://schemas.microsoft.com/office/drawing/2014/main" id="{79428F12-00DF-2B2D-83F3-C9A99BF4F9E1}"/>
              </a:ext>
            </a:extLst>
          </p:cNvPr>
          <p:cNvSpPr>
            <a:spLocks noGrp="1"/>
          </p:cNvSpPr>
          <p:nvPr>
            <p:ph type="body" sz="quarter" idx="14"/>
          </p:nvPr>
        </p:nvSpPr>
        <p:spPr>
          <a:xfrm>
            <a:off x="6205088" y="1482290"/>
            <a:ext cx="5442714" cy="4694673"/>
          </a:xfrm>
        </p:spPr>
        <p:txBody>
          <a:bodyPr/>
          <a:lstStyle>
            <a:lvl1pPr>
              <a:defRPr>
                <a:solidFill>
                  <a:schemeClr val="bg1"/>
                </a:solidFill>
              </a:defRPr>
            </a:lvl1pPr>
          </a:lstStyle>
          <a:p>
            <a:pPr lvl="0"/>
            <a:r>
              <a:rPr lang="en-US"/>
              <a:t>Click to edit Master text styles</a:t>
            </a:r>
          </a:p>
        </p:txBody>
      </p:sp>
      <p:sp>
        <p:nvSpPr>
          <p:cNvPr id="7" name="Title 1">
            <a:extLst>
              <a:ext uri="{FF2B5EF4-FFF2-40B4-BE49-F238E27FC236}">
                <a16:creationId xmlns:a16="http://schemas.microsoft.com/office/drawing/2014/main" id="{283681EC-5CD8-FACD-1ED8-4C1B2DE0FF6C}"/>
              </a:ext>
            </a:extLst>
          </p:cNvPr>
          <p:cNvSpPr>
            <a:spLocks noGrp="1"/>
          </p:cNvSpPr>
          <p:nvPr>
            <p:ph type="title"/>
          </p:nvPr>
        </p:nvSpPr>
        <p:spPr>
          <a:xfrm>
            <a:off x="544200" y="539016"/>
            <a:ext cx="11103600" cy="737850"/>
          </a:xfrm>
        </p:spPr>
        <p:txBody>
          <a:bodyPr anchor="t" anchorCtr="0"/>
          <a:lstStyle>
            <a:lvl1pPr>
              <a:defRPr>
                <a:solidFill>
                  <a:schemeClr val="bg1"/>
                </a:solidFill>
              </a:defRPr>
            </a:lvl1pPr>
          </a:lstStyle>
          <a:p>
            <a:r>
              <a:rPr lang="en-US"/>
              <a:t>Click to edit Master title style</a:t>
            </a:r>
            <a:endParaRPr lang="en-GB" dirty="0"/>
          </a:p>
        </p:txBody>
      </p:sp>
      <p:sp>
        <p:nvSpPr>
          <p:cNvPr id="2" name="Rectangle 1">
            <a:extLst>
              <a:ext uri="{FF2B5EF4-FFF2-40B4-BE49-F238E27FC236}">
                <a16:creationId xmlns:a16="http://schemas.microsoft.com/office/drawing/2014/main" id="{F5516D2A-CACC-5564-B41C-E0B94E4E0531}"/>
              </a:ext>
            </a:extLst>
          </p:cNvPr>
          <p:cNvSpPr/>
          <p:nvPr userDrawn="1"/>
        </p:nvSpPr>
        <p:spPr>
          <a:xfrm>
            <a:off x="8436077" y="6408174"/>
            <a:ext cx="552450" cy="449826"/>
          </a:xfrm>
          <a:prstGeom prst="rect">
            <a:avLst/>
          </a:prstGeom>
          <a:solidFill>
            <a:srgbClr val="0021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292500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one columns Dark">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5179DAC-DE92-23E9-F25B-DA436E923E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906524" y="0"/>
            <a:ext cx="10283952" cy="6858000"/>
          </a:xfrm>
          <a:prstGeom prst="rect">
            <a:avLst/>
          </a:prstGeom>
        </p:spPr>
      </p:pic>
      <p:pic>
        <p:nvPicPr>
          <p:cNvPr id="16" name="Graphic 15">
            <a:extLst>
              <a:ext uri="{FF2B5EF4-FFF2-40B4-BE49-F238E27FC236}">
                <a16:creationId xmlns:a16="http://schemas.microsoft.com/office/drawing/2014/main" id="{FAD23AD2-70E3-1DA3-910D-97996B10FC6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562975" y="6477000"/>
            <a:ext cx="3629025" cy="381000"/>
          </a:xfrm>
          <a:prstGeom prst="rect">
            <a:avLst/>
          </a:prstGeom>
        </p:spPr>
      </p:pic>
      <p:pic>
        <p:nvPicPr>
          <p:cNvPr id="13" name="Graphic 12">
            <a:extLst>
              <a:ext uri="{FF2B5EF4-FFF2-40B4-BE49-F238E27FC236}">
                <a16:creationId xmlns:a16="http://schemas.microsoft.com/office/drawing/2014/main" id="{75946ED2-198B-F45F-2B94-24EFBE20E558}"/>
              </a:ext>
            </a:extLst>
          </p:cNvPr>
          <p:cNvPicPr>
            <a:picLocks noGrp="1" noRot="1" noChangeAspect="1" noMove="1" noResize="1" noEditPoints="1" noAdjustHandles="1" noChangeArrowheads="1" noChangeShapeType="1" noCrop="1"/>
          </p:cNvPicPr>
          <p:nvPr userDrawn="1"/>
        </p:nvPicPr>
        <p:blipFill>
          <a:blip r:embed="rId5">
            <a:extLst>
              <a:ext uri="{96DAC541-7B7A-43D3-8B79-37D633B846F1}">
                <asvg:svgBlip xmlns:asvg="http://schemas.microsoft.com/office/drawing/2016/SVG/main" r:embed="rId6"/>
              </a:ext>
            </a:extLst>
          </a:blip>
          <a:stretch>
            <a:fillRect/>
          </a:stretch>
        </p:blipFill>
        <p:spPr>
          <a:xfrm>
            <a:off x="0" y="0"/>
            <a:ext cx="9017000" cy="6858000"/>
          </a:xfrm>
          <a:prstGeom prst="rect">
            <a:avLst/>
          </a:prstGeom>
        </p:spPr>
      </p:pic>
      <p:sp>
        <p:nvSpPr>
          <p:cNvPr id="5" name="Text Placeholder 4">
            <a:extLst>
              <a:ext uri="{FF2B5EF4-FFF2-40B4-BE49-F238E27FC236}">
                <a16:creationId xmlns:a16="http://schemas.microsoft.com/office/drawing/2014/main" id="{38891035-B7D7-BEA4-5313-A3E0A0B5C75F}"/>
              </a:ext>
            </a:extLst>
          </p:cNvPr>
          <p:cNvSpPr>
            <a:spLocks noGrp="1"/>
          </p:cNvSpPr>
          <p:nvPr>
            <p:ph type="body" sz="quarter" idx="13"/>
          </p:nvPr>
        </p:nvSpPr>
        <p:spPr>
          <a:xfrm>
            <a:off x="544200" y="1482290"/>
            <a:ext cx="5442714" cy="4694673"/>
          </a:xfrm>
        </p:spPr>
        <p:txBody>
          <a:bodyPr/>
          <a:lstStyle>
            <a:lvl1pPr>
              <a:defRPr>
                <a:solidFill>
                  <a:schemeClr val="bg1"/>
                </a:solidFill>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411FD606-BE30-BA1B-B431-67A676C82A10}"/>
              </a:ext>
            </a:extLst>
          </p:cNvPr>
          <p:cNvSpPr>
            <a:spLocks noGrp="1"/>
          </p:cNvSpPr>
          <p:nvPr>
            <p:ph type="sldNum" sz="quarter" idx="12"/>
          </p:nvPr>
        </p:nvSpPr>
        <p:spPr>
          <a:xfrm>
            <a:off x="11099800" y="6480525"/>
            <a:ext cx="552450" cy="365125"/>
          </a:xfrm>
          <a:prstGeom prst="rect">
            <a:avLst/>
          </a:prstGeom>
        </p:spPr>
        <p:txBody>
          <a:bodyPr/>
          <a:lstStyle/>
          <a:p>
            <a:fld id="{C16C2921-6903-4DB2-82DB-C5609A64D8DE}" type="slidenum">
              <a:rPr lang="en-GB" smtClean="0"/>
              <a:t>‹#›</a:t>
            </a:fld>
            <a:endParaRPr lang="en-GB"/>
          </a:p>
        </p:txBody>
      </p:sp>
      <p:sp>
        <p:nvSpPr>
          <p:cNvPr id="7" name="Title 1">
            <a:extLst>
              <a:ext uri="{FF2B5EF4-FFF2-40B4-BE49-F238E27FC236}">
                <a16:creationId xmlns:a16="http://schemas.microsoft.com/office/drawing/2014/main" id="{283681EC-5CD8-FACD-1ED8-4C1B2DE0FF6C}"/>
              </a:ext>
            </a:extLst>
          </p:cNvPr>
          <p:cNvSpPr>
            <a:spLocks noGrp="1"/>
          </p:cNvSpPr>
          <p:nvPr>
            <p:ph type="title"/>
          </p:nvPr>
        </p:nvSpPr>
        <p:spPr>
          <a:xfrm>
            <a:off x="544200" y="539016"/>
            <a:ext cx="5442714" cy="737850"/>
          </a:xfrm>
        </p:spPr>
        <p:txBody>
          <a:bodyPr anchor="t" anchorCtr="0"/>
          <a:lstStyle>
            <a:lvl1pPr>
              <a:defRPr>
                <a:solidFill>
                  <a:schemeClr val="bg1"/>
                </a:solidFill>
              </a:defRPr>
            </a:lvl1pPr>
          </a:lstStyle>
          <a:p>
            <a:r>
              <a:rPr lang="en-US" dirty="0"/>
              <a:t>Click to edit Master title style</a:t>
            </a:r>
            <a:endParaRPr lang="en-GB" dirty="0"/>
          </a:p>
        </p:txBody>
      </p:sp>
      <p:pic>
        <p:nvPicPr>
          <p:cNvPr id="2" name="Picture 1">
            <a:extLst>
              <a:ext uri="{FF2B5EF4-FFF2-40B4-BE49-F238E27FC236}">
                <a16:creationId xmlns:a16="http://schemas.microsoft.com/office/drawing/2014/main" id="{424DF5EE-3E3C-B8BA-0D40-5B84FBDEF72F}"/>
              </a:ext>
            </a:extLst>
          </p:cNvPr>
          <p:cNvPicPr>
            <a:picLocks noChangeAspect="1"/>
          </p:cNvPicPr>
          <p:nvPr userDrawn="1"/>
        </p:nvPicPr>
        <p:blipFill>
          <a:blip r:embed="rId7" cstate="email">
            <a:extLst>
              <a:ext uri="{28A0092B-C50C-407E-A947-70E740481C1C}">
                <a14:useLocalDpi xmlns:a14="http://schemas.microsoft.com/office/drawing/2010/main"/>
              </a:ext>
            </a:extLst>
          </a:blip>
          <a:srcRect/>
          <a:stretch/>
        </p:blipFill>
        <p:spPr>
          <a:xfrm>
            <a:off x="9092338" y="6599288"/>
            <a:ext cx="1764000" cy="137510"/>
          </a:xfrm>
          <a:prstGeom prst="rect">
            <a:avLst/>
          </a:prstGeom>
        </p:spPr>
      </p:pic>
    </p:spTree>
    <p:extLst>
      <p:ext uri="{BB962C8B-B14F-4D97-AF65-F5344CB8AC3E}">
        <p14:creationId xmlns:p14="http://schemas.microsoft.com/office/powerpoint/2010/main" val="8260387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Image one columns Dark">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5179DAC-DE92-23E9-F25B-DA436E923E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41955" y="0"/>
            <a:ext cx="11749197" cy="6609876"/>
          </a:xfrm>
          <a:prstGeom prst="rect">
            <a:avLst/>
          </a:prstGeom>
        </p:spPr>
      </p:pic>
      <p:pic>
        <p:nvPicPr>
          <p:cNvPr id="16" name="Graphic 15">
            <a:extLst>
              <a:ext uri="{FF2B5EF4-FFF2-40B4-BE49-F238E27FC236}">
                <a16:creationId xmlns:a16="http://schemas.microsoft.com/office/drawing/2014/main" id="{FAD23AD2-70E3-1DA3-910D-97996B10FC6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562975" y="6477000"/>
            <a:ext cx="3629025" cy="381000"/>
          </a:xfrm>
          <a:prstGeom prst="rect">
            <a:avLst/>
          </a:prstGeom>
        </p:spPr>
      </p:pic>
      <p:pic>
        <p:nvPicPr>
          <p:cNvPr id="13" name="Graphic 12">
            <a:extLst>
              <a:ext uri="{FF2B5EF4-FFF2-40B4-BE49-F238E27FC236}">
                <a16:creationId xmlns:a16="http://schemas.microsoft.com/office/drawing/2014/main" id="{75946ED2-198B-F45F-2B94-24EFBE20E558}"/>
              </a:ext>
            </a:extLst>
          </p:cNvPr>
          <p:cNvPicPr>
            <a:picLocks noGrp="1" noRot="1" noChangeAspect="1" noMove="1" noResize="1" noEditPoints="1" noAdjustHandles="1" noChangeArrowheads="1" noChangeShapeType="1" noCrop="1"/>
          </p:cNvPicPr>
          <p:nvPr userDrawn="1"/>
        </p:nvPicPr>
        <p:blipFill>
          <a:blip r:embed="rId5">
            <a:extLst>
              <a:ext uri="{96DAC541-7B7A-43D3-8B79-37D633B846F1}">
                <asvg:svgBlip xmlns:asvg="http://schemas.microsoft.com/office/drawing/2016/SVG/main" r:embed="rId6"/>
              </a:ext>
            </a:extLst>
          </a:blip>
          <a:stretch>
            <a:fillRect/>
          </a:stretch>
        </p:blipFill>
        <p:spPr>
          <a:xfrm>
            <a:off x="0" y="0"/>
            <a:ext cx="9017000" cy="6858000"/>
          </a:xfrm>
          <a:prstGeom prst="rect">
            <a:avLst/>
          </a:prstGeom>
        </p:spPr>
      </p:pic>
      <p:sp>
        <p:nvSpPr>
          <p:cNvPr id="5" name="Text Placeholder 4">
            <a:extLst>
              <a:ext uri="{FF2B5EF4-FFF2-40B4-BE49-F238E27FC236}">
                <a16:creationId xmlns:a16="http://schemas.microsoft.com/office/drawing/2014/main" id="{38891035-B7D7-BEA4-5313-A3E0A0B5C75F}"/>
              </a:ext>
            </a:extLst>
          </p:cNvPr>
          <p:cNvSpPr>
            <a:spLocks noGrp="1"/>
          </p:cNvSpPr>
          <p:nvPr>
            <p:ph type="body" sz="quarter" idx="13"/>
          </p:nvPr>
        </p:nvSpPr>
        <p:spPr>
          <a:xfrm>
            <a:off x="544200" y="1482290"/>
            <a:ext cx="5442714" cy="4694673"/>
          </a:xfrm>
        </p:spPr>
        <p:txBody>
          <a:bodyPr/>
          <a:lstStyle>
            <a:lvl1pPr>
              <a:defRPr>
                <a:solidFill>
                  <a:schemeClr val="bg1"/>
                </a:solidFill>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411FD606-BE30-BA1B-B431-67A676C82A10}"/>
              </a:ext>
            </a:extLst>
          </p:cNvPr>
          <p:cNvSpPr>
            <a:spLocks noGrp="1"/>
          </p:cNvSpPr>
          <p:nvPr>
            <p:ph type="sldNum" sz="quarter" idx="12"/>
          </p:nvPr>
        </p:nvSpPr>
        <p:spPr>
          <a:xfrm>
            <a:off x="11099800" y="6480525"/>
            <a:ext cx="552450" cy="365125"/>
          </a:xfrm>
          <a:prstGeom prst="rect">
            <a:avLst/>
          </a:prstGeom>
        </p:spPr>
        <p:txBody>
          <a:bodyPr/>
          <a:lstStyle/>
          <a:p>
            <a:fld id="{C16C2921-6903-4DB2-82DB-C5609A64D8DE}" type="slidenum">
              <a:rPr lang="en-GB" smtClean="0"/>
              <a:t>‹#›</a:t>
            </a:fld>
            <a:endParaRPr lang="en-GB"/>
          </a:p>
        </p:txBody>
      </p:sp>
      <p:sp>
        <p:nvSpPr>
          <p:cNvPr id="7" name="Title 1">
            <a:extLst>
              <a:ext uri="{FF2B5EF4-FFF2-40B4-BE49-F238E27FC236}">
                <a16:creationId xmlns:a16="http://schemas.microsoft.com/office/drawing/2014/main" id="{283681EC-5CD8-FACD-1ED8-4C1B2DE0FF6C}"/>
              </a:ext>
            </a:extLst>
          </p:cNvPr>
          <p:cNvSpPr>
            <a:spLocks noGrp="1"/>
          </p:cNvSpPr>
          <p:nvPr>
            <p:ph type="title"/>
          </p:nvPr>
        </p:nvSpPr>
        <p:spPr>
          <a:xfrm>
            <a:off x="544200" y="539016"/>
            <a:ext cx="5442714" cy="737850"/>
          </a:xfrm>
        </p:spPr>
        <p:txBody>
          <a:bodyPr anchor="t" anchorCtr="0"/>
          <a:lstStyle>
            <a:lvl1pPr>
              <a:defRPr>
                <a:solidFill>
                  <a:schemeClr val="bg1"/>
                </a:solidFill>
              </a:defRPr>
            </a:lvl1pPr>
          </a:lstStyle>
          <a:p>
            <a:r>
              <a:rPr lang="en-US"/>
              <a:t>Click to edit Master title style</a:t>
            </a:r>
            <a:endParaRPr lang="en-GB" dirty="0"/>
          </a:p>
        </p:txBody>
      </p:sp>
      <p:pic>
        <p:nvPicPr>
          <p:cNvPr id="2" name="Picture 1">
            <a:extLst>
              <a:ext uri="{FF2B5EF4-FFF2-40B4-BE49-F238E27FC236}">
                <a16:creationId xmlns:a16="http://schemas.microsoft.com/office/drawing/2014/main" id="{7F048664-3D6D-A68D-F15F-0D5CBCC5236A}"/>
              </a:ext>
            </a:extLst>
          </p:cNvPr>
          <p:cNvPicPr>
            <a:picLocks noChangeAspect="1"/>
          </p:cNvPicPr>
          <p:nvPr userDrawn="1"/>
        </p:nvPicPr>
        <p:blipFill>
          <a:blip r:embed="rId7" cstate="email">
            <a:extLst>
              <a:ext uri="{28A0092B-C50C-407E-A947-70E740481C1C}">
                <a14:useLocalDpi xmlns:a14="http://schemas.microsoft.com/office/drawing/2010/main"/>
              </a:ext>
            </a:extLst>
          </a:blip>
          <a:srcRect/>
          <a:stretch/>
        </p:blipFill>
        <p:spPr>
          <a:xfrm>
            <a:off x="9092338" y="6599288"/>
            <a:ext cx="1764000" cy="137510"/>
          </a:xfrm>
          <a:prstGeom prst="rect">
            <a:avLst/>
          </a:prstGeom>
        </p:spPr>
      </p:pic>
    </p:spTree>
    <p:extLst>
      <p:ext uri="{BB962C8B-B14F-4D97-AF65-F5344CB8AC3E}">
        <p14:creationId xmlns:p14="http://schemas.microsoft.com/office/powerpoint/2010/main" val="40657191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Image one columns Dar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87A8E7-2566-AAB4-1A55-8CB7048409FA}"/>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2041071" y="2908"/>
            <a:ext cx="10150929" cy="6856162"/>
          </a:xfrm>
          <a:prstGeom prst="rect">
            <a:avLst/>
          </a:prstGeom>
        </p:spPr>
      </p:pic>
      <p:pic>
        <p:nvPicPr>
          <p:cNvPr id="16" name="Graphic 15">
            <a:extLst>
              <a:ext uri="{FF2B5EF4-FFF2-40B4-BE49-F238E27FC236}">
                <a16:creationId xmlns:a16="http://schemas.microsoft.com/office/drawing/2014/main" id="{FAD23AD2-70E3-1DA3-910D-97996B10FC6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562975" y="6477000"/>
            <a:ext cx="3629025" cy="381000"/>
          </a:xfrm>
          <a:prstGeom prst="rect">
            <a:avLst/>
          </a:prstGeom>
        </p:spPr>
      </p:pic>
      <p:pic>
        <p:nvPicPr>
          <p:cNvPr id="13" name="Graphic 12">
            <a:extLst>
              <a:ext uri="{FF2B5EF4-FFF2-40B4-BE49-F238E27FC236}">
                <a16:creationId xmlns:a16="http://schemas.microsoft.com/office/drawing/2014/main" id="{75946ED2-198B-F45F-2B94-24EFBE20E558}"/>
              </a:ext>
            </a:extLst>
          </p:cNvPr>
          <p:cNvPicPr>
            <a:picLocks noGrp="1" noRot="1" noChangeAspect="1" noMove="1" noResize="1" noEditPoints="1" noAdjustHandles="1" noChangeArrowheads="1" noChangeShapeType="1" noCrop="1"/>
          </p:cNvPicPr>
          <p:nvPr userDrawn="1"/>
        </p:nvPicPr>
        <p:blipFill>
          <a:blip r:embed="rId5">
            <a:extLst>
              <a:ext uri="{96DAC541-7B7A-43D3-8B79-37D633B846F1}">
                <asvg:svgBlip xmlns:asvg="http://schemas.microsoft.com/office/drawing/2016/SVG/main" r:embed="rId6"/>
              </a:ext>
            </a:extLst>
          </a:blip>
          <a:stretch>
            <a:fillRect/>
          </a:stretch>
        </p:blipFill>
        <p:spPr>
          <a:xfrm>
            <a:off x="0" y="0"/>
            <a:ext cx="9017000" cy="6858000"/>
          </a:xfrm>
          <a:prstGeom prst="rect">
            <a:avLst/>
          </a:prstGeom>
        </p:spPr>
      </p:pic>
      <p:sp>
        <p:nvSpPr>
          <p:cNvPr id="5" name="Text Placeholder 4">
            <a:extLst>
              <a:ext uri="{FF2B5EF4-FFF2-40B4-BE49-F238E27FC236}">
                <a16:creationId xmlns:a16="http://schemas.microsoft.com/office/drawing/2014/main" id="{38891035-B7D7-BEA4-5313-A3E0A0B5C75F}"/>
              </a:ext>
            </a:extLst>
          </p:cNvPr>
          <p:cNvSpPr>
            <a:spLocks noGrp="1"/>
          </p:cNvSpPr>
          <p:nvPr>
            <p:ph type="body" sz="quarter" idx="13"/>
          </p:nvPr>
        </p:nvSpPr>
        <p:spPr>
          <a:xfrm>
            <a:off x="544200" y="1482290"/>
            <a:ext cx="5442714" cy="4694673"/>
          </a:xfrm>
        </p:spPr>
        <p:txBody>
          <a:bodyPr/>
          <a:lstStyle>
            <a:lvl1pPr>
              <a:defRPr>
                <a:solidFill>
                  <a:schemeClr val="bg1"/>
                </a:solidFill>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411FD606-BE30-BA1B-B431-67A676C82A10}"/>
              </a:ext>
            </a:extLst>
          </p:cNvPr>
          <p:cNvSpPr>
            <a:spLocks noGrp="1"/>
          </p:cNvSpPr>
          <p:nvPr>
            <p:ph type="sldNum" sz="quarter" idx="12"/>
          </p:nvPr>
        </p:nvSpPr>
        <p:spPr>
          <a:xfrm>
            <a:off x="11099800" y="6480525"/>
            <a:ext cx="552450" cy="365125"/>
          </a:xfrm>
          <a:prstGeom prst="rect">
            <a:avLst/>
          </a:prstGeom>
        </p:spPr>
        <p:txBody>
          <a:bodyPr/>
          <a:lstStyle/>
          <a:p>
            <a:fld id="{C16C2921-6903-4DB2-82DB-C5609A64D8DE}" type="slidenum">
              <a:rPr lang="en-GB" smtClean="0"/>
              <a:t>‹#›</a:t>
            </a:fld>
            <a:endParaRPr lang="en-GB"/>
          </a:p>
        </p:txBody>
      </p:sp>
      <p:sp>
        <p:nvSpPr>
          <p:cNvPr id="7" name="Title 1">
            <a:extLst>
              <a:ext uri="{FF2B5EF4-FFF2-40B4-BE49-F238E27FC236}">
                <a16:creationId xmlns:a16="http://schemas.microsoft.com/office/drawing/2014/main" id="{283681EC-5CD8-FACD-1ED8-4C1B2DE0FF6C}"/>
              </a:ext>
            </a:extLst>
          </p:cNvPr>
          <p:cNvSpPr>
            <a:spLocks noGrp="1"/>
          </p:cNvSpPr>
          <p:nvPr>
            <p:ph type="title"/>
          </p:nvPr>
        </p:nvSpPr>
        <p:spPr>
          <a:xfrm>
            <a:off x="544200" y="539016"/>
            <a:ext cx="5442714" cy="737850"/>
          </a:xfrm>
        </p:spPr>
        <p:txBody>
          <a:bodyPr anchor="t" anchorCtr="0"/>
          <a:lstStyle>
            <a:lvl1pPr>
              <a:defRPr>
                <a:solidFill>
                  <a:schemeClr val="bg1"/>
                </a:solidFill>
              </a:defRPr>
            </a:lvl1pPr>
          </a:lstStyle>
          <a:p>
            <a:r>
              <a:rPr lang="en-US"/>
              <a:t>Click to edit Master title style</a:t>
            </a:r>
            <a:endParaRPr lang="en-GB" dirty="0"/>
          </a:p>
        </p:txBody>
      </p:sp>
      <p:pic>
        <p:nvPicPr>
          <p:cNvPr id="2" name="Picture 1">
            <a:extLst>
              <a:ext uri="{FF2B5EF4-FFF2-40B4-BE49-F238E27FC236}">
                <a16:creationId xmlns:a16="http://schemas.microsoft.com/office/drawing/2014/main" id="{8D01268F-8FC4-4991-3ABC-C8698947D34E}"/>
              </a:ext>
            </a:extLst>
          </p:cNvPr>
          <p:cNvPicPr>
            <a:picLocks noChangeAspect="1"/>
          </p:cNvPicPr>
          <p:nvPr userDrawn="1"/>
        </p:nvPicPr>
        <p:blipFill>
          <a:blip r:embed="rId7" cstate="email">
            <a:extLst>
              <a:ext uri="{28A0092B-C50C-407E-A947-70E740481C1C}">
                <a14:useLocalDpi xmlns:a14="http://schemas.microsoft.com/office/drawing/2010/main"/>
              </a:ext>
            </a:extLst>
          </a:blip>
          <a:srcRect/>
          <a:stretch/>
        </p:blipFill>
        <p:spPr>
          <a:xfrm>
            <a:off x="9092338" y="6599288"/>
            <a:ext cx="1764000" cy="137510"/>
          </a:xfrm>
          <a:prstGeom prst="rect">
            <a:avLst/>
          </a:prstGeom>
        </p:spPr>
      </p:pic>
    </p:spTree>
    <p:extLst>
      <p:ext uri="{BB962C8B-B14F-4D97-AF65-F5344CB8AC3E}">
        <p14:creationId xmlns:p14="http://schemas.microsoft.com/office/powerpoint/2010/main" val="6580024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three columns">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8891035-B7D7-BEA4-5313-A3E0A0B5C75F}"/>
              </a:ext>
            </a:extLst>
          </p:cNvPr>
          <p:cNvSpPr>
            <a:spLocks noGrp="1"/>
          </p:cNvSpPr>
          <p:nvPr>
            <p:ph type="body" sz="quarter" idx="13"/>
          </p:nvPr>
        </p:nvSpPr>
        <p:spPr>
          <a:xfrm>
            <a:off x="544200" y="1482289"/>
            <a:ext cx="3564000" cy="4694673"/>
          </a:xfrm>
        </p:spPr>
        <p:txBody>
          <a:bodyPr/>
          <a:lstStyle/>
          <a:p>
            <a:pPr lvl="0"/>
            <a:r>
              <a:rPr lang="en-US"/>
              <a:t>Click to edit Master text styles</a:t>
            </a:r>
          </a:p>
        </p:txBody>
      </p:sp>
      <p:sp>
        <p:nvSpPr>
          <p:cNvPr id="6" name="Slide Number Placeholder 5">
            <a:extLst>
              <a:ext uri="{FF2B5EF4-FFF2-40B4-BE49-F238E27FC236}">
                <a16:creationId xmlns:a16="http://schemas.microsoft.com/office/drawing/2014/main" id="{411FD606-BE30-BA1B-B431-67A676C82A10}"/>
              </a:ext>
            </a:extLst>
          </p:cNvPr>
          <p:cNvSpPr>
            <a:spLocks noGrp="1"/>
          </p:cNvSpPr>
          <p:nvPr>
            <p:ph type="sldNum" sz="quarter" idx="12"/>
          </p:nvPr>
        </p:nvSpPr>
        <p:spPr>
          <a:xfrm>
            <a:off x="11099800" y="6480525"/>
            <a:ext cx="552450" cy="365125"/>
          </a:xfrm>
          <a:prstGeom prst="rect">
            <a:avLst/>
          </a:prstGeom>
        </p:spPr>
        <p:txBody>
          <a:bodyPr/>
          <a:lstStyle/>
          <a:p>
            <a:fld id="{C16C2921-6903-4DB2-82DB-C5609A64D8DE}" type="slidenum">
              <a:rPr lang="en-GB" smtClean="0"/>
              <a:t>‹#›</a:t>
            </a:fld>
            <a:endParaRPr lang="en-GB"/>
          </a:p>
        </p:txBody>
      </p:sp>
      <p:sp>
        <p:nvSpPr>
          <p:cNvPr id="7" name="Text Placeholder 4">
            <a:extLst>
              <a:ext uri="{FF2B5EF4-FFF2-40B4-BE49-F238E27FC236}">
                <a16:creationId xmlns:a16="http://schemas.microsoft.com/office/drawing/2014/main" id="{4F8D6A34-5BB2-9B36-EEA1-E20048CE6586}"/>
              </a:ext>
            </a:extLst>
          </p:cNvPr>
          <p:cNvSpPr>
            <a:spLocks noGrp="1"/>
          </p:cNvSpPr>
          <p:nvPr>
            <p:ph type="body" sz="quarter" idx="14"/>
          </p:nvPr>
        </p:nvSpPr>
        <p:spPr>
          <a:xfrm>
            <a:off x="4314000" y="1482289"/>
            <a:ext cx="3564000" cy="4694673"/>
          </a:xfrm>
        </p:spPr>
        <p:txBody>
          <a:bodyPr/>
          <a:lstStyle/>
          <a:p>
            <a:pPr lvl="0"/>
            <a:r>
              <a:rPr lang="en-US"/>
              <a:t>Click to edit Master text styles</a:t>
            </a:r>
          </a:p>
        </p:txBody>
      </p:sp>
      <p:sp>
        <p:nvSpPr>
          <p:cNvPr id="12" name="Text Placeholder 4">
            <a:extLst>
              <a:ext uri="{FF2B5EF4-FFF2-40B4-BE49-F238E27FC236}">
                <a16:creationId xmlns:a16="http://schemas.microsoft.com/office/drawing/2014/main" id="{732072A9-E3D6-3B79-38FF-E14A25118051}"/>
              </a:ext>
            </a:extLst>
          </p:cNvPr>
          <p:cNvSpPr>
            <a:spLocks noGrp="1"/>
          </p:cNvSpPr>
          <p:nvPr>
            <p:ph type="body" sz="quarter" idx="15"/>
          </p:nvPr>
        </p:nvSpPr>
        <p:spPr>
          <a:xfrm>
            <a:off x="8083800" y="1482289"/>
            <a:ext cx="3564000" cy="4694673"/>
          </a:xfrm>
        </p:spPr>
        <p:txBody>
          <a:bodyPr/>
          <a:lstStyle/>
          <a:p>
            <a:pPr lvl="0"/>
            <a:r>
              <a:rPr lang="en-US"/>
              <a:t>Click to edit Master text styles</a:t>
            </a:r>
          </a:p>
        </p:txBody>
      </p:sp>
      <p:sp>
        <p:nvSpPr>
          <p:cNvPr id="14" name="Title 1">
            <a:extLst>
              <a:ext uri="{FF2B5EF4-FFF2-40B4-BE49-F238E27FC236}">
                <a16:creationId xmlns:a16="http://schemas.microsoft.com/office/drawing/2014/main" id="{382315E5-C6EF-E813-30AB-2B041445CBF3}"/>
              </a:ext>
            </a:extLst>
          </p:cNvPr>
          <p:cNvSpPr>
            <a:spLocks noGrp="1"/>
          </p:cNvSpPr>
          <p:nvPr>
            <p:ph type="title"/>
          </p:nvPr>
        </p:nvSpPr>
        <p:spPr>
          <a:xfrm>
            <a:off x="544200" y="539016"/>
            <a:ext cx="11103600" cy="737850"/>
          </a:xfrm>
        </p:spPr>
        <p:txBody>
          <a:bodyPr anchor="t" anchorCtr="0"/>
          <a:lstStyle/>
          <a:p>
            <a:r>
              <a:rPr lang="en-US"/>
              <a:t>Click to edit Master title style</a:t>
            </a:r>
            <a:endParaRPr lang="en-GB" dirty="0"/>
          </a:p>
        </p:txBody>
      </p:sp>
    </p:spTree>
    <p:extLst>
      <p:ext uri="{BB962C8B-B14F-4D97-AF65-F5344CB8AC3E}">
        <p14:creationId xmlns:p14="http://schemas.microsoft.com/office/powerpoint/2010/main" val="20583309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three columns_Dark">
    <p:bg>
      <p:bgPr>
        <a:solidFill>
          <a:schemeClr val="tx1"/>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8891035-B7D7-BEA4-5313-A3E0A0B5C75F}"/>
              </a:ext>
            </a:extLst>
          </p:cNvPr>
          <p:cNvSpPr>
            <a:spLocks noGrp="1"/>
          </p:cNvSpPr>
          <p:nvPr>
            <p:ph type="body" sz="quarter" idx="13"/>
          </p:nvPr>
        </p:nvSpPr>
        <p:spPr>
          <a:xfrm>
            <a:off x="544200" y="1482289"/>
            <a:ext cx="3564000" cy="4694673"/>
          </a:xfrm>
        </p:spPr>
        <p:txBody>
          <a:bodyPr/>
          <a:lstStyle>
            <a:lvl1pPr>
              <a:defRPr>
                <a:solidFill>
                  <a:schemeClr val="bg1"/>
                </a:solidFill>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411FD606-BE30-BA1B-B431-67A676C82A10}"/>
              </a:ext>
            </a:extLst>
          </p:cNvPr>
          <p:cNvSpPr>
            <a:spLocks noGrp="1"/>
          </p:cNvSpPr>
          <p:nvPr>
            <p:ph type="sldNum" sz="quarter" idx="12"/>
          </p:nvPr>
        </p:nvSpPr>
        <p:spPr>
          <a:xfrm>
            <a:off x="11099800" y="6480525"/>
            <a:ext cx="552450" cy="365125"/>
          </a:xfrm>
          <a:prstGeom prst="rect">
            <a:avLst/>
          </a:prstGeom>
        </p:spPr>
        <p:txBody>
          <a:bodyPr/>
          <a:lstStyle/>
          <a:p>
            <a:fld id="{C16C2921-6903-4DB2-82DB-C5609A64D8DE}" type="slidenum">
              <a:rPr lang="en-GB" smtClean="0"/>
              <a:t>‹#›</a:t>
            </a:fld>
            <a:endParaRPr lang="en-GB"/>
          </a:p>
        </p:txBody>
      </p:sp>
      <p:sp>
        <p:nvSpPr>
          <p:cNvPr id="7" name="Text Placeholder 4">
            <a:extLst>
              <a:ext uri="{FF2B5EF4-FFF2-40B4-BE49-F238E27FC236}">
                <a16:creationId xmlns:a16="http://schemas.microsoft.com/office/drawing/2014/main" id="{4F8D6A34-5BB2-9B36-EEA1-E20048CE6586}"/>
              </a:ext>
            </a:extLst>
          </p:cNvPr>
          <p:cNvSpPr>
            <a:spLocks noGrp="1"/>
          </p:cNvSpPr>
          <p:nvPr>
            <p:ph type="body" sz="quarter" idx="14"/>
          </p:nvPr>
        </p:nvSpPr>
        <p:spPr>
          <a:xfrm>
            <a:off x="4314000" y="1482289"/>
            <a:ext cx="3564000" cy="4694673"/>
          </a:xfrm>
        </p:spPr>
        <p:txBody>
          <a:bodyPr/>
          <a:lstStyle>
            <a:lvl1pPr>
              <a:defRPr>
                <a:solidFill>
                  <a:schemeClr val="bg1"/>
                </a:solidFill>
              </a:defRPr>
            </a:lvl1pPr>
          </a:lstStyle>
          <a:p>
            <a:pPr lvl="0"/>
            <a:r>
              <a:rPr lang="en-US"/>
              <a:t>Click to edit Master text styles</a:t>
            </a:r>
          </a:p>
        </p:txBody>
      </p:sp>
      <p:sp>
        <p:nvSpPr>
          <p:cNvPr id="12" name="Text Placeholder 4">
            <a:extLst>
              <a:ext uri="{FF2B5EF4-FFF2-40B4-BE49-F238E27FC236}">
                <a16:creationId xmlns:a16="http://schemas.microsoft.com/office/drawing/2014/main" id="{732072A9-E3D6-3B79-38FF-E14A25118051}"/>
              </a:ext>
            </a:extLst>
          </p:cNvPr>
          <p:cNvSpPr>
            <a:spLocks noGrp="1"/>
          </p:cNvSpPr>
          <p:nvPr>
            <p:ph type="body" sz="quarter" idx="15"/>
          </p:nvPr>
        </p:nvSpPr>
        <p:spPr>
          <a:xfrm>
            <a:off x="8083800" y="1482289"/>
            <a:ext cx="3564000" cy="4694673"/>
          </a:xfrm>
        </p:spPr>
        <p:txBody>
          <a:bodyPr/>
          <a:lstStyle>
            <a:lvl1pPr>
              <a:defRPr>
                <a:solidFill>
                  <a:schemeClr val="bg1"/>
                </a:solidFill>
              </a:defRPr>
            </a:lvl1pPr>
          </a:lstStyle>
          <a:p>
            <a:pPr lvl="0"/>
            <a:r>
              <a:rPr lang="en-US"/>
              <a:t>Click to edit Master text styles</a:t>
            </a:r>
          </a:p>
        </p:txBody>
      </p:sp>
      <p:sp>
        <p:nvSpPr>
          <p:cNvPr id="14" name="Title 1">
            <a:extLst>
              <a:ext uri="{FF2B5EF4-FFF2-40B4-BE49-F238E27FC236}">
                <a16:creationId xmlns:a16="http://schemas.microsoft.com/office/drawing/2014/main" id="{382315E5-C6EF-E813-30AB-2B041445CBF3}"/>
              </a:ext>
            </a:extLst>
          </p:cNvPr>
          <p:cNvSpPr>
            <a:spLocks noGrp="1"/>
          </p:cNvSpPr>
          <p:nvPr>
            <p:ph type="title"/>
          </p:nvPr>
        </p:nvSpPr>
        <p:spPr>
          <a:xfrm>
            <a:off x="544200" y="539016"/>
            <a:ext cx="11103600" cy="737850"/>
          </a:xfrm>
        </p:spPr>
        <p:txBody>
          <a:bodyPr anchor="t" anchorCtr="0"/>
          <a:lstStyle>
            <a:lvl1pPr>
              <a:defRPr>
                <a:solidFill>
                  <a:schemeClr val="bg1"/>
                </a:solidFill>
              </a:defRPr>
            </a:lvl1pPr>
          </a:lstStyle>
          <a:p>
            <a:r>
              <a:rPr lang="en-US"/>
              <a:t>Click to edit Master title style</a:t>
            </a:r>
            <a:endParaRPr lang="en-GB" dirty="0"/>
          </a:p>
        </p:txBody>
      </p:sp>
      <p:sp>
        <p:nvSpPr>
          <p:cNvPr id="2" name="Rectangle 1">
            <a:extLst>
              <a:ext uri="{FF2B5EF4-FFF2-40B4-BE49-F238E27FC236}">
                <a16:creationId xmlns:a16="http://schemas.microsoft.com/office/drawing/2014/main" id="{089896D4-6C3F-3618-25DC-6F6CDC396AC0}"/>
              </a:ext>
            </a:extLst>
          </p:cNvPr>
          <p:cNvSpPr/>
          <p:nvPr userDrawn="1"/>
        </p:nvSpPr>
        <p:spPr>
          <a:xfrm>
            <a:off x="8436077" y="6408174"/>
            <a:ext cx="552450" cy="449826"/>
          </a:xfrm>
          <a:prstGeom prst="rect">
            <a:avLst/>
          </a:prstGeom>
          <a:solidFill>
            <a:srgbClr val="0021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072396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three columns">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24DBBB19-676C-C0DB-8F83-2C6C53D0D94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315727" y="0"/>
            <a:ext cx="7874547" cy="4217637"/>
          </a:xfrm>
          <a:prstGeom prst="rect">
            <a:avLst/>
          </a:prstGeom>
        </p:spPr>
      </p:pic>
      <p:pic>
        <p:nvPicPr>
          <p:cNvPr id="15" name="Graphic 14">
            <a:extLst>
              <a:ext uri="{FF2B5EF4-FFF2-40B4-BE49-F238E27FC236}">
                <a16:creationId xmlns:a16="http://schemas.microsoft.com/office/drawing/2014/main" id="{0569910E-EB07-B6F2-EB28-7482794C8DCA}"/>
              </a:ext>
            </a:extLst>
          </p:cNvPr>
          <p:cNvPicPr>
            <a:picLocks noGrp="1" noRot="1" noChangeAspect="1" noMove="1" noResize="1" noEditPoints="1" noAdjustHandles="1" noChangeArrowheads="1" noChangeShapeType="1" noCrop="1"/>
          </p:cNvPicPr>
          <p:nvPr userDrawn="1"/>
        </p:nvPicPr>
        <p:blipFill>
          <a:blip r:embed="rId3">
            <a:extLst>
              <a:ext uri="{96DAC541-7B7A-43D3-8B79-37D633B846F1}">
                <asvg:svgBlip xmlns:asvg="http://schemas.microsoft.com/office/drawing/2016/SVG/main" r:embed="rId4"/>
              </a:ext>
            </a:extLst>
          </a:blip>
          <a:stretch>
            <a:fillRect/>
          </a:stretch>
        </p:blipFill>
        <p:spPr>
          <a:xfrm>
            <a:off x="0" y="0"/>
            <a:ext cx="12204699" cy="6858000"/>
          </a:xfrm>
          <a:prstGeom prst="rect">
            <a:avLst/>
          </a:prstGeom>
        </p:spPr>
      </p:pic>
      <p:sp>
        <p:nvSpPr>
          <p:cNvPr id="5" name="Text Placeholder 4">
            <a:extLst>
              <a:ext uri="{FF2B5EF4-FFF2-40B4-BE49-F238E27FC236}">
                <a16:creationId xmlns:a16="http://schemas.microsoft.com/office/drawing/2014/main" id="{38891035-B7D7-BEA4-5313-A3E0A0B5C75F}"/>
              </a:ext>
            </a:extLst>
          </p:cNvPr>
          <p:cNvSpPr>
            <a:spLocks noGrp="1"/>
          </p:cNvSpPr>
          <p:nvPr>
            <p:ph type="body" sz="quarter" idx="13"/>
          </p:nvPr>
        </p:nvSpPr>
        <p:spPr>
          <a:xfrm>
            <a:off x="544200" y="4521200"/>
            <a:ext cx="3564000" cy="1655762"/>
          </a:xfrm>
        </p:spPr>
        <p:txBody>
          <a:bodyPr/>
          <a:lstStyle/>
          <a:p>
            <a:pPr lvl="0"/>
            <a:r>
              <a:rPr lang="en-US"/>
              <a:t>Click to edit Master text styles</a:t>
            </a:r>
          </a:p>
        </p:txBody>
      </p:sp>
      <p:sp>
        <p:nvSpPr>
          <p:cNvPr id="7" name="Text Placeholder 4">
            <a:extLst>
              <a:ext uri="{FF2B5EF4-FFF2-40B4-BE49-F238E27FC236}">
                <a16:creationId xmlns:a16="http://schemas.microsoft.com/office/drawing/2014/main" id="{4F8D6A34-5BB2-9B36-EEA1-E20048CE6586}"/>
              </a:ext>
            </a:extLst>
          </p:cNvPr>
          <p:cNvSpPr>
            <a:spLocks noGrp="1"/>
          </p:cNvSpPr>
          <p:nvPr>
            <p:ph type="body" sz="quarter" idx="14"/>
          </p:nvPr>
        </p:nvSpPr>
        <p:spPr>
          <a:xfrm>
            <a:off x="4314000" y="4521200"/>
            <a:ext cx="3564000" cy="1655762"/>
          </a:xfrm>
        </p:spPr>
        <p:txBody>
          <a:bodyPr/>
          <a:lstStyle/>
          <a:p>
            <a:pPr lvl="0"/>
            <a:r>
              <a:rPr lang="en-US"/>
              <a:t>Click to edit Master text styles</a:t>
            </a:r>
          </a:p>
        </p:txBody>
      </p:sp>
      <p:sp>
        <p:nvSpPr>
          <p:cNvPr id="12" name="Text Placeholder 4">
            <a:extLst>
              <a:ext uri="{FF2B5EF4-FFF2-40B4-BE49-F238E27FC236}">
                <a16:creationId xmlns:a16="http://schemas.microsoft.com/office/drawing/2014/main" id="{732072A9-E3D6-3B79-38FF-E14A25118051}"/>
              </a:ext>
            </a:extLst>
          </p:cNvPr>
          <p:cNvSpPr>
            <a:spLocks noGrp="1"/>
          </p:cNvSpPr>
          <p:nvPr>
            <p:ph type="body" sz="quarter" idx="15"/>
          </p:nvPr>
        </p:nvSpPr>
        <p:spPr>
          <a:xfrm>
            <a:off x="8083800" y="4521200"/>
            <a:ext cx="3564000" cy="1655762"/>
          </a:xfrm>
        </p:spPr>
        <p:txBody>
          <a:bodyPr/>
          <a:lstStyle/>
          <a:p>
            <a:pPr lvl="0"/>
            <a:r>
              <a:rPr lang="en-US"/>
              <a:t>Click to edit Master text styles</a:t>
            </a:r>
          </a:p>
        </p:txBody>
      </p:sp>
      <p:sp>
        <p:nvSpPr>
          <p:cNvPr id="14" name="Title 1">
            <a:extLst>
              <a:ext uri="{FF2B5EF4-FFF2-40B4-BE49-F238E27FC236}">
                <a16:creationId xmlns:a16="http://schemas.microsoft.com/office/drawing/2014/main" id="{382315E5-C6EF-E813-30AB-2B041445CBF3}"/>
              </a:ext>
            </a:extLst>
          </p:cNvPr>
          <p:cNvSpPr>
            <a:spLocks noGrp="1"/>
          </p:cNvSpPr>
          <p:nvPr>
            <p:ph type="title"/>
          </p:nvPr>
        </p:nvSpPr>
        <p:spPr>
          <a:xfrm>
            <a:off x="544200" y="539016"/>
            <a:ext cx="7333800" cy="737850"/>
          </a:xfrm>
        </p:spPr>
        <p:txBody>
          <a:bodyPr anchor="t" anchorCtr="0"/>
          <a:lstStyle/>
          <a:p>
            <a:r>
              <a:rPr lang="en-US"/>
              <a:t>Click to edit Master title style</a:t>
            </a:r>
            <a:endParaRPr lang="en-GB" dirty="0"/>
          </a:p>
        </p:txBody>
      </p:sp>
      <p:sp>
        <p:nvSpPr>
          <p:cNvPr id="3" name="Free-form: Shape 2">
            <a:extLst>
              <a:ext uri="{FF2B5EF4-FFF2-40B4-BE49-F238E27FC236}">
                <a16:creationId xmlns:a16="http://schemas.microsoft.com/office/drawing/2014/main" id="{9600A009-E0B8-1C32-38B8-C01C481D0650}"/>
              </a:ext>
            </a:extLst>
          </p:cNvPr>
          <p:cNvSpPr/>
          <p:nvPr userDrawn="1"/>
        </p:nvSpPr>
        <p:spPr>
          <a:xfrm>
            <a:off x="8489006" y="6481762"/>
            <a:ext cx="417671" cy="376238"/>
          </a:xfrm>
          <a:custGeom>
            <a:avLst/>
            <a:gdLst>
              <a:gd name="connsiteX0" fmla="*/ 0 w 417671"/>
              <a:gd name="connsiteY0" fmla="*/ 0 h 376238"/>
              <a:gd name="connsiteX1" fmla="*/ 76200 w 417671"/>
              <a:gd name="connsiteY1" fmla="*/ 0 h 376238"/>
              <a:gd name="connsiteX2" fmla="*/ 417671 w 417671"/>
              <a:gd name="connsiteY2" fmla="*/ 376238 h 376238"/>
              <a:gd name="connsiteX3" fmla="*/ 341471 w 417671"/>
              <a:gd name="connsiteY3" fmla="*/ 376238 h 376238"/>
            </a:gdLst>
            <a:ahLst/>
            <a:cxnLst>
              <a:cxn ang="0">
                <a:pos x="connsiteX0" y="connsiteY0"/>
              </a:cxn>
              <a:cxn ang="0">
                <a:pos x="connsiteX1" y="connsiteY1"/>
              </a:cxn>
              <a:cxn ang="0">
                <a:pos x="connsiteX2" y="connsiteY2"/>
              </a:cxn>
              <a:cxn ang="0">
                <a:pos x="connsiteX3" y="connsiteY3"/>
              </a:cxn>
            </a:cxnLst>
            <a:rect l="l" t="t" r="r" b="b"/>
            <a:pathLst>
              <a:path w="417671" h="376238">
                <a:moveTo>
                  <a:pt x="0" y="0"/>
                </a:moveTo>
                <a:lnTo>
                  <a:pt x="76200" y="0"/>
                </a:lnTo>
                <a:lnTo>
                  <a:pt x="417671" y="376238"/>
                </a:lnTo>
                <a:lnTo>
                  <a:pt x="341471" y="376238"/>
                </a:lnTo>
                <a:close/>
              </a:path>
            </a:pathLst>
          </a:custGeom>
          <a:solidFill>
            <a:srgbClr val="00ACEC"/>
          </a:solidFill>
          <a:ln w="0" cap="flat">
            <a:noFill/>
            <a:prstDash val="solid"/>
            <a:miter/>
          </a:ln>
        </p:spPr>
        <p:txBody>
          <a:bodyPr rtlCol="0" anchor="ctr"/>
          <a:lstStyle/>
          <a:p>
            <a:endParaRPr lang="en-GB"/>
          </a:p>
        </p:txBody>
      </p:sp>
      <p:sp>
        <p:nvSpPr>
          <p:cNvPr id="4" name="Graphic 17">
            <a:extLst>
              <a:ext uri="{FF2B5EF4-FFF2-40B4-BE49-F238E27FC236}">
                <a16:creationId xmlns:a16="http://schemas.microsoft.com/office/drawing/2014/main" id="{0687AA8F-BC25-A39A-72DC-71E34C486799}"/>
              </a:ext>
            </a:extLst>
          </p:cNvPr>
          <p:cNvSpPr/>
          <p:nvPr/>
        </p:nvSpPr>
        <p:spPr>
          <a:xfrm>
            <a:off x="8562975" y="6484374"/>
            <a:ext cx="3632168" cy="376237"/>
          </a:xfrm>
          <a:custGeom>
            <a:avLst/>
            <a:gdLst>
              <a:gd name="connsiteX0" fmla="*/ 3632168 w 3632168"/>
              <a:gd name="connsiteY0" fmla="*/ 376238 h 376237"/>
              <a:gd name="connsiteX1" fmla="*/ 341471 w 3632168"/>
              <a:gd name="connsiteY1" fmla="*/ 376238 h 376237"/>
              <a:gd name="connsiteX2" fmla="*/ 0 w 3632168"/>
              <a:gd name="connsiteY2" fmla="*/ 0 h 376237"/>
              <a:gd name="connsiteX3" fmla="*/ 3632168 w 3632168"/>
              <a:gd name="connsiteY3" fmla="*/ 0 h 376237"/>
              <a:gd name="connsiteX4" fmla="*/ 3632168 w 3632168"/>
              <a:gd name="connsiteY4" fmla="*/ 376238 h 376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2168" h="376237">
                <a:moveTo>
                  <a:pt x="3632168" y="376238"/>
                </a:moveTo>
                <a:lnTo>
                  <a:pt x="341471" y="376238"/>
                </a:lnTo>
                <a:lnTo>
                  <a:pt x="0" y="0"/>
                </a:lnTo>
                <a:lnTo>
                  <a:pt x="3632168" y="0"/>
                </a:lnTo>
                <a:lnTo>
                  <a:pt x="3632168" y="376238"/>
                </a:lnTo>
                <a:close/>
              </a:path>
            </a:pathLst>
          </a:custGeom>
          <a:solidFill>
            <a:schemeClr val="tx1"/>
          </a:solidFill>
          <a:ln w="0" cap="flat">
            <a:noFill/>
            <a:prstDash val="solid"/>
            <a:miter/>
          </a:ln>
        </p:spPr>
        <p:txBody>
          <a:bodyPr rtlCol="0" anchor="ctr"/>
          <a:lstStyle/>
          <a:p>
            <a:endParaRPr lang="en-GB"/>
          </a:p>
        </p:txBody>
      </p:sp>
      <p:sp>
        <p:nvSpPr>
          <p:cNvPr id="6" name="Slide Number Placeholder 5">
            <a:extLst>
              <a:ext uri="{FF2B5EF4-FFF2-40B4-BE49-F238E27FC236}">
                <a16:creationId xmlns:a16="http://schemas.microsoft.com/office/drawing/2014/main" id="{411FD606-BE30-BA1B-B431-67A676C82A10}"/>
              </a:ext>
            </a:extLst>
          </p:cNvPr>
          <p:cNvSpPr>
            <a:spLocks noGrp="1"/>
          </p:cNvSpPr>
          <p:nvPr>
            <p:ph type="sldNum" sz="quarter" idx="12"/>
          </p:nvPr>
        </p:nvSpPr>
        <p:spPr>
          <a:xfrm>
            <a:off x="11099800" y="6480525"/>
            <a:ext cx="552450" cy="365125"/>
          </a:xfrm>
          <a:prstGeom prst="rect">
            <a:avLst/>
          </a:prstGeom>
        </p:spPr>
        <p:txBody>
          <a:bodyPr/>
          <a:lstStyle/>
          <a:p>
            <a:fld id="{C16C2921-6903-4DB2-82DB-C5609A64D8DE}" type="slidenum">
              <a:rPr lang="en-GB" smtClean="0"/>
              <a:t>‹#›</a:t>
            </a:fld>
            <a:endParaRPr lang="en-GB"/>
          </a:p>
        </p:txBody>
      </p:sp>
      <p:pic>
        <p:nvPicPr>
          <p:cNvPr id="2" name="Picture 1">
            <a:extLst>
              <a:ext uri="{FF2B5EF4-FFF2-40B4-BE49-F238E27FC236}">
                <a16:creationId xmlns:a16="http://schemas.microsoft.com/office/drawing/2014/main" id="{92E26E5F-4B56-E98D-EB1D-38E47C2A3139}"/>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9092338" y="6599288"/>
            <a:ext cx="1764000" cy="137510"/>
          </a:xfrm>
          <a:prstGeom prst="rect">
            <a:avLst/>
          </a:prstGeom>
        </p:spPr>
      </p:pic>
    </p:spTree>
    <p:extLst>
      <p:ext uri="{BB962C8B-B14F-4D97-AF65-F5344CB8AC3E}">
        <p14:creationId xmlns:p14="http://schemas.microsoft.com/office/powerpoint/2010/main" val="5728105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and three columns">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24DBBB19-676C-C0DB-8F83-2C6C53D0D94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105343" y="-1"/>
            <a:ext cx="7310886" cy="4873924"/>
          </a:xfrm>
          <a:prstGeom prst="rect">
            <a:avLst/>
          </a:prstGeom>
        </p:spPr>
      </p:pic>
      <p:pic>
        <p:nvPicPr>
          <p:cNvPr id="15" name="Graphic 14">
            <a:extLst>
              <a:ext uri="{FF2B5EF4-FFF2-40B4-BE49-F238E27FC236}">
                <a16:creationId xmlns:a16="http://schemas.microsoft.com/office/drawing/2014/main" id="{0569910E-EB07-B6F2-EB28-7482794C8DCA}"/>
              </a:ext>
            </a:extLst>
          </p:cNvPr>
          <p:cNvPicPr>
            <a:picLocks noGrp="1" noRot="1" noChangeAspect="1" noMove="1" noResize="1" noEditPoints="1" noAdjustHandles="1" noChangeArrowheads="1" noChangeShapeType="1" noCrop="1"/>
          </p:cNvPicPr>
          <p:nvPr userDrawn="1"/>
        </p:nvPicPr>
        <p:blipFill>
          <a:blip r:embed="rId3">
            <a:extLst>
              <a:ext uri="{96DAC541-7B7A-43D3-8B79-37D633B846F1}">
                <asvg:svgBlip xmlns:asvg="http://schemas.microsoft.com/office/drawing/2016/SVG/main" r:embed="rId4"/>
              </a:ext>
            </a:extLst>
          </a:blip>
          <a:stretch>
            <a:fillRect/>
          </a:stretch>
        </p:blipFill>
        <p:spPr>
          <a:xfrm>
            <a:off x="0" y="0"/>
            <a:ext cx="12204699" cy="6858000"/>
          </a:xfrm>
          <a:prstGeom prst="rect">
            <a:avLst/>
          </a:prstGeom>
        </p:spPr>
      </p:pic>
      <p:sp>
        <p:nvSpPr>
          <p:cNvPr id="4" name="Graphic 17">
            <a:extLst>
              <a:ext uri="{FF2B5EF4-FFF2-40B4-BE49-F238E27FC236}">
                <a16:creationId xmlns:a16="http://schemas.microsoft.com/office/drawing/2014/main" id="{0687AA8F-BC25-A39A-72DC-71E34C486799}"/>
              </a:ext>
            </a:extLst>
          </p:cNvPr>
          <p:cNvSpPr/>
          <p:nvPr/>
        </p:nvSpPr>
        <p:spPr>
          <a:xfrm>
            <a:off x="8562975" y="6484374"/>
            <a:ext cx="3632168" cy="376237"/>
          </a:xfrm>
          <a:custGeom>
            <a:avLst/>
            <a:gdLst>
              <a:gd name="connsiteX0" fmla="*/ 3632168 w 3632168"/>
              <a:gd name="connsiteY0" fmla="*/ 376238 h 376237"/>
              <a:gd name="connsiteX1" fmla="*/ 341471 w 3632168"/>
              <a:gd name="connsiteY1" fmla="*/ 376238 h 376237"/>
              <a:gd name="connsiteX2" fmla="*/ 0 w 3632168"/>
              <a:gd name="connsiteY2" fmla="*/ 0 h 376237"/>
              <a:gd name="connsiteX3" fmla="*/ 3632168 w 3632168"/>
              <a:gd name="connsiteY3" fmla="*/ 0 h 376237"/>
              <a:gd name="connsiteX4" fmla="*/ 3632168 w 3632168"/>
              <a:gd name="connsiteY4" fmla="*/ 376238 h 376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2168" h="376237">
                <a:moveTo>
                  <a:pt x="3632168" y="376238"/>
                </a:moveTo>
                <a:lnTo>
                  <a:pt x="341471" y="376238"/>
                </a:lnTo>
                <a:lnTo>
                  <a:pt x="0" y="0"/>
                </a:lnTo>
                <a:lnTo>
                  <a:pt x="3632168" y="0"/>
                </a:lnTo>
                <a:lnTo>
                  <a:pt x="3632168" y="376238"/>
                </a:lnTo>
                <a:close/>
              </a:path>
            </a:pathLst>
          </a:custGeom>
          <a:solidFill>
            <a:schemeClr val="tx1"/>
          </a:solidFill>
          <a:ln w="0" cap="flat">
            <a:noFill/>
            <a:prstDash val="solid"/>
            <a:miter/>
          </a:ln>
        </p:spPr>
        <p:txBody>
          <a:bodyPr rtlCol="0" anchor="ctr"/>
          <a:lstStyle/>
          <a:p>
            <a:endParaRPr lang="en-GB"/>
          </a:p>
        </p:txBody>
      </p:sp>
      <p:sp>
        <p:nvSpPr>
          <p:cNvPr id="5" name="Text Placeholder 4">
            <a:extLst>
              <a:ext uri="{FF2B5EF4-FFF2-40B4-BE49-F238E27FC236}">
                <a16:creationId xmlns:a16="http://schemas.microsoft.com/office/drawing/2014/main" id="{38891035-B7D7-BEA4-5313-A3E0A0B5C75F}"/>
              </a:ext>
            </a:extLst>
          </p:cNvPr>
          <p:cNvSpPr>
            <a:spLocks noGrp="1"/>
          </p:cNvSpPr>
          <p:nvPr>
            <p:ph type="body" sz="quarter" idx="13"/>
          </p:nvPr>
        </p:nvSpPr>
        <p:spPr>
          <a:xfrm>
            <a:off x="544200" y="4521200"/>
            <a:ext cx="3564000" cy="1655762"/>
          </a:xfrm>
        </p:spPr>
        <p:txBody>
          <a:bodyPr/>
          <a:lstStyle/>
          <a:p>
            <a:pPr lvl="0"/>
            <a:r>
              <a:rPr lang="en-US"/>
              <a:t>Click to edit Master text styles</a:t>
            </a:r>
          </a:p>
        </p:txBody>
      </p:sp>
      <p:sp>
        <p:nvSpPr>
          <p:cNvPr id="6" name="Slide Number Placeholder 5">
            <a:extLst>
              <a:ext uri="{FF2B5EF4-FFF2-40B4-BE49-F238E27FC236}">
                <a16:creationId xmlns:a16="http://schemas.microsoft.com/office/drawing/2014/main" id="{411FD606-BE30-BA1B-B431-67A676C82A10}"/>
              </a:ext>
            </a:extLst>
          </p:cNvPr>
          <p:cNvSpPr>
            <a:spLocks noGrp="1"/>
          </p:cNvSpPr>
          <p:nvPr>
            <p:ph type="sldNum" sz="quarter" idx="12"/>
          </p:nvPr>
        </p:nvSpPr>
        <p:spPr>
          <a:xfrm>
            <a:off x="11099800" y="6480525"/>
            <a:ext cx="552450" cy="365125"/>
          </a:xfrm>
          <a:prstGeom prst="rect">
            <a:avLst/>
          </a:prstGeom>
        </p:spPr>
        <p:txBody>
          <a:bodyPr/>
          <a:lstStyle/>
          <a:p>
            <a:fld id="{C16C2921-6903-4DB2-82DB-C5609A64D8DE}" type="slidenum">
              <a:rPr lang="en-GB" smtClean="0"/>
              <a:t>‹#›</a:t>
            </a:fld>
            <a:endParaRPr lang="en-GB"/>
          </a:p>
        </p:txBody>
      </p:sp>
      <p:sp>
        <p:nvSpPr>
          <p:cNvPr id="7" name="Text Placeholder 4">
            <a:extLst>
              <a:ext uri="{FF2B5EF4-FFF2-40B4-BE49-F238E27FC236}">
                <a16:creationId xmlns:a16="http://schemas.microsoft.com/office/drawing/2014/main" id="{4F8D6A34-5BB2-9B36-EEA1-E20048CE6586}"/>
              </a:ext>
            </a:extLst>
          </p:cNvPr>
          <p:cNvSpPr>
            <a:spLocks noGrp="1"/>
          </p:cNvSpPr>
          <p:nvPr>
            <p:ph type="body" sz="quarter" idx="14"/>
          </p:nvPr>
        </p:nvSpPr>
        <p:spPr>
          <a:xfrm>
            <a:off x="4314000" y="4521200"/>
            <a:ext cx="3564000" cy="1655762"/>
          </a:xfrm>
        </p:spPr>
        <p:txBody>
          <a:bodyPr/>
          <a:lstStyle/>
          <a:p>
            <a:pPr lvl="0"/>
            <a:r>
              <a:rPr lang="en-US"/>
              <a:t>Click to edit Master text styles</a:t>
            </a:r>
          </a:p>
        </p:txBody>
      </p:sp>
      <p:sp>
        <p:nvSpPr>
          <p:cNvPr id="12" name="Text Placeholder 4">
            <a:extLst>
              <a:ext uri="{FF2B5EF4-FFF2-40B4-BE49-F238E27FC236}">
                <a16:creationId xmlns:a16="http://schemas.microsoft.com/office/drawing/2014/main" id="{732072A9-E3D6-3B79-38FF-E14A25118051}"/>
              </a:ext>
            </a:extLst>
          </p:cNvPr>
          <p:cNvSpPr>
            <a:spLocks noGrp="1"/>
          </p:cNvSpPr>
          <p:nvPr>
            <p:ph type="body" sz="quarter" idx="15"/>
          </p:nvPr>
        </p:nvSpPr>
        <p:spPr>
          <a:xfrm>
            <a:off x="8083800" y="4521200"/>
            <a:ext cx="3564000" cy="1655762"/>
          </a:xfrm>
        </p:spPr>
        <p:txBody>
          <a:bodyPr/>
          <a:lstStyle/>
          <a:p>
            <a:pPr lvl="0"/>
            <a:r>
              <a:rPr lang="en-US"/>
              <a:t>Click to edit Master text styles</a:t>
            </a:r>
          </a:p>
        </p:txBody>
      </p:sp>
      <p:sp>
        <p:nvSpPr>
          <p:cNvPr id="14" name="Title 1">
            <a:extLst>
              <a:ext uri="{FF2B5EF4-FFF2-40B4-BE49-F238E27FC236}">
                <a16:creationId xmlns:a16="http://schemas.microsoft.com/office/drawing/2014/main" id="{382315E5-C6EF-E813-30AB-2B041445CBF3}"/>
              </a:ext>
            </a:extLst>
          </p:cNvPr>
          <p:cNvSpPr>
            <a:spLocks noGrp="1"/>
          </p:cNvSpPr>
          <p:nvPr>
            <p:ph type="title"/>
          </p:nvPr>
        </p:nvSpPr>
        <p:spPr>
          <a:xfrm>
            <a:off x="544200" y="539016"/>
            <a:ext cx="7333800" cy="737850"/>
          </a:xfrm>
        </p:spPr>
        <p:txBody>
          <a:bodyPr anchor="t" anchorCtr="0"/>
          <a:lstStyle/>
          <a:p>
            <a:r>
              <a:rPr lang="en-US"/>
              <a:t>Click to edit Master title style</a:t>
            </a:r>
            <a:endParaRPr lang="en-GB" dirty="0"/>
          </a:p>
        </p:txBody>
      </p:sp>
      <p:pic>
        <p:nvPicPr>
          <p:cNvPr id="2" name="Picture 1">
            <a:extLst>
              <a:ext uri="{FF2B5EF4-FFF2-40B4-BE49-F238E27FC236}">
                <a16:creationId xmlns:a16="http://schemas.microsoft.com/office/drawing/2014/main" id="{02D5AA87-3296-4FDA-F8BD-356E9162BBDB}"/>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9092338" y="6599288"/>
            <a:ext cx="1764000" cy="137510"/>
          </a:xfrm>
          <a:prstGeom prst="rect">
            <a:avLst/>
          </a:prstGeom>
        </p:spPr>
      </p:pic>
      <p:sp>
        <p:nvSpPr>
          <p:cNvPr id="3" name="Free-form: Shape 2">
            <a:extLst>
              <a:ext uri="{FF2B5EF4-FFF2-40B4-BE49-F238E27FC236}">
                <a16:creationId xmlns:a16="http://schemas.microsoft.com/office/drawing/2014/main" id="{379F113A-DA79-4250-B417-9333859D974A}"/>
              </a:ext>
            </a:extLst>
          </p:cNvPr>
          <p:cNvSpPr/>
          <p:nvPr userDrawn="1"/>
        </p:nvSpPr>
        <p:spPr>
          <a:xfrm>
            <a:off x="8489006" y="6481762"/>
            <a:ext cx="417671" cy="376238"/>
          </a:xfrm>
          <a:custGeom>
            <a:avLst/>
            <a:gdLst>
              <a:gd name="connsiteX0" fmla="*/ 0 w 417671"/>
              <a:gd name="connsiteY0" fmla="*/ 0 h 376238"/>
              <a:gd name="connsiteX1" fmla="*/ 76200 w 417671"/>
              <a:gd name="connsiteY1" fmla="*/ 0 h 376238"/>
              <a:gd name="connsiteX2" fmla="*/ 417671 w 417671"/>
              <a:gd name="connsiteY2" fmla="*/ 376238 h 376238"/>
              <a:gd name="connsiteX3" fmla="*/ 341471 w 417671"/>
              <a:gd name="connsiteY3" fmla="*/ 376238 h 376238"/>
            </a:gdLst>
            <a:ahLst/>
            <a:cxnLst>
              <a:cxn ang="0">
                <a:pos x="connsiteX0" y="connsiteY0"/>
              </a:cxn>
              <a:cxn ang="0">
                <a:pos x="connsiteX1" y="connsiteY1"/>
              </a:cxn>
              <a:cxn ang="0">
                <a:pos x="connsiteX2" y="connsiteY2"/>
              </a:cxn>
              <a:cxn ang="0">
                <a:pos x="connsiteX3" y="connsiteY3"/>
              </a:cxn>
            </a:cxnLst>
            <a:rect l="l" t="t" r="r" b="b"/>
            <a:pathLst>
              <a:path w="417671" h="376238">
                <a:moveTo>
                  <a:pt x="0" y="0"/>
                </a:moveTo>
                <a:lnTo>
                  <a:pt x="76200" y="0"/>
                </a:lnTo>
                <a:lnTo>
                  <a:pt x="417671" y="376238"/>
                </a:lnTo>
                <a:lnTo>
                  <a:pt x="341471" y="376238"/>
                </a:lnTo>
                <a:close/>
              </a:path>
            </a:pathLst>
          </a:custGeom>
          <a:solidFill>
            <a:srgbClr val="00ACEC"/>
          </a:solidFill>
          <a:ln w="0" cap="flat">
            <a:noFill/>
            <a:prstDash val="solid"/>
            <a:miter/>
          </a:ln>
        </p:spPr>
        <p:txBody>
          <a:bodyPr rtlCol="0" anchor="ctr"/>
          <a:lstStyle/>
          <a:p>
            <a:endParaRPr lang="en-GB"/>
          </a:p>
        </p:txBody>
      </p:sp>
    </p:spTree>
    <p:extLst>
      <p:ext uri="{BB962C8B-B14F-4D97-AF65-F5344CB8AC3E}">
        <p14:creationId xmlns:p14="http://schemas.microsoft.com/office/powerpoint/2010/main" val="42842022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92B6C64-AD59-3FD3-6442-985901D2C938}"/>
              </a:ext>
            </a:extLst>
          </p:cNvPr>
          <p:cNvSpPr>
            <a:spLocks noGrp="1"/>
          </p:cNvSpPr>
          <p:nvPr>
            <p:ph type="pic" sz="quarter" idx="15"/>
          </p:nvPr>
        </p:nvSpPr>
        <p:spPr>
          <a:xfrm>
            <a:off x="5380038" y="539750"/>
            <a:ext cx="6811962" cy="5764213"/>
          </a:xfrm>
        </p:spPr>
        <p:txBody>
          <a:bodyPr anchor="ctr" anchorCtr="1"/>
          <a:lstStyle/>
          <a:p>
            <a:r>
              <a:rPr lang="en-US"/>
              <a:t>Click icon to add picture</a:t>
            </a:r>
            <a:endParaRPr lang="en-GB" dirty="0"/>
          </a:p>
        </p:txBody>
      </p:sp>
      <p:sp>
        <p:nvSpPr>
          <p:cNvPr id="5" name="Text Placeholder 4">
            <a:extLst>
              <a:ext uri="{FF2B5EF4-FFF2-40B4-BE49-F238E27FC236}">
                <a16:creationId xmlns:a16="http://schemas.microsoft.com/office/drawing/2014/main" id="{38891035-B7D7-BEA4-5313-A3E0A0B5C75F}"/>
              </a:ext>
            </a:extLst>
          </p:cNvPr>
          <p:cNvSpPr>
            <a:spLocks noGrp="1"/>
          </p:cNvSpPr>
          <p:nvPr>
            <p:ph type="body" sz="quarter" idx="13"/>
          </p:nvPr>
        </p:nvSpPr>
        <p:spPr>
          <a:xfrm>
            <a:off x="544200" y="1825624"/>
            <a:ext cx="4675500" cy="4478339"/>
          </a:xfrm>
        </p:spPr>
        <p:txBody>
          <a:bodyPr/>
          <a:lstStyle/>
          <a:p>
            <a:pPr lvl="0"/>
            <a:r>
              <a:rPr lang="en-US"/>
              <a:t>Click to edit Master text styles</a:t>
            </a:r>
          </a:p>
        </p:txBody>
      </p:sp>
      <p:sp>
        <p:nvSpPr>
          <p:cNvPr id="6" name="Slide Number Placeholder 5">
            <a:extLst>
              <a:ext uri="{FF2B5EF4-FFF2-40B4-BE49-F238E27FC236}">
                <a16:creationId xmlns:a16="http://schemas.microsoft.com/office/drawing/2014/main" id="{411FD606-BE30-BA1B-B431-67A676C82A10}"/>
              </a:ext>
            </a:extLst>
          </p:cNvPr>
          <p:cNvSpPr>
            <a:spLocks noGrp="1"/>
          </p:cNvSpPr>
          <p:nvPr>
            <p:ph type="sldNum" sz="quarter" idx="12"/>
          </p:nvPr>
        </p:nvSpPr>
        <p:spPr>
          <a:xfrm>
            <a:off x="11099800" y="6480525"/>
            <a:ext cx="552450" cy="365125"/>
          </a:xfrm>
          <a:prstGeom prst="rect">
            <a:avLst/>
          </a:prstGeom>
        </p:spPr>
        <p:txBody>
          <a:bodyPr/>
          <a:lstStyle/>
          <a:p>
            <a:fld id="{C16C2921-6903-4DB2-82DB-C5609A64D8DE}" type="slidenum">
              <a:rPr lang="en-GB" smtClean="0"/>
              <a:t>‹#›</a:t>
            </a:fld>
            <a:endParaRPr lang="en-GB"/>
          </a:p>
        </p:txBody>
      </p:sp>
      <p:sp>
        <p:nvSpPr>
          <p:cNvPr id="9" name="Title 1">
            <a:extLst>
              <a:ext uri="{FF2B5EF4-FFF2-40B4-BE49-F238E27FC236}">
                <a16:creationId xmlns:a16="http://schemas.microsoft.com/office/drawing/2014/main" id="{5D015BD1-DCB3-09A1-FA82-C1BCD05B3D20}"/>
              </a:ext>
            </a:extLst>
          </p:cNvPr>
          <p:cNvSpPr>
            <a:spLocks noGrp="1"/>
          </p:cNvSpPr>
          <p:nvPr>
            <p:ph type="title" hasCustomPrompt="1"/>
          </p:nvPr>
        </p:nvSpPr>
        <p:spPr>
          <a:xfrm>
            <a:off x="544200" y="539016"/>
            <a:ext cx="4675500" cy="1110046"/>
          </a:xfrm>
        </p:spPr>
        <p:txBody>
          <a:bodyPr anchor="t" anchorCtr="0"/>
          <a:lstStyle>
            <a:lvl1pPr>
              <a:defRPr/>
            </a:lvl1pPr>
          </a:lstStyle>
          <a:p>
            <a:r>
              <a:rPr lang="en-US" dirty="0"/>
              <a:t>Click to edit </a:t>
            </a:r>
            <a:br>
              <a:rPr lang="en-US" dirty="0"/>
            </a:br>
            <a:r>
              <a:rPr lang="en-US" dirty="0"/>
              <a:t>Master title style</a:t>
            </a:r>
            <a:endParaRPr lang="en-GB" dirty="0"/>
          </a:p>
        </p:txBody>
      </p:sp>
    </p:spTree>
    <p:extLst>
      <p:ext uri="{BB962C8B-B14F-4D97-AF65-F5344CB8AC3E}">
        <p14:creationId xmlns:p14="http://schemas.microsoft.com/office/powerpoint/2010/main" val="40981669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49FA550B-5E20-3140-FE86-447EA3EEA925}"/>
              </a:ext>
            </a:extLst>
          </p:cNvPr>
          <p:cNvPicPr>
            <a:picLocks noChangeAspect="1"/>
          </p:cNvPicPr>
          <p:nvPr userDrawn="1"/>
        </p:nvPicPr>
        <p:blipFill>
          <a:blip r:embed="rId2" cstate="email">
            <a:extLst>
              <a:ext uri="{28A0092B-C50C-407E-A947-70E740481C1C}">
                <a14:useLocalDpi xmlns:a14="http://schemas.microsoft.com/office/drawing/2010/main"/>
              </a:ext>
            </a:extLst>
          </a:blip>
          <a:srcRect l="-8060"/>
          <a:stretch/>
        </p:blipFill>
        <p:spPr>
          <a:xfrm>
            <a:off x="2786657" y="-3552"/>
            <a:ext cx="9405343" cy="6845650"/>
          </a:xfrm>
          <a:prstGeom prst="rect">
            <a:avLst/>
          </a:prstGeom>
        </p:spPr>
      </p:pic>
      <p:sp>
        <p:nvSpPr>
          <p:cNvPr id="8" name="Rectangle 9">
            <a:extLst>
              <a:ext uri="{FF2B5EF4-FFF2-40B4-BE49-F238E27FC236}">
                <a16:creationId xmlns:a16="http://schemas.microsoft.com/office/drawing/2014/main" id="{4F07F07D-9A7F-2407-2E2B-62D7939F757D}"/>
              </a:ext>
            </a:extLst>
          </p:cNvPr>
          <p:cNvSpPr/>
          <p:nvPr userDrawn="1"/>
        </p:nvSpPr>
        <p:spPr>
          <a:xfrm>
            <a:off x="157659" y="0"/>
            <a:ext cx="10290216" cy="6858000"/>
          </a:xfrm>
          <a:custGeom>
            <a:avLst/>
            <a:gdLst>
              <a:gd name="connsiteX0" fmla="*/ 0 w 3455469"/>
              <a:gd name="connsiteY0" fmla="*/ 0 h 6870290"/>
              <a:gd name="connsiteX1" fmla="*/ 3455469 w 3455469"/>
              <a:gd name="connsiteY1" fmla="*/ 0 h 6870290"/>
              <a:gd name="connsiteX2" fmla="*/ 3455469 w 3455469"/>
              <a:gd name="connsiteY2" fmla="*/ 6870290 h 6870290"/>
              <a:gd name="connsiteX3" fmla="*/ 0 w 3455469"/>
              <a:gd name="connsiteY3" fmla="*/ 6870290 h 6870290"/>
              <a:gd name="connsiteX4" fmla="*/ 0 w 3455469"/>
              <a:gd name="connsiteY4" fmla="*/ 0 h 6870290"/>
              <a:gd name="connsiteX0" fmla="*/ 0 w 10308657"/>
              <a:gd name="connsiteY0" fmla="*/ 0 h 6870290"/>
              <a:gd name="connsiteX1" fmla="*/ 3455469 w 10308657"/>
              <a:gd name="connsiteY1" fmla="*/ 0 h 6870290"/>
              <a:gd name="connsiteX2" fmla="*/ 10308657 w 10308657"/>
              <a:gd name="connsiteY2" fmla="*/ 6870290 h 6870290"/>
              <a:gd name="connsiteX3" fmla="*/ 0 w 10308657"/>
              <a:gd name="connsiteY3" fmla="*/ 6870290 h 6870290"/>
              <a:gd name="connsiteX4" fmla="*/ 0 w 10308657"/>
              <a:gd name="connsiteY4" fmla="*/ 0 h 6870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08657" h="6870290">
                <a:moveTo>
                  <a:pt x="0" y="0"/>
                </a:moveTo>
                <a:lnTo>
                  <a:pt x="3455469" y="0"/>
                </a:lnTo>
                <a:lnTo>
                  <a:pt x="10308657" y="6870290"/>
                </a:lnTo>
                <a:lnTo>
                  <a:pt x="0" y="6870290"/>
                </a:lnTo>
                <a:lnTo>
                  <a:pt x="0" y="0"/>
                </a:lnTo>
                <a:close/>
              </a:path>
            </a:pathLst>
          </a:custGeom>
          <a:solidFill>
            <a:srgbClr val="00ACEC"/>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10" name="Rectangle 9">
            <a:extLst>
              <a:ext uri="{FF2B5EF4-FFF2-40B4-BE49-F238E27FC236}">
                <a16:creationId xmlns:a16="http://schemas.microsoft.com/office/drawing/2014/main" id="{1D126236-2FDC-D93C-386B-39BBA1A6F0E1}"/>
              </a:ext>
            </a:extLst>
          </p:cNvPr>
          <p:cNvSpPr/>
          <p:nvPr userDrawn="1"/>
        </p:nvSpPr>
        <p:spPr>
          <a:xfrm>
            <a:off x="-1" y="0"/>
            <a:ext cx="10308657" cy="6870290"/>
          </a:xfrm>
          <a:custGeom>
            <a:avLst/>
            <a:gdLst>
              <a:gd name="connsiteX0" fmla="*/ 0 w 3455469"/>
              <a:gd name="connsiteY0" fmla="*/ 0 h 6870290"/>
              <a:gd name="connsiteX1" fmla="*/ 3455469 w 3455469"/>
              <a:gd name="connsiteY1" fmla="*/ 0 h 6870290"/>
              <a:gd name="connsiteX2" fmla="*/ 3455469 w 3455469"/>
              <a:gd name="connsiteY2" fmla="*/ 6870290 h 6870290"/>
              <a:gd name="connsiteX3" fmla="*/ 0 w 3455469"/>
              <a:gd name="connsiteY3" fmla="*/ 6870290 h 6870290"/>
              <a:gd name="connsiteX4" fmla="*/ 0 w 3455469"/>
              <a:gd name="connsiteY4" fmla="*/ 0 h 6870290"/>
              <a:gd name="connsiteX0" fmla="*/ 0 w 10308657"/>
              <a:gd name="connsiteY0" fmla="*/ 0 h 6870290"/>
              <a:gd name="connsiteX1" fmla="*/ 3455469 w 10308657"/>
              <a:gd name="connsiteY1" fmla="*/ 0 h 6870290"/>
              <a:gd name="connsiteX2" fmla="*/ 10308657 w 10308657"/>
              <a:gd name="connsiteY2" fmla="*/ 6870290 h 6870290"/>
              <a:gd name="connsiteX3" fmla="*/ 0 w 10308657"/>
              <a:gd name="connsiteY3" fmla="*/ 6870290 h 6870290"/>
              <a:gd name="connsiteX4" fmla="*/ 0 w 10308657"/>
              <a:gd name="connsiteY4" fmla="*/ 0 h 6870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08657" h="6870290">
                <a:moveTo>
                  <a:pt x="0" y="0"/>
                </a:moveTo>
                <a:lnTo>
                  <a:pt x="3455469" y="0"/>
                </a:lnTo>
                <a:lnTo>
                  <a:pt x="10308657" y="6870290"/>
                </a:lnTo>
                <a:lnTo>
                  <a:pt x="0" y="6870290"/>
                </a:lnTo>
                <a:lnTo>
                  <a:pt x="0" y="0"/>
                </a:lnTo>
                <a:close/>
              </a:path>
            </a:pathLst>
          </a:custGeom>
          <a:solidFill>
            <a:schemeClr val="tx1"/>
          </a:solidFill>
          <a:ln>
            <a:noFill/>
          </a:ln>
          <a:effectLst/>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06084312-200F-4250-95D5-B766C91F2C8E}"/>
              </a:ext>
            </a:extLst>
          </p:cNvPr>
          <p:cNvSpPr>
            <a:spLocks noGrp="1"/>
          </p:cNvSpPr>
          <p:nvPr>
            <p:ph type="ctrTitle" hasCustomPrompt="1"/>
          </p:nvPr>
        </p:nvSpPr>
        <p:spPr>
          <a:xfrm>
            <a:off x="544200" y="3355958"/>
            <a:ext cx="5551800" cy="924025"/>
          </a:xfrm>
        </p:spPr>
        <p:txBody>
          <a:bodyPr anchor="b"/>
          <a:lstStyle>
            <a:lvl1pPr algn="l">
              <a:defRPr sz="6000">
                <a:solidFill>
                  <a:schemeClr val="bg1"/>
                </a:solidFill>
              </a:defRPr>
            </a:lvl1pPr>
          </a:lstStyle>
          <a:p>
            <a:r>
              <a:rPr lang="en-US" dirty="0"/>
              <a:t>Master title</a:t>
            </a:r>
            <a:endParaRPr lang="en-GB" dirty="0"/>
          </a:p>
        </p:txBody>
      </p:sp>
      <p:sp>
        <p:nvSpPr>
          <p:cNvPr id="3" name="Subtitle 2">
            <a:extLst>
              <a:ext uri="{FF2B5EF4-FFF2-40B4-BE49-F238E27FC236}">
                <a16:creationId xmlns:a16="http://schemas.microsoft.com/office/drawing/2014/main" id="{46F2B59B-2434-3FC3-FF83-F8FE0B605C0E}"/>
              </a:ext>
            </a:extLst>
          </p:cNvPr>
          <p:cNvSpPr>
            <a:spLocks noGrp="1"/>
          </p:cNvSpPr>
          <p:nvPr>
            <p:ph type="subTitle" idx="1"/>
          </p:nvPr>
        </p:nvSpPr>
        <p:spPr>
          <a:xfrm>
            <a:off x="544200" y="4408371"/>
            <a:ext cx="5551800" cy="924025"/>
          </a:xfrm>
        </p:spPr>
        <p:txBody>
          <a:bodyPr/>
          <a:lstStyle>
            <a:lvl1pPr marL="0" indent="0" algn="l">
              <a:buNone/>
              <a:defRPr sz="28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6" name="Slide Number Placeholder 5">
            <a:extLst>
              <a:ext uri="{FF2B5EF4-FFF2-40B4-BE49-F238E27FC236}">
                <a16:creationId xmlns:a16="http://schemas.microsoft.com/office/drawing/2014/main" id="{89CF4472-1435-391B-5BF8-5459CAEA4B60}"/>
              </a:ext>
            </a:extLst>
          </p:cNvPr>
          <p:cNvSpPr>
            <a:spLocks noGrp="1"/>
          </p:cNvSpPr>
          <p:nvPr>
            <p:ph type="sldNum" sz="quarter" idx="12"/>
          </p:nvPr>
        </p:nvSpPr>
        <p:spPr>
          <a:xfrm>
            <a:off x="11099800" y="6480525"/>
            <a:ext cx="552450" cy="365125"/>
          </a:xfrm>
          <a:prstGeom prst="rect">
            <a:avLst/>
          </a:prstGeom>
        </p:spPr>
        <p:txBody>
          <a:bodyPr/>
          <a:lstStyle/>
          <a:p>
            <a:fld id="{C16C2921-6903-4DB2-82DB-C5609A64D8DE}" type="slidenum">
              <a:rPr lang="en-GB" smtClean="0"/>
              <a:t>‹#›</a:t>
            </a:fld>
            <a:endParaRPr lang="en-GB"/>
          </a:p>
        </p:txBody>
      </p:sp>
      <p:sp>
        <p:nvSpPr>
          <p:cNvPr id="5" name="Text Placeholder 4">
            <a:extLst>
              <a:ext uri="{FF2B5EF4-FFF2-40B4-BE49-F238E27FC236}">
                <a16:creationId xmlns:a16="http://schemas.microsoft.com/office/drawing/2014/main" id="{843F7EA8-AFE5-16D0-D434-EB21A1657129}"/>
              </a:ext>
            </a:extLst>
          </p:cNvPr>
          <p:cNvSpPr>
            <a:spLocks noGrp="1"/>
          </p:cNvSpPr>
          <p:nvPr>
            <p:ph type="body" sz="quarter" idx="13" hasCustomPrompt="1"/>
          </p:nvPr>
        </p:nvSpPr>
        <p:spPr>
          <a:xfrm>
            <a:off x="544513" y="5620080"/>
            <a:ext cx="2379662" cy="33304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[Date]</a:t>
            </a:r>
            <a:endParaRPr lang="en-GB" dirty="0"/>
          </a:p>
        </p:txBody>
      </p:sp>
      <p:pic>
        <p:nvPicPr>
          <p:cNvPr id="7" name="Picture 6">
            <a:extLst>
              <a:ext uri="{FF2B5EF4-FFF2-40B4-BE49-F238E27FC236}">
                <a16:creationId xmlns:a16="http://schemas.microsoft.com/office/drawing/2014/main" id="{02E7F280-7B05-F446-5745-A48073A86289}"/>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74174" y="520435"/>
            <a:ext cx="2552050" cy="198941"/>
          </a:xfrm>
          <a:prstGeom prst="rect">
            <a:avLst/>
          </a:prstGeom>
        </p:spPr>
      </p:pic>
    </p:spTree>
    <p:extLst>
      <p:ext uri="{BB962C8B-B14F-4D97-AF65-F5344CB8AC3E}">
        <p14:creationId xmlns:p14="http://schemas.microsoft.com/office/powerpoint/2010/main" val="25991791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and conten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8891035-B7D7-BEA4-5313-A3E0A0B5C75F}"/>
              </a:ext>
            </a:extLst>
          </p:cNvPr>
          <p:cNvSpPr>
            <a:spLocks noGrp="1"/>
          </p:cNvSpPr>
          <p:nvPr>
            <p:ph type="body" sz="quarter" idx="13"/>
          </p:nvPr>
        </p:nvSpPr>
        <p:spPr>
          <a:xfrm>
            <a:off x="544200" y="1825624"/>
            <a:ext cx="4675500" cy="4478339"/>
          </a:xfrm>
        </p:spPr>
        <p:txBody>
          <a:bodyPr/>
          <a:lstStyle/>
          <a:p>
            <a:pPr lvl="0"/>
            <a:r>
              <a:rPr lang="en-US"/>
              <a:t>Click to edit Master text styles</a:t>
            </a:r>
          </a:p>
        </p:txBody>
      </p:sp>
      <p:sp>
        <p:nvSpPr>
          <p:cNvPr id="6" name="Slide Number Placeholder 5">
            <a:extLst>
              <a:ext uri="{FF2B5EF4-FFF2-40B4-BE49-F238E27FC236}">
                <a16:creationId xmlns:a16="http://schemas.microsoft.com/office/drawing/2014/main" id="{411FD606-BE30-BA1B-B431-67A676C82A10}"/>
              </a:ext>
            </a:extLst>
          </p:cNvPr>
          <p:cNvSpPr>
            <a:spLocks noGrp="1"/>
          </p:cNvSpPr>
          <p:nvPr>
            <p:ph type="sldNum" sz="quarter" idx="12"/>
          </p:nvPr>
        </p:nvSpPr>
        <p:spPr>
          <a:xfrm>
            <a:off x="11099800" y="6480525"/>
            <a:ext cx="552450" cy="365125"/>
          </a:xfrm>
          <a:prstGeom prst="rect">
            <a:avLst/>
          </a:prstGeom>
        </p:spPr>
        <p:txBody>
          <a:bodyPr/>
          <a:lstStyle/>
          <a:p>
            <a:fld id="{C16C2921-6903-4DB2-82DB-C5609A64D8DE}" type="slidenum">
              <a:rPr lang="en-GB" smtClean="0"/>
              <a:t>‹#›</a:t>
            </a:fld>
            <a:endParaRPr lang="en-GB"/>
          </a:p>
        </p:txBody>
      </p:sp>
      <p:sp>
        <p:nvSpPr>
          <p:cNvPr id="9" name="Title 1">
            <a:extLst>
              <a:ext uri="{FF2B5EF4-FFF2-40B4-BE49-F238E27FC236}">
                <a16:creationId xmlns:a16="http://schemas.microsoft.com/office/drawing/2014/main" id="{5D015BD1-DCB3-09A1-FA82-C1BCD05B3D20}"/>
              </a:ext>
            </a:extLst>
          </p:cNvPr>
          <p:cNvSpPr>
            <a:spLocks noGrp="1"/>
          </p:cNvSpPr>
          <p:nvPr>
            <p:ph type="title" hasCustomPrompt="1"/>
          </p:nvPr>
        </p:nvSpPr>
        <p:spPr>
          <a:xfrm>
            <a:off x="544200" y="539016"/>
            <a:ext cx="4675500" cy="1110046"/>
          </a:xfrm>
        </p:spPr>
        <p:txBody>
          <a:bodyPr anchor="t" anchorCtr="0"/>
          <a:lstStyle>
            <a:lvl1pPr>
              <a:defRPr/>
            </a:lvl1pPr>
          </a:lstStyle>
          <a:p>
            <a:r>
              <a:rPr lang="en-US" dirty="0"/>
              <a:t>Click to edit </a:t>
            </a:r>
            <a:br>
              <a:rPr lang="en-US" dirty="0"/>
            </a:br>
            <a:r>
              <a:rPr lang="en-US" dirty="0"/>
              <a:t>Master title style</a:t>
            </a:r>
            <a:endParaRPr lang="en-GB" dirty="0"/>
          </a:p>
        </p:txBody>
      </p:sp>
      <p:sp>
        <p:nvSpPr>
          <p:cNvPr id="3" name="Content Placeholder 2">
            <a:extLst>
              <a:ext uri="{FF2B5EF4-FFF2-40B4-BE49-F238E27FC236}">
                <a16:creationId xmlns:a16="http://schemas.microsoft.com/office/drawing/2014/main" id="{FBFCC968-002E-7710-1CAB-274684CF62D5}"/>
              </a:ext>
            </a:extLst>
          </p:cNvPr>
          <p:cNvSpPr>
            <a:spLocks noGrp="1"/>
          </p:cNvSpPr>
          <p:nvPr>
            <p:ph sz="quarter" idx="16"/>
          </p:nvPr>
        </p:nvSpPr>
        <p:spPr>
          <a:xfrm>
            <a:off x="5380038" y="539750"/>
            <a:ext cx="6267450" cy="5764213"/>
          </a:xfrm>
        </p:spPr>
        <p:txBody>
          <a:bodyPr/>
          <a:lstStyle/>
          <a:p>
            <a:pPr lvl="0"/>
            <a:r>
              <a:rPr lang="en-US"/>
              <a:t>Click to edit Master text styles</a:t>
            </a:r>
          </a:p>
        </p:txBody>
      </p:sp>
    </p:spTree>
    <p:extLst>
      <p:ext uri="{BB962C8B-B14F-4D97-AF65-F5344CB8AC3E}">
        <p14:creationId xmlns:p14="http://schemas.microsoft.com/office/powerpoint/2010/main" val="34111909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C685F72-25D6-351E-E9E3-A34FF81DBF6B}"/>
              </a:ext>
            </a:extLst>
          </p:cNvPr>
          <p:cNvSpPr>
            <a:spLocks noGrp="1"/>
          </p:cNvSpPr>
          <p:nvPr>
            <p:ph type="sldNum" sz="quarter" idx="12"/>
          </p:nvPr>
        </p:nvSpPr>
        <p:spPr>
          <a:xfrm>
            <a:off x="11099800" y="6480525"/>
            <a:ext cx="552450" cy="365125"/>
          </a:xfrm>
          <a:prstGeom prst="rect">
            <a:avLst/>
          </a:prstGeom>
        </p:spPr>
        <p:txBody>
          <a:bodyPr/>
          <a:lstStyle/>
          <a:p>
            <a:fld id="{C16C2921-6903-4DB2-82DB-C5609A64D8DE}" type="slidenum">
              <a:rPr lang="en-GB" smtClean="0"/>
              <a:t>‹#›</a:t>
            </a:fld>
            <a:endParaRPr lang="en-GB"/>
          </a:p>
        </p:txBody>
      </p:sp>
      <p:sp>
        <p:nvSpPr>
          <p:cNvPr id="6" name="Title 1">
            <a:extLst>
              <a:ext uri="{FF2B5EF4-FFF2-40B4-BE49-F238E27FC236}">
                <a16:creationId xmlns:a16="http://schemas.microsoft.com/office/drawing/2014/main" id="{B1792FAD-7E2F-6AFD-6FC4-8F0EB54C7F29}"/>
              </a:ext>
            </a:extLst>
          </p:cNvPr>
          <p:cNvSpPr>
            <a:spLocks noGrp="1"/>
          </p:cNvSpPr>
          <p:nvPr>
            <p:ph type="title"/>
          </p:nvPr>
        </p:nvSpPr>
        <p:spPr>
          <a:xfrm>
            <a:off x="544200" y="539016"/>
            <a:ext cx="11103600" cy="737850"/>
          </a:xfrm>
        </p:spPr>
        <p:txBody>
          <a:bodyPr anchor="t" anchorCtr="0"/>
          <a:lstStyle/>
          <a:p>
            <a:r>
              <a:rPr lang="en-US"/>
              <a:t>Click to edit Master title style</a:t>
            </a:r>
            <a:endParaRPr lang="en-GB" dirty="0"/>
          </a:p>
        </p:txBody>
      </p:sp>
    </p:spTree>
    <p:extLst>
      <p:ext uri="{BB962C8B-B14F-4D97-AF65-F5344CB8AC3E}">
        <p14:creationId xmlns:p14="http://schemas.microsoft.com/office/powerpoint/2010/main" val="23822052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Only Dark">
    <p:bg>
      <p:bgPr>
        <a:solidFill>
          <a:schemeClr val="tx1"/>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C685F72-25D6-351E-E9E3-A34FF81DBF6B}"/>
              </a:ext>
            </a:extLst>
          </p:cNvPr>
          <p:cNvSpPr>
            <a:spLocks noGrp="1"/>
          </p:cNvSpPr>
          <p:nvPr>
            <p:ph type="sldNum" sz="quarter" idx="12"/>
          </p:nvPr>
        </p:nvSpPr>
        <p:spPr>
          <a:xfrm>
            <a:off x="11099800" y="6480525"/>
            <a:ext cx="552450" cy="365125"/>
          </a:xfrm>
          <a:prstGeom prst="rect">
            <a:avLst/>
          </a:prstGeom>
        </p:spPr>
        <p:txBody>
          <a:bodyPr/>
          <a:lstStyle/>
          <a:p>
            <a:fld id="{C16C2921-6903-4DB2-82DB-C5609A64D8DE}" type="slidenum">
              <a:rPr lang="en-GB" smtClean="0"/>
              <a:t>‹#›</a:t>
            </a:fld>
            <a:endParaRPr lang="en-GB"/>
          </a:p>
        </p:txBody>
      </p:sp>
      <p:sp>
        <p:nvSpPr>
          <p:cNvPr id="6" name="Title 1">
            <a:extLst>
              <a:ext uri="{FF2B5EF4-FFF2-40B4-BE49-F238E27FC236}">
                <a16:creationId xmlns:a16="http://schemas.microsoft.com/office/drawing/2014/main" id="{B1792FAD-7E2F-6AFD-6FC4-8F0EB54C7F29}"/>
              </a:ext>
            </a:extLst>
          </p:cNvPr>
          <p:cNvSpPr>
            <a:spLocks noGrp="1"/>
          </p:cNvSpPr>
          <p:nvPr>
            <p:ph type="title"/>
          </p:nvPr>
        </p:nvSpPr>
        <p:spPr>
          <a:xfrm>
            <a:off x="544200" y="539016"/>
            <a:ext cx="11103600" cy="737850"/>
          </a:xfrm>
        </p:spPr>
        <p:txBody>
          <a:bodyPr anchor="t" anchorCtr="0"/>
          <a:lstStyle>
            <a:lvl1pPr>
              <a:defRPr>
                <a:solidFill>
                  <a:schemeClr val="bg1"/>
                </a:solidFill>
              </a:defRPr>
            </a:lvl1pPr>
          </a:lstStyle>
          <a:p>
            <a:endParaRPr lang="en-GB" dirty="0"/>
          </a:p>
        </p:txBody>
      </p:sp>
    </p:spTree>
    <p:extLst>
      <p:ext uri="{BB962C8B-B14F-4D97-AF65-F5344CB8AC3E}">
        <p14:creationId xmlns:p14="http://schemas.microsoft.com/office/powerpoint/2010/main" val="5600772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nly Image">
    <p:bg>
      <p:bgPr>
        <a:solidFill>
          <a:schemeClr val="tx1"/>
        </a:solidFill>
        <a:effectLst/>
      </p:bgPr>
    </p:bg>
    <p:spTree>
      <p:nvGrpSpPr>
        <p:cNvPr id="1" name=""/>
        <p:cNvGrpSpPr/>
        <p:nvPr/>
      </p:nvGrpSpPr>
      <p:grpSpPr>
        <a:xfrm>
          <a:off x="0" y="0"/>
          <a:ext cx="0" cy="0"/>
          <a:chOff x="0" y="0"/>
          <a:chExt cx="0" cy="0"/>
        </a:xfrm>
      </p:grpSpPr>
      <p:pic>
        <p:nvPicPr>
          <p:cNvPr id="3" name="Picture 2" descr="A large body of water with wind turbines in the distance&#10;&#10;Description automatically generated">
            <a:extLst>
              <a:ext uri="{FF2B5EF4-FFF2-40B4-BE49-F238E27FC236}">
                <a16:creationId xmlns:a16="http://schemas.microsoft.com/office/drawing/2014/main" id="{EA518D25-6E88-0E5A-F1F6-57CAED7EE01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B1792FAD-7E2F-6AFD-6FC4-8F0EB54C7F29}"/>
              </a:ext>
            </a:extLst>
          </p:cNvPr>
          <p:cNvSpPr>
            <a:spLocks noGrp="1"/>
          </p:cNvSpPr>
          <p:nvPr>
            <p:ph type="title"/>
          </p:nvPr>
        </p:nvSpPr>
        <p:spPr>
          <a:xfrm>
            <a:off x="544200" y="539016"/>
            <a:ext cx="11103600" cy="737850"/>
          </a:xfrm>
        </p:spPr>
        <p:txBody>
          <a:bodyPr anchor="t" anchorCtr="0"/>
          <a:lstStyle>
            <a:lvl1pPr>
              <a:defRPr>
                <a:solidFill>
                  <a:schemeClr val="bg1"/>
                </a:solidFill>
              </a:defRPr>
            </a:lvl1pPr>
          </a:lstStyle>
          <a:p>
            <a:r>
              <a:rPr lang="en-US"/>
              <a:t>Click to edit Master title style</a:t>
            </a:r>
            <a:endParaRPr lang="en-GB" dirty="0"/>
          </a:p>
        </p:txBody>
      </p:sp>
      <p:sp>
        <p:nvSpPr>
          <p:cNvPr id="7" name="Free-form: Shape 6">
            <a:extLst>
              <a:ext uri="{FF2B5EF4-FFF2-40B4-BE49-F238E27FC236}">
                <a16:creationId xmlns:a16="http://schemas.microsoft.com/office/drawing/2014/main" id="{030CD6C8-5D53-D2B2-C0A7-BF3CD894B6B3}"/>
              </a:ext>
            </a:extLst>
          </p:cNvPr>
          <p:cNvSpPr/>
          <p:nvPr userDrawn="1"/>
        </p:nvSpPr>
        <p:spPr>
          <a:xfrm>
            <a:off x="8489006" y="6481762"/>
            <a:ext cx="417671" cy="376238"/>
          </a:xfrm>
          <a:custGeom>
            <a:avLst/>
            <a:gdLst>
              <a:gd name="connsiteX0" fmla="*/ 0 w 417671"/>
              <a:gd name="connsiteY0" fmla="*/ 0 h 376238"/>
              <a:gd name="connsiteX1" fmla="*/ 76200 w 417671"/>
              <a:gd name="connsiteY1" fmla="*/ 0 h 376238"/>
              <a:gd name="connsiteX2" fmla="*/ 417671 w 417671"/>
              <a:gd name="connsiteY2" fmla="*/ 376238 h 376238"/>
              <a:gd name="connsiteX3" fmla="*/ 341471 w 417671"/>
              <a:gd name="connsiteY3" fmla="*/ 376238 h 376238"/>
            </a:gdLst>
            <a:ahLst/>
            <a:cxnLst>
              <a:cxn ang="0">
                <a:pos x="connsiteX0" y="connsiteY0"/>
              </a:cxn>
              <a:cxn ang="0">
                <a:pos x="connsiteX1" y="connsiteY1"/>
              </a:cxn>
              <a:cxn ang="0">
                <a:pos x="connsiteX2" y="connsiteY2"/>
              </a:cxn>
              <a:cxn ang="0">
                <a:pos x="connsiteX3" y="connsiteY3"/>
              </a:cxn>
            </a:cxnLst>
            <a:rect l="l" t="t" r="r" b="b"/>
            <a:pathLst>
              <a:path w="417671" h="376238">
                <a:moveTo>
                  <a:pt x="0" y="0"/>
                </a:moveTo>
                <a:lnTo>
                  <a:pt x="76200" y="0"/>
                </a:lnTo>
                <a:lnTo>
                  <a:pt x="417671" y="376238"/>
                </a:lnTo>
                <a:lnTo>
                  <a:pt x="341471" y="376238"/>
                </a:lnTo>
                <a:close/>
              </a:path>
            </a:pathLst>
          </a:custGeom>
          <a:solidFill>
            <a:srgbClr val="00ACEC"/>
          </a:solidFill>
          <a:ln w="0" cap="flat">
            <a:noFill/>
            <a:prstDash val="solid"/>
            <a:miter/>
          </a:ln>
        </p:spPr>
        <p:txBody>
          <a:bodyPr rtlCol="0" anchor="ctr"/>
          <a:lstStyle/>
          <a:p>
            <a:endParaRPr lang="en-GB"/>
          </a:p>
        </p:txBody>
      </p:sp>
      <p:sp>
        <p:nvSpPr>
          <p:cNvPr id="8" name="Graphic 3">
            <a:extLst>
              <a:ext uri="{FF2B5EF4-FFF2-40B4-BE49-F238E27FC236}">
                <a16:creationId xmlns:a16="http://schemas.microsoft.com/office/drawing/2014/main" id="{7EFAFD98-E46F-C98B-DB04-D3E1BD5D1EBE}"/>
              </a:ext>
            </a:extLst>
          </p:cNvPr>
          <p:cNvSpPr/>
          <p:nvPr/>
        </p:nvSpPr>
        <p:spPr>
          <a:xfrm>
            <a:off x="8562975" y="6484374"/>
            <a:ext cx="3632168" cy="376237"/>
          </a:xfrm>
          <a:custGeom>
            <a:avLst/>
            <a:gdLst>
              <a:gd name="connsiteX0" fmla="*/ 3632168 w 3632168"/>
              <a:gd name="connsiteY0" fmla="*/ 376238 h 376237"/>
              <a:gd name="connsiteX1" fmla="*/ 341471 w 3632168"/>
              <a:gd name="connsiteY1" fmla="*/ 376238 h 376237"/>
              <a:gd name="connsiteX2" fmla="*/ 0 w 3632168"/>
              <a:gd name="connsiteY2" fmla="*/ 0 h 376237"/>
              <a:gd name="connsiteX3" fmla="*/ 3632168 w 3632168"/>
              <a:gd name="connsiteY3" fmla="*/ 0 h 376237"/>
              <a:gd name="connsiteX4" fmla="*/ 3632168 w 3632168"/>
              <a:gd name="connsiteY4" fmla="*/ 376238 h 376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2168" h="376237">
                <a:moveTo>
                  <a:pt x="3632168" y="376238"/>
                </a:moveTo>
                <a:lnTo>
                  <a:pt x="341471" y="376238"/>
                </a:lnTo>
                <a:lnTo>
                  <a:pt x="0" y="0"/>
                </a:lnTo>
                <a:lnTo>
                  <a:pt x="3632168" y="0"/>
                </a:lnTo>
                <a:lnTo>
                  <a:pt x="3632168" y="376238"/>
                </a:lnTo>
                <a:close/>
              </a:path>
            </a:pathLst>
          </a:custGeom>
          <a:solidFill>
            <a:schemeClr val="tx1"/>
          </a:solidFill>
          <a:ln w="0" cap="flat">
            <a:noFill/>
            <a:prstDash val="solid"/>
            <a:miter/>
          </a:ln>
        </p:spPr>
        <p:txBody>
          <a:bodyPr rtlCol="0" anchor="ctr"/>
          <a:lstStyle/>
          <a:p>
            <a:endParaRPr lang="en-GB"/>
          </a:p>
        </p:txBody>
      </p:sp>
      <p:sp>
        <p:nvSpPr>
          <p:cNvPr id="5" name="Slide Number Placeholder 4">
            <a:extLst>
              <a:ext uri="{FF2B5EF4-FFF2-40B4-BE49-F238E27FC236}">
                <a16:creationId xmlns:a16="http://schemas.microsoft.com/office/drawing/2014/main" id="{6C685F72-25D6-351E-E9E3-A34FF81DBF6B}"/>
              </a:ext>
            </a:extLst>
          </p:cNvPr>
          <p:cNvSpPr>
            <a:spLocks noGrp="1"/>
          </p:cNvSpPr>
          <p:nvPr>
            <p:ph type="sldNum" sz="quarter" idx="12"/>
          </p:nvPr>
        </p:nvSpPr>
        <p:spPr>
          <a:xfrm>
            <a:off x="11099800" y="6480525"/>
            <a:ext cx="552450" cy="365125"/>
          </a:xfrm>
          <a:prstGeom prst="rect">
            <a:avLst/>
          </a:prstGeom>
        </p:spPr>
        <p:txBody>
          <a:bodyPr/>
          <a:lstStyle/>
          <a:p>
            <a:fld id="{C16C2921-6903-4DB2-82DB-C5609A64D8DE}" type="slidenum">
              <a:rPr lang="en-GB" smtClean="0"/>
              <a:t>‹#›</a:t>
            </a:fld>
            <a:endParaRPr lang="en-GB" dirty="0"/>
          </a:p>
        </p:txBody>
      </p:sp>
      <p:pic>
        <p:nvPicPr>
          <p:cNvPr id="2" name="Picture 1">
            <a:extLst>
              <a:ext uri="{FF2B5EF4-FFF2-40B4-BE49-F238E27FC236}">
                <a16:creationId xmlns:a16="http://schemas.microsoft.com/office/drawing/2014/main" id="{CCEC4653-51C8-EF72-2870-1EF425D2CFE9}"/>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9092338" y="6599288"/>
            <a:ext cx="1764000" cy="137510"/>
          </a:xfrm>
          <a:prstGeom prst="rect">
            <a:avLst/>
          </a:prstGeom>
        </p:spPr>
      </p:pic>
    </p:spTree>
    <p:extLst>
      <p:ext uri="{BB962C8B-B14F-4D97-AF65-F5344CB8AC3E}">
        <p14:creationId xmlns:p14="http://schemas.microsoft.com/office/powerpoint/2010/main" val="8199580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meline ">
    <p:bg>
      <p:bgPr>
        <a:solidFill>
          <a:schemeClr val="bg1"/>
        </a:solidFill>
        <a:effectLst/>
      </p:bgPr>
    </p:bg>
    <p:spTree>
      <p:nvGrpSpPr>
        <p:cNvPr id="1" name=""/>
        <p:cNvGrpSpPr/>
        <p:nvPr/>
      </p:nvGrpSpPr>
      <p:grpSpPr>
        <a:xfrm>
          <a:off x="0" y="0"/>
          <a:ext cx="0" cy="0"/>
          <a:chOff x="0" y="0"/>
          <a:chExt cx="0" cy="0"/>
        </a:xfrm>
      </p:grpSpPr>
      <p:pic>
        <p:nvPicPr>
          <p:cNvPr id="8" name="Picture 7" descr="A wind turbines in the ocean&#10;&#10;Description automatically generated">
            <a:extLst>
              <a:ext uri="{FF2B5EF4-FFF2-40B4-BE49-F238E27FC236}">
                <a16:creationId xmlns:a16="http://schemas.microsoft.com/office/drawing/2014/main" id="{4DA16696-02BC-AE03-846C-673FA51180A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6" name="Title 1">
            <a:extLst>
              <a:ext uri="{FF2B5EF4-FFF2-40B4-BE49-F238E27FC236}">
                <a16:creationId xmlns:a16="http://schemas.microsoft.com/office/drawing/2014/main" id="{B1792FAD-7E2F-6AFD-6FC4-8F0EB54C7F29}"/>
              </a:ext>
            </a:extLst>
          </p:cNvPr>
          <p:cNvSpPr>
            <a:spLocks noGrp="1"/>
          </p:cNvSpPr>
          <p:nvPr>
            <p:ph type="title"/>
          </p:nvPr>
        </p:nvSpPr>
        <p:spPr>
          <a:xfrm>
            <a:off x="544200" y="539016"/>
            <a:ext cx="11103600" cy="737850"/>
          </a:xfrm>
        </p:spPr>
        <p:txBody>
          <a:bodyPr anchor="t" anchorCtr="0"/>
          <a:lstStyle>
            <a:lvl1pPr>
              <a:defRPr>
                <a:solidFill>
                  <a:schemeClr val="tx1"/>
                </a:solidFill>
              </a:defRPr>
            </a:lvl1pPr>
          </a:lstStyle>
          <a:p>
            <a:r>
              <a:rPr lang="en-US"/>
              <a:t>Click to edit Master title style</a:t>
            </a:r>
            <a:endParaRPr lang="en-GB" dirty="0"/>
          </a:p>
        </p:txBody>
      </p:sp>
      <p:pic>
        <p:nvPicPr>
          <p:cNvPr id="10" name="Graphic 9">
            <a:extLst>
              <a:ext uri="{FF2B5EF4-FFF2-40B4-BE49-F238E27FC236}">
                <a16:creationId xmlns:a16="http://schemas.microsoft.com/office/drawing/2014/main" id="{70F5D9A8-1054-B7C7-2269-9C4056EAD6EC}"/>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44200" y="3997241"/>
            <a:ext cx="11103600" cy="63668"/>
          </a:xfrm>
          <a:prstGeom prst="rect">
            <a:avLst/>
          </a:prstGeom>
        </p:spPr>
      </p:pic>
      <p:sp>
        <p:nvSpPr>
          <p:cNvPr id="11" name="Text Placeholder 4">
            <a:extLst>
              <a:ext uri="{FF2B5EF4-FFF2-40B4-BE49-F238E27FC236}">
                <a16:creationId xmlns:a16="http://schemas.microsoft.com/office/drawing/2014/main" id="{DCAC68B2-008A-B695-5CA0-36168FFDC117}"/>
              </a:ext>
            </a:extLst>
          </p:cNvPr>
          <p:cNvSpPr>
            <a:spLocks noGrp="1"/>
          </p:cNvSpPr>
          <p:nvPr>
            <p:ph type="body" sz="quarter" idx="13"/>
          </p:nvPr>
        </p:nvSpPr>
        <p:spPr>
          <a:xfrm>
            <a:off x="544200" y="4318000"/>
            <a:ext cx="3564000" cy="1858962"/>
          </a:xfrm>
        </p:spPr>
        <p:txBody>
          <a:bodyPr/>
          <a:lstStyle/>
          <a:p>
            <a:pPr lvl="0"/>
            <a:r>
              <a:rPr lang="en-US"/>
              <a:t>Click to edit Master text styles</a:t>
            </a:r>
          </a:p>
        </p:txBody>
      </p:sp>
      <p:sp>
        <p:nvSpPr>
          <p:cNvPr id="12" name="Text Placeholder 4">
            <a:extLst>
              <a:ext uri="{FF2B5EF4-FFF2-40B4-BE49-F238E27FC236}">
                <a16:creationId xmlns:a16="http://schemas.microsoft.com/office/drawing/2014/main" id="{74551915-9CD3-0FAC-9DED-4F66386B2E6F}"/>
              </a:ext>
            </a:extLst>
          </p:cNvPr>
          <p:cNvSpPr>
            <a:spLocks noGrp="1"/>
          </p:cNvSpPr>
          <p:nvPr>
            <p:ph type="body" sz="quarter" idx="14"/>
          </p:nvPr>
        </p:nvSpPr>
        <p:spPr>
          <a:xfrm>
            <a:off x="4314000" y="4318000"/>
            <a:ext cx="3564000" cy="1858962"/>
          </a:xfrm>
        </p:spPr>
        <p:txBody>
          <a:bodyPr/>
          <a:lstStyle/>
          <a:p>
            <a:pPr lvl="0"/>
            <a:r>
              <a:rPr lang="en-US"/>
              <a:t>Click to edit Master text styles</a:t>
            </a:r>
          </a:p>
        </p:txBody>
      </p:sp>
      <p:sp>
        <p:nvSpPr>
          <p:cNvPr id="13" name="Text Placeholder 4">
            <a:extLst>
              <a:ext uri="{FF2B5EF4-FFF2-40B4-BE49-F238E27FC236}">
                <a16:creationId xmlns:a16="http://schemas.microsoft.com/office/drawing/2014/main" id="{2091F2FB-5494-144D-A026-F5CB256CD075}"/>
              </a:ext>
            </a:extLst>
          </p:cNvPr>
          <p:cNvSpPr>
            <a:spLocks noGrp="1"/>
          </p:cNvSpPr>
          <p:nvPr>
            <p:ph type="body" sz="quarter" idx="15"/>
          </p:nvPr>
        </p:nvSpPr>
        <p:spPr>
          <a:xfrm>
            <a:off x="8083800" y="4318000"/>
            <a:ext cx="3564000" cy="1858962"/>
          </a:xfrm>
        </p:spPr>
        <p:txBody>
          <a:bodyPr/>
          <a:lstStyle/>
          <a:p>
            <a:pPr lvl="0"/>
            <a:r>
              <a:rPr lang="en-US"/>
              <a:t>Click to edit Master text styles</a:t>
            </a:r>
          </a:p>
        </p:txBody>
      </p:sp>
      <p:sp>
        <p:nvSpPr>
          <p:cNvPr id="3" name="Free-form: Shape 2">
            <a:extLst>
              <a:ext uri="{FF2B5EF4-FFF2-40B4-BE49-F238E27FC236}">
                <a16:creationId xmlns:a16="http://schemas.microsoft.com/office/drawing/2014/main" id="{5F1B7C41-61B3-CF89-3D33-403DA548E10D}"/>
              </a:ext>
            </a:extLst>
          </p:cNvPr>
          <p:cNvSpPr/>
          <p:nvPr userDrawn="1"/>
        </p:nvSpPr>
        <p:spPr>
          <a:xfrm>
            <a:off x="8489006" y="6481762"/>
            <a:ext cx="417671" cy="376238"/>
          </a:xfrm>
          <a:custGeom>
            <a:avLst/>
            <a:gdLst>
              <a:gd name="connsiteX0" fmla="*/ 0 w 417671"/>
              <a:gd name="connsiteY0" fmla="*/ 0 h 376238"/>
              <a:gd name="connsiteX1" fmla="*/ 76200 w 417671"/>
              <a:gd name="connsiteY1" fmla="*/ 0 h 376238"/>
              <a:gd name="connsiteX2" fmla="*/ 417671 w 417671"/>
              <a:gd name="connsiteY2" fmla="*/ 376238 h 376238"/>
              <a:gd name="connsiteX3" fmla="*/ 341471 w 417671"/>
              <a:gd name="connsiteY3" fmla="*/ 376238 h 376238"/>
            </a:gdLst>
            <a:ahLst/>
            <a:cxnLst>
              <a:cxn ang="0">
                <a:pos x="connsiteX0" y="connsiteY0"/>
              </a:cxn>
              <a:cxn ang="0">
                <a:pos x="connsiteX1" y="connsiteY1"/>
              </a:cxn>
              <a:cxn ang="0">
                <a:pos x="connsiteX2" y="connsiteY2"/>
              </a:cxn>
              <a:cxn ang="0">
                <a:pos x="connsiteX3" y="connsiteY3"/>
              </a:cxn>
            </a:cxnLst>
            <a:rect l="l" t="t" r="r" b="b"/>
            <a:pathLst>
              <a:path w="417671" h="376238">
                <a:moveTo>
                  <a:pt x="0" y="0"/>
                </a:moveTo>
                <a:lnTo>
                  <a:pt x="76200" y="0"/>
                </a:lnTo>
                <a:lnTo>
                  <a:pt x="417671" y="376238"/>
                </a:lnTo>
                <a:lnTo>
                  <a:pt x="341471" y="376238"/>
                </a:lnTo>
                <a:close/>
              </a:path>
            </a:pathLst>
          </a:custGeom>
          <a:solidFill>
            <a:srgbClr val="00ACEC"/>
          </a:solidFill>
          <a:ln w="0" cap="flat">
            <a:noFill/>
            <a:prstDash val="solid"/>
            <a:miter/>
          </a:ln>
        </p:spPr>
        <p:txBody>
          <a:bodyPr rtlCol="0" anchor="ctr"/>
          <a:lstStyle/>
          <a:p>
            <a:endParaRPr lang="en-GB"/>
          </a:p>
        </p:txBody>
      </p:sp>
      <p:sp>
        <p:nvSpPr>
          <p:cNvPr id="7" name="Graphic 3">
            <a:extLst>
              <a:ext uri="{FF2B5EF4-FFF2-40B4-BE49-F238E27FC236}">
                <a16:creationId xmlns:a16="http://schemas.microsoft.com/office/drawing/2014/main" id="{7EFAFD98-E46F-C98B-DB04-D3E1BD5D1EBE}"/>
              </a:ext>
            </a:extLst>
          </p:cNvPr>
          <p:cNvSpPr/>
          <p:nvPr/>
        </p:nvSpPr>
        <p:spPr>
          <a:xfrm>
            <a:off x="8562975" y="6484374"/>
            <a:ext cx="3632168" cy="376237"/>
          </a:xfrm>
          <a:custGeom>
            <a:avLst/>
            <a:gdLst>
              <a:gd name="connsiteX0" fmla="*/ 3632168 w 3632168"/>
              <a:gd name="connsiteY0" fmla="*/ 376238 h 376237"/>
              <a:gd name="connsiteX1" fmla="*/ 341471 w 3632168"/>
              <a:gd name="connsiteY1" fmla="*/ 376238 h 376237"/>
              <a:gd name="connsiteX2" fmla="*/ 0 w 3632168"/>
              <a:gd name="connsiteY2" fmla="*/ 0 h 376237"/>
              <a:gd name="connsiteX3" fmla="*/ 3632168 w 3632168"/>
              <a:gd name="connsiteY3" fmla="*/ 0 h 376237"/>
              <a:gd name="connsiteX4" fmla="*/ 3632168 w 3632168"/>
              <a:gd name="connsiteY4" fmla="*/ 376238 h 376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2168" h="376237">
                <a:moveTo>
                  <a:pt x="3632168" y="376238"/>
                </a:moveTo>
                <a:lnTo>
                  <a:pt x="341471" y="376238"/>
                </a:lnTo>
                <a:lnTo>
                  <a:pt x="0" y="0"/>
                </a:lnTo>
                <a:lnTo>
                  <a:pt x="3632168" y="0"/>
                </a:lnTo>
                <a:lnTo>
                  <a:pt x="3632168" y="376238"/>
                </a:lnTo>
                <a:close/>
              </a:path>
            </a:pathLst>
          </a:custGeom>
          <a:solidFill>
            <a:schemeClr val="tx1"/>
          </a:solidFill>
          <a:ln w="0" cap="flat">
            <a:noFill/>
            <a:prstDash val="solid"/>
            <a:miter/>
          </a:ln>
        </p:spPr>
        <p:txBody>
          <a:bodyPr rtlCol="0" anchor="ctr"/>
          <a:lstStyle/>
          <a:p>
            <a:endParaRPr lang="en-GB"/>
          </a:p>
        </p:txBody>
      </p:sp>
      <p:sp>
        <p:nvSpPr>
          <p:cNvPr id="5" name="Slide Number Placeholder 4">
            <a:extLst>
              <a:ext uri="{FF2B5EF4-FFF2-40B4-BE49-F238E27FC236}">
                <a16:creationId xmlns:a16="http://schemas.microsoft.com/office/drawing/2014/main" id="{6C685F72-25D6-351E-E9E3-A34FF81DBF6B}"/>
              </a:ext>
            </a:extLst>
          </p:cNvPr>
          <p:cNvSpPr>
            <a:spLocks noGrp="1"/>
          </p:cNvSpPr>
          <p:nvPr>
            <p:ph type="sldNum" sz="quarter" idx="12"/>
          </p:nvPr>
        </p:nvSpPr>
        <p:spPr>
          <a:xfrm>
            <a:off x="11099800" y="6480525"/>
            <a:ext cx="552450" cy="365125"/>
          </a:xfrm>
          <a:prstGeom prst="rect">
            <a:avLst/>
          </a:prstGeom>
        </p:spPr>
        <p:txBody>
          <a:bodyPr/>
          <a:lstStyle/>
          <a:p>
            <a:fld id="{C16C2921-6903-4DB2-82DB-C5609A64D8DE}" type="slidenum">
              <a:rPr lang="en-GB" smtClean="0"/>
              <a:t>‹#›</a:t>
            </a:fld>
            <a:endParaRPr lang="en-GB"/>
          </a:p>
        </p:txBody>
      </p:sp>
      <p:pic>
        <p:nvPicPr>
          <p:cNvPr id="2" name="Picture 1">
            <a:extLst>
              <a:ext uri="{FF2B5EF4-FFF2-40B4-BE49-F238E27FC236}">
                <a16:creationId xmlns:a16="http://schemas.microsoft.com/office/drawing/2014/main" id="{75AB3B13-BCDE-844C-6FA5-7214ABC59B39}"/>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9092338" y="6599288"/>
            <a:ext cx="1764000" cy="137510"/>
          </a:xfrm>
          <a:prstGeom prst="rect">
            <a:avLst/>
          </a:prstGeom>
        </p:spPr>
      </p:pic>
    </p:spTree>
    <p:extLst>
      <p:ext uri="{BB962C8B-B14F-4D97-AF65-F5344CB8AC3E}">
        <p14:creationId xmlns:p14="http://schemas.microsoft.com/office/powerpoint/2010/main" val="21380437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57C492E-FDCA-7939-BB44-61D7C44570ED}"/>
              </a:ext>
            </a:extLst>
          </p:cNvPr>
          <p:cNvSpPr>
            <a:spLocks noGrp="1"/>
          </p:cNvSpPr>
          <p:nvPr>
            <p:ph type="sldNum" sz="quarter" idx="12"/>
          </p:nvPr>
        </p:nvSpPr>
        <p:spPr>
          <a:xfrm>
            <a:off x="11099800" y="6480525"/>
            <a:ext cx="552450" cy="365125"/>
          </a:xfrm>
          <a:prstGeom prst="rect">
            <a:avLst/>
          </a:prstGeom>
        </p:spPr>
        <p:txBody>
          <a:bodyPr/>
          <a:lstStyle/>
          <a:p>
            <a:fld id="{C16C2921-6903-4DB2-82DB-C5609A64D8DE}" type="slidenum">
              <a:rPr lang="en-GB" smtClean="0"/>
              <a:t>‹#›</a:t>
            </a:fld>
            <a:endParaRPr lang="en-GB"/>
          </a:p>
        </p:txBody>
      </p:sp>
    </p:spTree>
    <p:extLst>
      <p:ext uri="{BB962C8B-B14F-4D97-AF65-F5344CB8AC3E}">
        <p14:creationId xmlns:p14="http://schemas.microsoft.com/office/powerpoint/2010/main" val="22244740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pic>
        <p:nvPicPr>
          <p:cNvPr id="31" name="Picture 30" descr="A large ship in the ocean&#10;&#10;Description automatically generated">
            <a:extLst>
              <a:ext uri="{FF2B5EF4-FFF2-40B4-BE49-F238E27FC236}">
                <a16:creationId xmlns:a16="http://schemas.microsoft.com/office/drawing/2014/main" id="{BF372DFB-1717-BB19-80D6-1D185F17A73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365107" y="0"/>
            <a:ext cx="8826893" cy="6858000"/>
          </a:xfrm>
          <a:prstGeom prst="rect">
            <a:avLst/>
          </a:prstGeom>
        </p:spPr>
      </p:pic>
      <p:sp>
        <p:nvSpPr>
          <p:cNvPr id="3" name="Rectangle 9">
            <a:extLst>
              <a:ext uri="{FF2B5EF4-FFF2-40B4-BE49-F238E27FC236}">
                <a16:creationId xmlns:a16="http://schemas.microsoft.com/office/drawing/2014/main" id="{CC242F54-6E21-5241-71FD-798E0419A584}"/>
              </a:ext>
            </a:extLst>
          </p:cNvPr>
          <p:cNvSpPr/>
          <p:nvPr userDrawn="1"/>
        </p:nvSpPr>
        <p:spPr>
          <a:xfrm>
            <a:off x="157659" y="0"/>
            <a:ext cx="10290216" cy="6858000"/>
          </a:xfrm>
          <a:custGeom>
            <a:avLst/>
            <a:gdLst>
              <a:gd name="connsiteX0" fmla="*/ 0 w 3455469"/>
              <a:gd name="connsiteY0" fmla="*/ 0 h 6870290"/>
              <a:gd name="connsiteX1" fmla="*/ 3455469 w 3455469"/>
              <a:gd name="connsiteY1" fmla="*/ 0 h 6870290"/>
              <a:gd name="connsiteX2" fmla="*/ 3455469 w 3455469"/>
              <a:gd name="connsiteY2" fmla="*/ 6870290 h 6870290"/>
              <a:gd name="connsiteX3" fmla="*/ 0 w 3455469"/>
              <a:gd name="connsiteY3" fmla="*/ 6870290 h 6870290"/>
              <a:gd name="connsiteX4" fmla="*/ 0 w 3455469"/>
              <a:gd name="connsiteY4" fmla="*/ 0 h 6870290"/>
              <a:gd name="connsiteX0" fmla="*/ 0 w 10308657"/>
              <a:gd name="connsiteY0" fmla="*/ 0 h 6870290"/>
              <a:gd name="connsiteX1" fmla="*/ 3455469 w 10308657"/>
              <a:gd name="connsiteY1" fmla="*/ 0 h 6870290"/>
              <a:gd name="connsiteX2" fmla="*/ 10308657 w 10308657"/>
              <a:gd name="connsiteY2" fmla="*/ 6870290 h 6870290"/>
              <a:gd name="connsiteX3" fmla="*/ 0 w 10308657"/>
              <a:gd name="connsiteY3" fmla="*/ 6870290 h 6870290"/>
              <a:gd name="connsiteX4" fmla="*/ 0 w 10308657"/>
              <a:gd name="connsiteY4" fmla="*/ 0 h 6870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08657" h="6870290">
                <a:moveTo>
                  <a:pt x="0" y="0"/>
                </a:moveTo>
                <a:lnTo>
                  <a:pt x="3455469" y="0"/>
                </a:lnTo>
                <a:lnTo>
                  <a:pt x="10308657" y="6870290"/>
                </a:lnTo>
                <a:lnTo>
                  <a:pt x="0" y="6870290"/>
                </a:lnTo>
                <a:lnTo>
                  <a:pt x="0" y="0"/>
                </a:lnTo>
                <a:close/>
              </a:path>
            </a:pathLst>
          </a:custGeom>
          <a:solidFill>
            <a:srgbClr val="00ACEC"/>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19" name="Rectangle 9">
            <a:extLst>
              <a:ext uri="{FF2B5EF4-FFF2-40B4-BE49-F238E27FC236}">
                <a16:creationId xmlns:a16="http://schemas.microsoft.com/office/drawing/2014/main" id="{166FA542-B29C-1CDC-4973-B914AB3B0B3B}"/>
              </a:ext>
            </a:extLst>
          </p:cNvPr>
          <p:cNvSpPr/>
          <p:nvPr userDrawn="1"/>
        </p:nvSpPr>
        <p:spPr>
          <a:xfrm>
            <a:off x="0" y="0"/>
            <a:ext cx="10290216" cy="6858000"/>
          </a:xfrm>
          <a:custGeom>
            <a:avLst/>
            <a:gdLst>
              <a:gd name="connsiteX0" fmla="*/ 0 w 3455469"/>
              <a:gd name="connsiteY0" fmla="*/ 0 h 6870290"/>
              <a:gd name="connsiteX1" fmla="*/ 3455469 w 3455469"/>
              <a:gd name="connsiteY1" fmla="*/ 0 h 6870290"/>
              <a:gd name="connsiteX2" fmla="*/ 3455469 w 3455469"/>
              <a:gd name="connsiteY2" fmla="*/ 6870290 h 6870290"/>
              <a:gd name="connsiteX3" fmla="*/ 0 w 3455469"/>
              <a:gd name="connsiteY3" fmla="*/ 6870290 h 6870290"/>
              <a:gd name="connsiteX4" fmla="*/ 0 w 3455469"/>
              <a:gd name="connsiteY4" fmla="*/ 0 h 6870290"/>
              <a:gd name="connsiteX0" fmla="*/ 0 w 10308657"/>
              <a:gd name="connsiteY0" fmla="*/ 0 h 6870290"/>
              <a:gd name="connsiteX1" fmla="*/ 3455469 w 10308657"/>
              <a:gd name="connsiteY1" fmla="*/ 0 h 6870290"/>
              <a:gd name="connsiteX2" fmla="*/ 10308657 w 10308657"/>
              <a:gd name="connsiteY2" fmla="*/ 6870290 h 6870290"/>
              <a:gd name="connsiteX3" fmla="*/ 0 w 10308657"/>
              <a:gd name="connsiteY3" fmla="*/ 6870290 h 6870290"/>
              <a:gd name="connsiteX4" fmla="*/ 0 w 10308657"/>
              <a:gd name="connsiteY4" fmla="*/ 0 h 6870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08657" h="6870290">
                <a:moveTo>
                  <a:pt x="0" y="0"/>
                </a:moveTo>
                <a:lnTo>
                  <a:pt x="3455469" y="0"/>
                </a:lnTo>
                <a:lnTo>
                  <a:pt x="10308657" y="6870290"/>
                </a:lnTo>
                <a:lnTo>
                  <a:pt x="0" y="6870290"/>
                </a:lnTo>
                <a:lnTo>
                  <a:pt x="0" y="0"/>
                </a:lnTo>
                <a:close/>
              </a:path>
            </a:pathLst>
          </a:custGeom>
          <a:solidFill>
            <a:schemeClr val="tx1"/>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6" name="Slide Number Placeholder 5">
            <a:extLst>
              <a:ext uri="{FF2B5EF4-FFF2-40B4-BE49-F238E27FC236}">
                <a16:creationId xmlns:a16="http://schemas.microsoft.com/office/drawing/2014/main" id="{89CF4472-1435-391B-5BF8-5459CAEA4B60}"/>
              </a:ext>
            </a:extLst>
          </p:cNvPr>
          <p:cNvSpPr>
            <a:spLocks noGrp="1"/>
          </p:cNvSpPr>
          <p:nvPr>
            <p:ph type="sldNum" sz="quarter" idx="12"/>
          </p:nvPr>
        </p:nvSpPr>
        <p:spPr>
          <a:xfrm>
            <a:off x="11099800" y="6480525"/>
            <a:ext cx="552450" cy="365125"/>
          </a:xfrm>
          <a:prstGeom prst="rect">
            <a:avLst/>
          </a:prstGeom>
        </p:spPr>
        <p:txBody>
          <a:bodyPr/>
          <a:lstStyle/>
          <a:p>
            <a:fld id="{C16C2921-6903-4DB2-82DB-C5609A64D8DE}" type="slidenum">
              <a:rPr lang="en-GB" smtClean="0"/>
              <a:t>‹#›</a:t>
            </a:fld>
            <a:endParaRPr lang="en-GB"/>
          </a:p>
        </p:txBody>
      </p:sp>
      <p:pic>
        <p:nvPicPr>
          <p:cNvPr id="2" name="Picture 1">
            <a:extLst>
              <a:ext uri="{FF2B5EF4-FFF2-40B4-BE49-F238E27FC236}">
                <a16:creationId xmlns:a16="http://schemas.microsoft.com/office/drawing/2014/main" id="{FEAC0510-9506-DA28-224D-0B6415684AA1}"/>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369058" y="6283566"/>
            <a:ext cx="2996047" cy="233552"/>
          </a:xfrm>
          <a:prstGeom prst="rect">
            <a:avLst/>
          </a:prstGeom>
        </p:spPr>
      </p:pic>
    </p:spTree>
    <p:extLst>
      <p:ext uri="{BB962C8B-B14F-4D97-AF65-F5344CB8AC3E}">
        <p14:creationId xmlns:p14="http://schemas.microsoft.com/office/powerpoint/2010/main" val="21903461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5_Title Slide">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49FA550B-5E20-3140-FE86-447EA3EEA92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786657" y="0"/>
            <a:ext cx="9405343" cy="6870290"/>
          </a:xfrm>
          <a:prstGeom prst="rect">
            <a:avLst/>
          </a:prstGeom>
        </p:spPr>
      </p:pic>
      <p:sp>
        <p:nvSpPr>
          <p:cNvPr id="8" name="Rectangle 9">
            <a:extLst>
              <a:ext uri="{FF2B5EF4-FFF2-40B4-BE49-F238E27FC236}">
                <a16:creationId xmlns:a16="http://schemas.microsoft.com/office/drawing/2014/main" id="{4F07F07D-9A7F-2407-2E2B-62D7939F757D}"/>
              </a:ext>
            </a:extLst>
          </p:cNvPr>
          <p:cNvSpPr/>
          <p:nvPr userDrawn="1"/>
        </p:nvSpPr>
        <p:spPr>
          <a:xfrm>
            <a:off x="157659" y="0"/>
            <a:ext cx="10290216" cy="6858000"/>
          </a:xfrm>
          <a:custGeom>
            <a:avLst/>
            <a:gdLst>
              <a:gd name="connsiteX0" fmla="*/ 0 w 3455469"/>
              <a:gd name="connsiteY0" fmla="*/ 0 h 6870290"/>
              <a:gd name="connsiteX1" fmla="*/ 3455469 w 3455469"/>
              <a:gd name="connsiteY1" fmla="*/ 0 h 6870290"/>
              <a:gd name="connsiteX2" fmla="*/ 3455469 w 3455469"/>
              <a:gd name="connsiteY2" fmla="*/ 6870290 h 6870290"/>
              <a:gd name="connsiteX3" fmla="*/ 0 w 3455469"/>
              <a:gd name="connsiteY3" fmla="*/ 6870290 h 6870290"/>
              <a:gd name="connsiteX4" fmla="*/ 0 w 3455469"/>
              <a:gd name="connsiteY4" fmla="*/ 0 h 6870290"/>
              <a:gd name="connsiteX0" fmla="*/ 0 w 10308657"/>
              <a:gd name="connsiteY0" fmla="*/ 0 h 6870290"/>
              <a:gd name="connsiteX1" fmla="*/ 3455469 w 10308657"/>
              <a:gd name="connsiteY1" fmla="*/ 0 h 6870290"/>
              <a:gd name="connsiteX2" fmla="*/ 10308657 w 10308657"/>
              <a:gd name="connsiteY2" fmla="*/ 6870290 h 6870290"/>
              <a:gd name="connsiteX3" fmla="*/ 0 w 10308657"/>
              <a:gd name="connsiteY3" fmla="*/ 6870290 h 6870290"/>
              <a:gd name="connsiteX4" fmla="*/ 0 w 10308657"/>
              <a:gd name="connsiteY4" fmla="*/ 0 h 6870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08657" h="6870290">
                <a:moveTo>
                  <a:pt x="0" y="0"/>
                </a:moveTo>
                <a:lnTo>
                  <a:pt x="3455469" y="0"/>
                </a:lnTo>
                <a:lnTo>
                  <a:pt x="10308657" y="6870290"/>
                </a:lnTo>
                <a:lnTo>
                  <a:pt x="0" y="6870290"/>
                </a:lnTo>
                <a:lnTo>
                  <a:pt x="0" y="0"/>
                </a:lnTo>
                <a:close/>
              </a:path>
            </a:pathLst>
          </a:custGeom>
          <a:solidFill>
            <a:srgbClr val="00ACEC"/>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10" name="Rectangle 9">
            <a:extLst>
              <a:ext uri="{FF2B5EF4-FFF2-40B4-BE49-F238E27FC236}">
                <a16:creationId xmlns:a16="http://schemas.microsoft.com/office/drawing/2014/main" id="{1D126236-2FDC-D93C-386B-39BBA1A6F0E1}"/>
              </a:ext>
            </a:extLst>
          </p:cNvPr>
          <p:cNvSpPr/>
          <p:nvPr userDrawn="1"/>
        </p:nvSpPr>
        <p:spPr>
          <a:xfrm>
            <a:off x="-1" y="0"/>
            <a:ext cx="10308657" cy="6870290"/>
          </a:xfrm>
          <a:custGeom>
            <a:avLst/>
            <a:gdLst>
              <a:gd name="connsiteX0" fmla="*/ 0 w 3455469"/>
              <a:gd name="connsiteY0" fmla="*/ 0 h 6870290"/>
              <a:gd name="connsiteX1" fmla="*/ 3455469 w 3455469"/>
              <a:gd name="connsiteY1" fmla="*/ 0 h 6870290"/>
              <a:gd name="connsiteX2" fmla="*/ 3455469 w 3455469"/>
              <a:gd name="connsiteY2" fmla="*/ 6870290 h 6870290"/>
              <a:gd name="connsiteX3" fmla="*/ 0 w 3455469"/>
              <a:gd name="connsiteY3" fmla="*/ 6870290 h 6870290"/>
              <a:gd name="connsiteX4" fmla="*/ 0 w 3455469"/>
              <a:gd name="connsiteY4" fmla="*/ 0 h 6870290"/>
              <a:gd name="connsiteX0" fmla="*/ 0 w 10308657"/>
              <a:gd name="connsiteY0" fmla="*/ 0 h 6870290"/>
              <a:gd name="connsiteX1" fmla="*/ 3455469 w 10308657"/>
              <a:gd name="connsiteY1" fmla="*/ 0 h 6870290"/>
              <a:gd name="connsiteX2" fmla="*/ 10308657 w 10308657"/>
              <a:gd name="connsiteY2" fmla="*/ 6870290 h 6870290"/>
              <a:gd name="connsiteX3" fmla="*/ 0 w 10308657"/>
              <a:gd name="connsiteY3" fmla="*/ 6870290 h 6870290"/>
              <a:gd name="connsiteX4" fmla="*/ 0 w 10308657"/>
              <a:gd name="connsiteY4" fmla="*/ 0 h 6870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08657" h="6870290">
                <a:moveTo>
                  <a:pt x="0" y="0"/>
                </a:moveTo>
                <a:lnTo>
                  <a:pt x="3455469" y="0"/>
                </a:lnTo>
                <a:lnTo>
                  <a:pt x="10308657" y="6870290"/>
                </a:lnTo>
                <a:lnTo>
                  <a:pt x="0" y="6870290"/>
                </a:lnTo>
                <a:lnTo>
                  <a:pt x="0" y="0"/>
                </a:lnTo>
                <a:close/>
              </a:path>
            </a:pathLst>
          </a:custGeom>
          <a:solidFill>
            <a:schemeClr val="tx1"/>
          </a:solidFill>
          <a:ln>
            <a:noFill/>
          </a:ln>
          <a:effectLst/>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06084312-200F-4250-95D5-B766C91F2C8E}"/>
              </a:ext>
            </a:extLst>
          </p:cNvPr>
          <p:cNvSpPr>
            <a:spLocks noGrp="1"/>
          </p:cNvSpPr>
          <p:nvPr>
            <p:ph type="ctrTitle" hasCustomPrompt="1"/>
          </p:nvPr>
        </p:nvSpPr>
        <p:spPr>
          <a:xfrm>
            <a:off x="544200" y="3355958"/>
            <a:ext cx="5551800" cy="924025"/>
          </a:xfrm>
        </p:spPr>
        <p:txBody>
          <a:bodyPr anchor="b"/>
          <a:lstStyle>
            <a:lvl1pPr algn="l">
              <a:defRPr sz="6000">
                <a:solidFill>
                  <a:schemeClr val="bg1"/>
                </a:solidFill>
              </a:defRPr>
            </a:lvl1pPr>
          </a:lstStyle>
          <a:p>
            <a:r>
              <a:rPr lang="en-US" dirty="0"/>
              <a:t>Master title</a:t>
            </a:r>
            <a:endParaRPr lang="en-GB" dirty="0"/>
          </a:p>
        </p:txBody>
      </p:sp>
      <p:sp>
        <p:nvSpPr>
          <p:cNvPr id="3" name="Subtitle 2">
            <a:extLst>
              <a:ext uri="{FF2B5EF4-FFF2-40B4-BE49-F238E27FC236}">
                <a16:creationId xmlns:a16="http://schemas.microsoft.com/office/drawing/2014/main" id="{46F2B59B-2434-3FC3-FF83-F8FE0B605C0E}"/>
              </a:ext>
            </a:extLst>
          </p:cNvPr>
          <p:cNvSpPr>
            <a:spLocks noGrp="1"/>
          </p:cNvSpPr>
          <p:nvPr>
            <p:ph type="subTitle" idx="1"/>
          </p:nvPr>
        </p:nvSpPr>
        <p:spPr>
          <a:xfrm>
            <a:off x="544200" y="4408371"/>
            <a:ext cx="5551800" cy="924025"/>
          </a:xfrm>
        </p:spPr>
        <p:txBody>
          <a:bodyPr/>
          <a:lstStyle>
            <a:lvl1pPr marL="0" indent="0" algn="l">
              <a:buNone/>
              <a:defRPr sz="28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6" name="Slide Number Placeholder 5">
            <a:extLst>
              <a:ext uri="{FF2B5EF4-FFF2-40B4-BE49-F238E27FC236}">
                <a16:creationId xmlns:a16="http://schemas.microsoft.com/office/drawing/2014/main" id="{89CF4472-1435-391B-5BF8-5459CAEA4B60}"/>
              </a:ext>
            </a:extLst>
          </p:cNvPr>
          <p:cNvSpPr>
            <a:spLocks noGrp="1"/>
          </p:cNvSpPr>
          <p:nvPr>
            <p:ph type="sldNum" sz="quarter" idx="12"/>
          </p:nvPr>
        </p:nvSpPr>
        <p:spPr>
          <a:xfrm>
            <a:off x="11099800" y="6480525"/>
            <a:ext cx="552450" cy="365125"/>
          </a:xfrm>
          <a:prstGeom prst="rect">
            <a:avLst/>
          </a:prstGeom>
        </p:spPr>
        <p:txBody>
          <a:bodyPr/>
          <a:lstStyle/>
          <a:p>
            <a:fld id="{C16C2921-6903-4DB2-82DB-C5609A64D8DE}" type="slidenum">
              <a:rPr lang="en-GB" smtClean="0"/>
              <a:t>‹#›</a:t>
            </a:fld>
            <a:endParaRPr lang="en-GB"/>
          </a:p>
        </p:txBody>
      </p:sp>
      <p:sp>
        <p:nvSpPr>
          <p:cNvPr id="5" name="Text Placeholder 4">
            <a:extLst>
              <a:ext uri="{FF2B5EF4-FFF2-40B4-BE49-F238E27FC236}">
                <a16:creationId xmlns:a16="http://schemas.microsoft.com/office/drawing/2014/main" id="{843F7EA8-AFE5-16D0-D434-EB21A1657129}"/>
              </a:ext>
            </a:extLst>
          </p:cNvPr>
          <p:cNvSpPr>
            <a:spLocks noGrp="1"/>
          </p:cNvSpPr>
          <p:nvPr>
            <p:ph type="body" sz="quarter" idx="13" hasCustomPrompt="1"/>
          </p:nvPr>
        </p:nvSpPr>
        <p:spPr>
          <a:xfrm>
            <a:off x="544513" y="5620080"/>
            <a:ext cx="2379662" cy="33304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[Date]</a:t>
            </a:r>
            <a:endParaRPr lang="en-GB" dirty="0"/>
          </a:p>
        </p:txBody>
      </p:sp>
      <p:pic>
        <p:nvPicPr>
          <p:cNvPr id="7" name="Picture 6">
            <a:extLst>
              <a:ext uri="{FF2B5EF4-FFF2-40B4-BE49-F238E27FC236}">
                <a16:creationId xmlns:a16="http://schemas.microsoft.com/office/drawing/2014/main" id="{02E7F280-7B05-F446-5745-A48073A86289}"/>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74174" y="520435"/>
            <a:ext cx="2552050" cy="198941"/>
          </a:xfrm>
          <a:prstGeom prst="rect">
            <a:avLst/>
          </a:prstGeom>
        </p:spPr>
      </p:pic>
    </p:spTree>
    <p:extLst>
      <p:ext uri="{BB962C8B-B14F-4D97-AF65-F5344CB8AC3E}">
        <p14:creationId xmlns:p14="http://schemas.microsoft.com/office/powerpoint/2010/main" val="25601139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EDB1BFF-3834-B54F-1DC3-35787C71BD85}"/>
              </a:ext>
            </a:extLst>
          </p:cNvPr>
          <p:cNvPicPr>
            <a:picLocks noChangeAspect="1"/>
          </p:cNvPicPr>
          <p:nvPr userDrawn="1"/>
        </p:nvPicPr>
        <p:blipFill>
          <a:blip r:embed="rId2" cstate="email">
            <a:extLst>
              <a:ext uri="{28A0092B-C50C-407E-A947-70E740481C1C}">
                <a14:useLocalDpi xmlns:a14="http://schemas.microsoft.com/office/drawing/2010/main"/>
              </a:ext>
            </a:extLst>
          </a:blip>
          <a:srcRect l="912" t="180" r="12843" b="-180"/>
          <a:stretch/>
        </p:blipFill>
        <p:spPr>
          <a:xfrm>
            <a:off x="3320101" y="0"/>
            <a:ext cx="8871900" cy="6858000"/>
          </a:xfrm>
          <a:prstGeom prst="rect">
            <a:avLst/>
          </a:prstGeom>
        </p:spPr>
      </p:pic>
      <p:sp>
        <p:nvSpPr>
          <p:cNvPr id="6" name="Slide Number Placeholder 5">
            <a:extLst>
              <a:ext uri="{FF2B5EF4-FFF2-40B4-BE49-F238E27FC236}">
                <a16:creationId xmlns:a16="http://schemas.microsoft.com/office/drawing/2014/main" id="{89CF4472-1435-391B-5BF8-5459CAEA4B60}"/>
              </a:ext>
            </a:extLst>
          </p:cNvPr>
          <p:cNvSpPr>
            <a:spLocks noGrp="1"/>
          </p:cNvSpPr>
          <p:nvPr>
            <p:ph type="sldNum" sz="quarter" idx="12"/>
          </p:nvPr>
        </p:nvSpPr>
        <p:spPr>
          <a:xfrm>
            <a:off x="11099800" y="6480525"/>
            <a:ext cx="552450" cy="365125"/>
          </a:xfrm>
          <a:prstGeom prst="rect">
            <a:avLst/>
          </a:prstGeom>
        </p:spPr>
        <p:txBody>
          <a:bodyPr/>
          <a:lstStyle/>
          <a:p>
            <a:fld id="{C16C2921-6903-4DB2-82DB-C5609A64D8DE}" type="slidenum">
              <a:rPr lang="en-GB" smtClean="0"/>
              <a:t>‹#›</a:t>
            </a:fld>
            <a:endParaRPr lang="en-GB" dirty="0"/>
          </a:p>
        </p:txBody>
      </p:sp>
      <p:sp>
        <p:nvSpPr>
          <p:cNvPr id="7" name="Rectangle 9">
            <a:extLst>
              <a:ext uri="{FF2B5EF4-FFF2-40B4-BE49-F238E27FC236}">
                <a16:creationId xmlns:a16="http://schemas.microsoft.com/office/drawing/2014/main" id="{BB162DFE-322E-78F8-D068-3DF51A59C687}"/>
              </a:ext>
            </a:extLst>
          </p:cNvPr>
          <p:cNvSpPr/>
          <p:nvPr userDrawn="1"/>
        </p:nvSpPr>
        <p:spPr>
          <a:xfrm>
            <a:off x="157659" y="0"/>
            <a:ext cx="10290216" cy="6858000"/>
          </a:xfrm>
          <a:custGeom>
            <a:avLst/>
            <a:gdLst>
              <a:gd name="connsiteX0" fmla="*/ 0 w 3455469"/>
              <a:gd name="connsiteY0" fmla="*/ 0 h 6870290"/>
              <a:gd name="connsiteX1" fmla="*/ 3455469 w 3455469"/>
              <a:gd name="connsiteY1" fmla="*/ 0 h 6870290"/>
              <a:gd name="connsiteX2" fmla="*/ 3455469 w 3455469"/>
              <a:gd name="connsiteY2" fmla="*/ 6870290 h 6870290"/>
              <a:gd name="connsiteX3" fmla="*/ 0 w 3455469"/>
              <a:gd name="connsiteY3" fmla="*/ 6870290 h 6870290"/>
              <a:gd name="connsiteX4" fmla="*/ 0 w 3455469"/>
              <a:gd name="connsiteY4" fmla="*/ 0 h 6870290"/>
              <a:gd name="connsiteX0" fmla="*/ 0 w 10308657"/>
              <a:gd name="connsiteY0" fmla="*/ 0 h 6870290"/>
              <a:gd name="connsiteX1" fmla="*/ 3455469 w 10308657"/>
              <a:gd name="connsiteY1" fmla="*/ 0 h 6870290"/>
              <a:gd name="connsiteX2" fmla="*/ 10308657 w 10308657"/>
              <a:gd name="connsiteY2" fmla="*/ 6870290 h 6870290"/>
              <a:gd name="connsiteX3" fmla="*/ 0 w 10308657"/>
              <a:gd name="connsiteY3" fmla="*/ 6870290 h 6870290"/>
              <a:gd name="connsiteX4" fmla="*/ 0 w 10308657"/>
              <a:gd name="connsiteY4" fmla="*/ 0 h 6870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08657" h="6870290">
                <a:moveTo>
                  <a:pt x="0" y="0"/>
                </a:moveTo>
                <a:lnTo>
                  <a:pt x="3455469" y="0"/>
                </a:lnTo>
                <a:lnTo>
                  <a:pt x="10308657" y="6870290"/>
                </a:lnTo>
                <a:lnTo>
                  <a:pt x="0" y="6870290"/>
                </a:lnTo>
                <a:lnTo>
                  <a:pt x="0" y="0"/>
                </a:lnTo>
                <a:close/>
              </a:path>
            </a:pathLst>
          </a:custGeom>
          <a:solidFill>
            <a:srgbClr val="00ACEC"/>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10" name="Rectangle 9">
            <a:extLst>
              <a:ext uri="{FF2B5EF4-FFF2-40B4-BE49-F238E27FC236}">
                <a16:creationId xmlns:a16="http://schemas.microsoft.com/office/drawing/2014/main" id="{1D126236-2FDC-D93C-386B-39BBA1A6F0E1}"/>
              </a:ext>
            </a:extLst>
          </p:cNvPr>
          <p:cNvSpPr/>
          <p:nvPr userDrawn="1"/>
        </p:nvSpPr>
        <p:spPr>
          <a:xfrm>
            <a:off x="0" y="0"/>
            <a:ext cx="10290216" cy="6858000"/>
          </a:xfrm>
          <a:custGeom>
            <a:avLst/>
            <a:gdLst>
              <a:gd name="connsiteX0" fmla="*/ 0 w 3455469"/>
              <a:gd name="connsiteY0" fmla="*/ 0 h 6870290"/>
              <a:gd name="connsiteX1" fmla="*/ 3455469 w 3455469"/>
              <a:gd name="connsiteY1" fmla="*/ 0 h 6870290"/>
              <a:gd name="connsiteX2" fmla="*/ 3455469 w 3455469"/>
              <a:gd name="connsiteY2" fmla="*/ 6870290 h 6870290"/>
              <a:gd name="connsiteX3" fmla="*/ 0 w 3455469"/>
              <a:gd name="connsiteY3" fmla="*/ 6870290 h 6870290"/>
              <a:gd name="connsiteX4" fmla="*/ 0 w 3455469"/>
              <a:gd name="connsiteY4" fmla="*/ 0 h 6870290"/>
              <a:gd name="connsiteX0" fmla="*/ 0 w 10308657"/>
              <a:gd name="connsiteY0" fmla="*/ 0 h 6870290"/>
              <a:gd name="connsiteX1" fmla="*/ 3455469 w 10308657"/>
              <a:gd name="connsiteY1" fmla="*/ 0 h 6870290"/>
              <a:gd name="connsiteX2" fmla="*/ 10308657 w 10308657"/>
              <a:gd name="connsiteY2" fmla="*/ 6870290 h 6870290"/>
              <a:gd name="connsiteX3" fmla="*/ 0 w 10308657"/>
              <a:gd name="connsiteY3" fmla="*/ 6870290 h 6870290"/>
              <a:gd name="connsiteX4" fmla="*/ 0 w 10308657"/>
              <a:gd name="connsiteY4" fmla="*/ 0 h 6870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08657" h="6870290">
                <a:moveTo>
                  <a:pt x="0" y="0"/>
                </a:moveTo>
                <a:lnTo>
                  <a:pt x="3455469" y="0"/>
                </a:lnTo>
                <a:lnTo>
                  <a:pt x="10308657" y="6870290"/>
                </a:lnTo>
                <a:lnTo>
                  <a:pt x="0" y="6870290"/>
                </a:lnTo>
                <a:lnTo>
                  <a:pt x="0" y="0"/>
                </a:lnTo>
                <a:close/>
              </a:path>
            </a:pathLst>
          </a:custGeom>
          <a:solidFill>
            <a:schemeClr val="tx1"/>
          </a:solidFill>
          <a:ln>
            <a:noFill/>
          </a:ln>
          <a:effectLst/>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3" name="Subtitle 2">
            <a:extLst>
              <a:ext uri="{FF2B5EF4-FFF2-40B4-BE49-F238E27FC236}">
                <a16:creationId xmlns:a16="http://schemas.microsoft.com/office/drawing/2014/main" id="{46F2B59B-2434-3FC3-FF83-F8FE0B605C0E}"/>
              </a:ext>
            </a:extLst>
          </p:cNvPr>
          <p:cNvSpPr>
            <a:spLocks noGrp="1"/>
          </p:cNvSpPr>
          <p:nvPr>
            <p:ph type="subTitle" idx="1"/>
          </p:nvPr>
        </p:nvSpPr>
        <p:spPr>
          <a:xfrm>
            <a:off x="544200" y="3429001"/>
            <a:ext cx="6294750" cy="2893244"/>
          </a:xfrm>
        </p:spPr>
        <p:txBody>
          <a:bodyPr>
            <a:normAutofit/>
          </a:bodyPr>
          <a:lstStyle>
            <a:lvl1pPr marL="0" indent="0" algn="l">
              <a:buNone/>
              <a:defRPr sz="24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pic>
        <p:nvPicPr>
          <p:cNvPr id="4" name="Picture 3">
            <a:extLst>
              <a:ext uri="{FF2B5EF4-FFF2-40B4-BE49-F238E27FC236}">
                <a16:creationId xmlns:a16="http://schemas.microsoft.com/office/drawing/2014/main" id="{DEDFC2D1-BE88-DFA4-5C95-9D455C73C43D}"/>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74174" y="520435"/>
            <a:ext cx="2552050" cy="198941"/>
          </a:xfrm>
          <a:prstGeom prst="rect">
            <a:avLst/>
          </a:prstGeom>
        </p:spPr>
      </p:pic>
    </p:spTree>
    <p:extLst>
      <p:ext uri="{BB962C8B-B14F-4D97-AF65-F5344CB8AC3E}">
        <p14:creationId xmlns:p14="http://schemas.microsoft.com/office/powerpoint/2010/main" val="38617960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Break slide ">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52C056E-56C4-CBD4-BE78-E1B06FD978E0}"/>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 y="-12351"/>
            <a:ext cx="12192000" cy="6858001"/>
          </a:xfrm>
          <a:prstGeom prst="rect">
            <a:avLst/>
          </a:prstGeom>
        </p:spPr>
      </p:pic>
      <p:pic>
        <p:nvPicPr>
          <p:cNvPr id="5" name="Graphic 4">
            <a:extLst>
              <a:ext uri="{FF2B5EF4-FFF2-40B4-BE49-F238E27FC236}">
                <a16:creationId xmlns:a16="http://schemas.microsoft.com/office/drawing/2014/main" id="{1F8EA074-18C1-B968-B46D-ABA8EAB05114}"/>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b="19108"/>
          <a:stretch/>
        </p:blipFill>
        <p:spPr>
          <a:xfrm>
            <a:off x="-1" y="-1"/>
            <a:ext cx="10715625" cy="6858001"/>
          </a:xfrm>
          <a:prstGeom prst="rect">
            <a:avLst/>
          </a:prstGeom>
        </p:spPr>
      </p:pic>
      <p:sp>
        <p:nvSpPr>
          <p:cNvPr id="2" name="Title 1">
            <a:extLst>
              <a:ext uri="{FF2B5EF4-FFF2-40B4-BE49-F238E27FC236}">
                <a16:creationId xmlns:a16="http://schemas.microsoft.com/office/drawing/2014/main" id="{06084312-200F-4250-95D5-B766C91F2C8E}"/>
              </a:ext>
            </a:extLst>
          </p:cNvPr>
          <p:cNvSpPr>
            <a:spLocks noGrp="1"/>
          </p:cNvSpPr>
          <p:nvPr>
            <p:ph type="ctrTitle" hasCustomPrompt="1"/>
          </p:nvPr>
        </p:nvSpPr>
        <p:spPr>
          <a:xfrm>
            <a:off x="544200" y="3355958"/>
            <a:ext cx="5551800" cy="924025"/>
          </a:xfrm>
        </p:spPr>
        <p:txBody>
          <a:bodyPr anchor="b"/>
          <a:lstStyle>
            <a:lvl1pPr algn="l">
              <a:defRPr sz="6000">
                <a:solidFill>
                  <a:schemeClr val="bg1"/>
                </a:solidFill>
              </a:defRPr>
            </a:lvl1pPr>
          </a:lstStyle>
          <a:p>
            <a:r>
              <a:rPr lang="en-US" dirty="0"/>
              <a:t>Master title</a:t>
            </a:r>
            <a:endParaRPr lang="en-GB" dirty="0"/>
          </a:p>
        </p:txBody>
      </p:sp>
      <p:sp>
        <p:nvSpPr>
          <p:cNvPr id="6" name="Slide Number Placeholder 5">
            <a:extLst>
              <a:ext uri="{FF2B5EF4-FFF2-40B4-BE49-F238E27FC236}">
                <a16:creationId xmlns:a16="http://schemas.microsoft.com/office/drawing/2014/main" id="{89CF4472-1435-391B-5BF8-5459CAEA4B60}"/>
              </a:ext>
            </a:extLst>
          </p:cNvPr>
          <p:cNvSpPr>
            <a:spLocks noGrp="1"/>
          </p:cNvSpPr>
          <p:nvPr>
            <p:ph type="sldNum" sz="quarter" idx="12"/>
          </p:nvPr>
        </p:nvSpPr>
        <p:spPr>
          <a:xfrm>
            <a:off x="11099800" y="6480525"/>
            <a:ext cx="552450" cy="365125"/>
          </a:xfrm>
          <a:prstGeom prst="rect">
            <a:avLst/>
          </a:prstGeom>
        </p:spPr>
        <p:txBody>
          <a:bodyPr/>
          <a:lstStyle/>
          <a:p>
            <a:fld id="{C16C2921-6903-4DB2-82DB-C5609A64D8DE}" type="slidenum">
              <a:rPr lang="en-GB" smtClean="0"/>
              <a:t>‹#›</a:t>
            </a:fld>
            <a:endParaRPr lang="en-GB"/>
          </a:p>
        </p:txBody>
      </p:sp>
      <p:pic>
        <p:nvPicPr>
          <p:cNvPr id="3" name="Picture 2">
            <a:extLst>
              <a:ext uri="{FF2B5EF4-FFF2-40B4-BE49-F238E27FC236}">
                <a16:creationId xmlns:a16="http://schemas.microsoft.com/office/drawing/2014/main" id="{56AF248A-13C7-639F-E240-B4C4C401ABD3}"/>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674174" y="520435"/>
            <a:ext cx="2552050" cy="198942"/>
          </a:xfrm>
          <a:prstGeom prst="rect">
            <a:avLst/>
          </a:prstGeom>
        </p:spPr>
      </p:pic>
    </p:spTree>
    <p:extLst>
      <p:ext uri="{BB962C8B-B14F-4D97-AF65-F5344CB8AC3E}">
        <p14:creationId xmlns:p14="http://schemas.microsoft.com/office/powerpoint/2010/main" val="3944393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3_Break slide ">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5427D8AA-319C-5A1F-9C69-EB359E7F5CE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7" name="Graphic 6">
            <a:extLst>
              <a:ext uri="{FF2B5EF4-FFF2-40B4-BE49-F238E27FC236}">
                <a16:creationId xmlns:a16="http://schemas.microsoft.com/office/drawing/2014/main" id="{BE9AA8D3-89F6-6265-3692-7DC5525B79DE}"/>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b="19108"/>
          <a:stretch/>
        </p:blipFill>
        <p:spPr>
          <a:xfrm>
            <a:off x="-1" y="-1"/>
            <a:ext cx="10715625" cy="6858001"/>
          </a:xfrm>
          <a:prstGeom prst="rect">
            <a:avLst/>
          </a:prstGeom>
        </p:spPr>
      </p:pic>
      <p:sp>
        <p:nvSpPr>
          <p:cNvPr id="2" name="Title 1">
            <a:extLst>
              <a:ext uri="{FF2B5EF4-FFF2-40B4-BE49-F238E27FC236}">
                <a16:creationId xmlns:a16="http://schemas.microsoft.com/office/drawing/2014/main" id="{06084312-200F-4250-95D5-B766C91F2C8E}"/>
              </a:ext>
            </a:extLst>
          </p:cNvPr>
          <p:cNvSpPr>
            <a:spLocks noGrp="1"/>
          </p:cNvSpPr>
          <p:nvPr>
            <p:ph type="ctrTitle" hasCustomPrompt="1"/>
          </p:nvPr>
        </p:nvSpPr>
        <p:spPr>
          <a:xfrm>
            <a:off x="544200" y="3355958"/>
            <a:ext cx="5551800" cy="924025"/>
          </a:xfrm>
        </p:spPr>
        <p:txBody>
          <a:bodyPr anchor="b"/>
          <a:lstStyle>
            <a:lvl1pPr algn="l">
              <a:defRPr sz="6000">
                <a:solidFill>
                  <a:schemeClr val="bg1"/>
                </a:solidFill>
              </a:defRPr>
            </a:lvl1pPr>
          </a:lstStyle>
          <a:p>
            <a:r>
              <a:rPr lang="en-US" dirty="0"/>
              <a:t>Master title</a:t>
            </a:r>
            <a:endParaRPr lang="en-GB" dirty="0"/>
          </a:p>
        </p:txBody>
      </p:sp>
      <p:sp>
        <p:nvSpPr>
          <p:cNvPr id="6" name="Slide Number Placeholder 5">
            <a:extLst>
              <a:ext uri="{FF2B5EF4-FFF2-40B4-BE49-F238E27FC236}">
                <a16:creationId xmlns:a16="http://schemas.microsoft.com/office/drawing/2014/main" id="{89CF4472-1435-391B-5BF8-5459CAEA4B60}"/>
              </a:ext>
            </a:extLst>
          </p:cNvPr>
          <p:cNvSpPr>
            <a:spLocks noGrp="1"/>
          </p:cNvSpPr>
          <p:nvPr>
            <p:ph type="sldNum" sz="quarter" idx="12"/>
          </p:nvPr>
        </p:nvSpPr>
        <p:spPr>
          <a:xfrm>
            <a:off x="11099800" y="6480525"/>
            <a:ext cx="552450" cy="365125"/>
          </a:xfrm>
          <a:prstGeom prst="rect">
            <a:avLst/>
          </a:prstGeom>
        </p:spPr>
        <p:txBody>
          <a:bodyPr/>
          <a:lstStyle/>
          <a:p>
            <a:fld id="{C16C2921-6903-4DB2-82DB-C5609A64D8DE}" type="slidenum">
              <a:rPr lang="en-GB" smtClean="0"/>
              <a:t>‹#›</a:t>
            </a:fld>
            <a:endParaRPr lang="en-GB"/>
          </a:p>
        </p:txBody>
      </p:sp>
      <p:pic>
        <p:nvPicPr>
          <p:cNvPr id="3" name="Picture 2">
            <a:extLst>
              <a:ext uri="{FF2B5EF4-FFF2-40B4-BE49-F238E27FC236}">
                <a16:creationId xmlns:a16="http://schemas.microsoft.com/office/drawing/2014/main" id="{FB23F763-E021-896F-7DC0-FAD2C28B92B8}"/>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674174" y="520435"/>
            <a:ext cx="2552050" cy="198942"/>
          </a:xfrm>
          <a:prstGeom prst="rect">
            <a:avLst/>
          </a:prstGeom>
        </p:spPr>
      </p:pic>
    </p:spTree>
    <p:extLst>
      <p:ext uri="{BB962C8B-B14F-4D97-AF65-F5344CB8AC3E}">
        <p14:creationId xmlns:p14="http://schemas.microsoft.com/office/powerpoint/2010/main" val="37373278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4_Break slide ">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473C7A-7F84-09DA-42F7-DF4B8AF6ACEB}"/>
              </a:ext>
            </a:extLst>
          </p:cNvPr>
          <p:cNvPicPr>
            <a:picLocks noChangeAspect="1"/>
          </p:cNvPicPr>
          <p:nvPr userDrawn="1"/>
        </p:nvPicPr>
        <p:blipFill>
          <a:blip r:embed="rId2" cstate="email">
            <a:extLst>
              <a:ext uri="{28A0092B-C50C-407E-A947-70E740481C1C}">
                <a14:useLocalDpi xmlns:a14="http://schemas.microsoft.com/office/drawing/2010/main"/>
              </a:ext>
            </a:extLst>
          </a:blip>
          <a:srcRect l="1615" t="1305" r="-1" b="15625"/>
          <a:stretch/>
        </p:blipFill>
        <p:spPr>
          <a:xfrm>
            <a:off x="0" y="-4523"/>
            <a:ext cx="12191999" cy="6862524"/>
          </a:xfrm>
          <a:prstGeom prst="rect">
            <a:avLst/>
          </a:prstGeom>
        </p:spPr>
      </p:pic>
      <p:pic>
        <p:nvPicPr>
          <p:cNvPr id="7" name="Graphic 6">
            <a:extLst>
              <a:ext uri="{FF2B5EF4-FFF2-40B4-BE49-F238E27FC236}">
                <a16:creationId xmlns:a16="http://schemas.microsoft.com/office/drawing/2014/main" id="{BE9AA8D3-89F6-6265-3692-7DC5525B79DE}"/>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b="19108"/>
          <a:stretch/>
        </p:blipFill>
        <p:spPr>
          <a:xfrm>
            <a:off x="-1" y="-1"/>
            <a:ext cx="10715625" cy="6858001"/>
          </a:xfrm>
          <a:prstGeom prst="rect">
            <a:avLst/>
          </a:prstGeom>
        </p:spPr>
      </p:pic>
      <p:sp>
        <p:nvSpPr>
          <p:cNvPr id="2" name="Title 1">
            <a:extLst>
              <a:ext uri="{FF2B5EF4-FFF2-40B4-BE49-F238E27FC236}">
                <a16:creationId xmlns:a16="http://schemas.microsoft.com/office/drawing/2014/main" id="{06084312-200F-4250-95D5-B766C91F2C8E}"/>
              </a:ext>
            </a:extLst>
          </p:cNvPr>
          <p:cNvSpPr>
            <a:spLocks noGrp="1"/>
          </p:cNvSpPr>
          <p:nvPr>
            <p:ph type="ctrTitle" hasCustomPrompt="1"/>
          </p:nvPr>
        </p:nvSpPr>
        <p:spPr>
          <a:xfrm>
            <a:off x="544200" y="3355958"/>
            <a:ext cx="5551800" cy="924025"/>
          </a:xfrm>
        </p:spPr>
        <p:txBody>
          <a:bodyPr anchor="b"/>
          <a:lstStyle>
            <a:lvl1pPr algn="l">
              <a:defRPr sz="6000">
                <a:solidFill>
                  <a:schemeClr val="bg1"/>
                </a:solidFill>
              </a:defRPr>
            </a:lvl1pPr>
          </a:lstStyle>
          <a:p>
            <a:r>
              <a:rPr lang="en-US" dirty="0"/>
              <a:t>Master title</a:t>
            </a:r>
            <a:endParaRPr lang="en-GB" dirty="0"/>
          </a:p>
        </p:txBody>
      </p:sp>
      <p:sp>
        <p:nvSpPr>
          <p:cNvPr id="6" name="Slide Number Placeholder 5">
            <a:extLst>
              <a:ext uri="{FF2B5EF4-FFF2-40B4-BE49-F238E27FC236}">
                <a16:creationId xmlns:a16="http://schemas.microsoft.com/office/drawing/2014/main" id="{89CF4472-1435-391B-5BF8-5459CAEA4B60}"/>
              </a:ext>
            </a:extLst>
          </p:cNvPr>
          <p:cNvSpPr>
            <a:spLocks noGrp="1"/>
          </p:cNvSpPr>
          <p:nvPr>
            <p:ph type="sldNum" sz="quarter" idx="12"/>
          </p:nvPr>
        </p:nvSpPr>
        <p:spPr>
          <a:xfrm>
            <a:off x="11099800" y="6480525"/>
            <a:ext cx="552450" cy="365125"/>
          </a:xfrm>
          <a:prstGeom prst="rect">
            <a:avLst/>
          </a:prstGeom>
        </p:spPr>
        <p:txBody>
          <a:bodyPr/>
          <a:lstStyle/>
          <a:p>
            <a:fld id="{C16C2921-6903-4DB2-82DB-C5609A64D8DE}" type="slidenum">
              <a:rPr lang="en-GB" smtClean="0"/>
              <a:t>‹#›</a:t>
            </a:fld>
            <a:endParaRPr lang="en-GB"/>
          </a:p>
        </p:txBody>
      </p:sp>
      <p:pic>
        <p:nvPicPr>
          <p:cNvPr id="3" name="Picture 2">
            <a:extLst>
              <a:ext uri="{FF2B5EF4-FFF2-40B4-BE49-F238E27FC236}">
                <a16:creationId xmlns:a16="http://schemas.microsoft.com/office/drawing/2014/main" id="{C8A55EAC-BBCB-5766-7CB4-7FFAAF90F5D3}"/>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674174" y="520435"/>
            <a:ext cx="2552050" cy="198942"/>
          </a:xfrm>
          <a:prstGeom prst="rect">
            <a:avLst/>
          </a:prstGeom>
        </p:spPr>
      </p:pic>
    </p:spTree>
    <p:extLst>
      <p:ext uri="{BB962C8B-B14F-4D97-AF65-F5344CB8AC3E}">
        <p14:creationId xmlns:p14="http://schemas.microsoft.com/office/powerpoint/2010/main" val="32799636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A9DD8-2EE7-9670-9472-87AC3D60A05D}"/>
              </a:ext>
            </a:extLst>
          </p:cNvPr>
          <p:cNvSpPr>
            <a:spLocks noGrp="1"/>
          </p:cNvSpPr>
          <p:nvPr>
            <p:ph type="title"/>
          </p:nvPr>
        </p:nvSpPr>
        <p:spPr>
          <a:xfrm>
            <a:off x="544200" y="539016"/>
            <a:ext cx="11103600" cy="737850"/>
          </a:xfrm>
        </p:spPr>
        <p:txBody>
          <a:bodyPr anchor="t" anchorCtr="0"/>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6A4DAB6A-3306-A941-6D6F-20ADBC948030}"/>
              </a:ext>
            </a:extLst>
          </p:cNvPr>
          <p:cNvSpPr>
            <a:spLocks noGrp="1"/>
          </p:cNvSpPr>
          <p:nvPr>
            <p:ph idx="1"/>
          </p:nvPr>
        </p:nvSpPr>
        <p:spPr/>
        <p:txBody>
          <a:bodyPr/>
          <a:lstStyle/>
          <a:p>
            <a:pPr lvl="0"/>
            <a:r>
              <a:rPr lang="en-US"/>
              <a:t>Click to edit Master text styles</a:t>
            </a:r>
          </a:p>
        </p:txBody>
      </p:sp>
      <p:sp>
        <p:nvSpPr>
          <p:cNvPr id="6" name="Slide Number Placeholder 5">
            <a:extLst>
              <a:ext uri="{FF2B5EF4-FFF2-40B4-BE49-F238E27FC236}">
                <a16:creationId xmlns:a16="http://schemas.microsoft.com/office/drawing/2014/main" id="{411FD606-BE30-BA1B-B431-67A676C82A10}"/>
              </a:ext>
            </a:extLst>
          </p:cNvPr>
          <p:cNvSpPr>
            <a:spLocks noGrp="1"/>
          </p:cNvSpPr>
          <p:nvPr>
            <p:ph type="sldNum" sz="quarter" idx="12"/>
          </p:nvPr>
        </p:nvSpPr>
        <p:spPr>
          <a:xfrm>
            <a:off x="11099800" y="6480525"/>
            <a:ext cx="552450" cy="365125"/>
          </a:xfrm>
          <a:prstGeom prst="rect">
            <a:avLst/>
          </a:prstGeom>
        </p:spPr>
        <p:txBody>
          <a:bodyPr/>
          <a:lstStyle/>
          <a:p>
            <a:fld id="{C16C2921-6903-4DB2-82DB-C5609A64D8DE}" type="slidenum">
              <a:rPr lang="en-GB" smtClean="0"/>
              <a:t>‹#›</a:t>
            </a:fld>
            <a:endParaRPr lang="en-GB"/>
          </a:p>
        </p:txBody>
      </p:sp>
    </p:spTree>
    <p:extLst>
      <p:ext uri="{BB962C8B-B14F-4D97-AF65-F5344CB8AC3E}">
        <p14:creationId xmlns:p14="http://schemas.microsoft.com/office/powerpoint/2010/main" val="34342130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8891035-B7D7-BEA4-5313-A3E0A0B5C75F}"/>
              </a:ext>
            </a:extLst>
          </p:cNvPr>
          <p:cNvSpPr>
            <a:spLocks noGrp="1"/>
          </p:cNvSpPr>
          <p:nvPr>
            <p:ph type="body" sz="quarter" idx="13"/>
          </p:nvPr>
        </p:nvSpPr>
        <p:spPr/>
        <p:txBody>
          <a:bodyPr/>
          <a:lstStyle/>
          <a:p>
            <a:pPr lvl="0"/>
            <a:r>
              <a:rPr lang="en-US"/>
              <a:t>Click to edit Master text styles</a:t>
            </a:r>
          </a:p>
        </p:txBody>
      </p:sp>
      <p:sp>
        <p:nvSpPr>
          <p:cNvPr id="6" name="Slide Number Placeholder 5">
            <a:extLst>
              <a:ext uri="{FF2B5EF4-FFF2-40B4-BE49-F238E27FC236}">
                <a16:creationId xmlns:a16="http://schemas.microsoft.com/office/drawing/2014/main" id="{411FD606-BE30-BA1B-B431-67A676C82A10}"/>
              </a:ext>
            </a:extLst>
          </p:cNvPr>
          <p:cNvSpPr>
            <a:spLocks noGrp="1"/>
          </p:cNvSpPr>
          <p:nvPr>
            <p:ph type="sldNum" sz="quarter" idx="12"/>
          </p:nvPr>
        </p:nvSpPr>
        <p:spPr>
          <a:xfrm>
            <a:off x="11099800" y="6480525"/>
            <a:ext cx="552450" cy="365125"/>
          </a:xfrm>
          <a:prstGeom prst="rect">
            <a:avLst/>
          </a:prstGeom>
        </p:spPr>
        <p:txBody>
          <a:bodyPr/>
          <a:lstStyle/>
          <a:p>
            <a:fld id="{C16C2921-6903-4DB2-82DB-C5609A64D8DE}" type="slidenum">
              <a:rPr lang="en-GB" smtClean="0"/>
              <a:t>‹#›</a:t>
            </a:fld>
            <a:endParaRPr lang="en-GB"/>
          </a:p>
        </p:txBody>
      </p:sp>
      <p:sp>
        <p:nvSpPr>
          <p:cNvPr id="7" name="Title 1">
            <a:extLst>
              <a:ext uri="{FF2B5EF4-FFF2-40B4-BE49-F238E27FC236}">
                <a16:creationId xmlns:a16="http://schemas.microsoft.com/office/drawing/2014/main" id="{BFE9DA78-E562-E158-2647-3630635B7B42}"/>
              </a:ext>
            </a:extLst>
          </p:cNvPr>
          <p:cNvSpPr>
            <a:spLocks noGrp="1"/>
          </p:cNvSpPr>
          <p:nvPr>
            <p:ph type="title"/>
          </p:nvPr>
        </p:nvSpPr>
        <p:spPr>
          <a:xfrm>
            <a:off x="544200" y="539016"/>
            <a:ext cx="11103600" cy="737850"/>
          </a:xfrm>
        </p:spPr>
        <p:txBody>
          <a:bodyPr anchor="t" anchorCtr="0"/>
          <a:lstStyle/>
          <a:p>
            <a:r>
              <a:rPr lang="en-US"/>
              <a:t>Click to edit Master title style</a:t>
            </a:r>
            <a:endParaRPr lang="en-GB" dirty="0"/>
          </a:p>
        </p:txBody>
      </p:sp>
    </p:spTree>
    <p:extLst>
      <p:ext uri="{BB962C8B-B14F-4D97-AF65-F5344CB8AC3E}">
        <p14:creationId xmlns:p14="http://schemas.microsoft.com/office/powerpoint/2010/main" val="29019283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9C9D74C7-7D38-ADAA-66E7-4063EEFA5024}"/>
              </a:ext>
            </a:extLst>
          </p:cNvPr>
          <p:cNvSpPr/>
          <p:nvPr/>
        </p:nvSpPr>
        <p:spPr>
          <a:xfrm>
            <a:off x="8489006" y="6481762"/>
            <a:ext cx="417671" cy="376238"/>
          </a:xfrm>
          <a:custGeom>
            <a:avLst/>
            <a:gdLst>
              <a:gd name="connsiteX0" fmla="*/ 0 w 417671"/>
              <a:gd name="connsiteY0" fmla="*/ 0 h 376238"/>
              <a:gd name="connsiteX1" fmla="*/ 76200 w 417671"/>
              <a:gd name="connsiteY1" fmla="*/ 0 h 376238"/>
              <a:gd name="connsiteX2" fmla="*/ 417671 w 417671"/>
              <a:gd name="connsiteY2" fmla="*/ 376238 h 376238"/>
              <a:gd name="connsiteX3" fmla="*/ 341471 w 417671"/>
              <a:gd name="connsiteY3" fmla="*/ 376238 h 376238"/>
            </a:gdLst>
            <a:ahLst/>
            <a:cxnLst>
              <a:cxn ang="0">
                <a:pos x="connsiteX0" y="connsiteY0"/>
              </a:cxn>
              <a:cxn ang="0">
                <a:pos x="connsiteX1" y="connsiteY1"/>
              </a:cxn>
              <a:cxn ang="0">
                <a:pos x="connsiteX2" y="connsiteY2"/>
              </a:cxn>
              <a:cxn ang="0">
                <a:pos x="connsiteX3" y="connsiteY3"/>
              </a:cxn>
            </a:cxnLst>
            <a:rect l="l" t="t" r="r" b="b"/>
            <a:pathLst>
              <a:path w="417671" h="376238">
                <a:moveTo>
                  <a:pt x="0" y="0"/>
                </a:moveTo>
                <a:lnTo>
                  <a:pt x="76200" y="0"/>
                </a:lnTo>
                <a:lnTo>
                  <a:pt x="417671" y="376238"/>
                </a:lnTo>
                <a:lnTo>
                  <a:pt x="341471" y="376238"/>
                </a:lnTo>
                <a:close/>
              </a:path>
            </a:pathLst>
          </a:custGeom>
          <a:solidFill>
            <a:srgbClr val="00ACEC"/>
          </a:solidFill>
          <a:ln w="0" cap="flat">
            <a:noFill/>
            <a:prstDash val="solid"/>
            <a:miter/>
          </a:ln>
        </p:spPr>
        <p:txBody>
          <a:bodyPr rtlCol="0" anchor="ctr"/>
          <a:lstStyle/>
          <a:p>
            <a:endParaRPr lang="en-GB"/>
          </a:p>
        </p:txBody>
      </p:sp>
      <p:sp>
        <p:nvSpPr>
          <p:cNvPr id="12" name="Graphic 19">
            <a:extLst>
              <a:ext uri="{FF2B5EF4-FFF2-40B4-BE49-F238E27FC236}">
                <a16:creationId xmlns:a16="http://schemas.microsoft.com/office/drawing/2014/main" id="{C934C57D-0CDB-B298-0071-0D45A5ADC4AF}"/>
              </a:ext>
            </a:extLst>
          </p:cNvPr>
          <p:cNvSpPr/>
          <p:nvPr/>
        </p:nvSpPr>
        <p:spPr>
          <a:xfrm>
            <a:off x="8559832" y="6481763"/>
            <a:ext cx="3632168" cy="376237"/>
          </a:xfrm>
          <a:custGeom>
            <a:avLst/>
            <a:gdLst>
              <a:gd name="connsiteX0" fmla="*/ 3632168 w 3632168"/>
              <a:gd name="connsiteY0" fmla="*/ 376238 h 376237"/>
              <a:gd name="connsiteX1" fmla="*/ 341471 w 3632168"/>
              <a:gd name="connsiteY1" fmla="*/ 376238 h 376237"/>
              <a:gd name="connsiteX2" fmla="*/ 0 w 3632168"/>
              <a:gd name="connsiteY2" fmla="*/ 0 h 376237"/>
              <a:gd name="connsiteX3" fmla="*/ 3632168 w 3632168"/>
              <a:gd name="connsiteY3" fmla="*/ 0 h 376237"/>
              <a:gd name="connsiteX4" fmla="*/ 3632168 w 3632168"/>
              <a:gd name="connsiteY4" fmla="*/ 376238 h 376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2168" h="376237">
                <a:moveTo>
                  <a:pt x="3632168" y="376238"/>
                </a:moveTo>
                <a:lnTo>
                  <a:pt x="341471" y="376238"/>
                </a:lnTo>
                <a:lnTo>
                  <a:pt x="0" y="0"/>
                </a:lnTo>
                <a:lnTo>
                  <a:pt x="3632168" y="0"/>
                </a:lnTo>
                <a:lnTo>
                  <a:pt x="3632168" y="376238"/>
                </a:lnTo>
                <a:close/>
              </a:path>
            </a:pathLst>
          </a:custGeom>
          <a:solidFill>
            <a:schemeClr val="tx1"/>
          </a:solidFill>
          <a:ln w="0" cap="flat">
            <a:noFill/>
            <a:prstDash val="solid"/>
            <a:miter/>
          </a:ln>
        </p:spPr>
        <p:txBody>
          <a:bodyPr rtlCol="0" anchor="ctr"/>
          <a:lstStyle/>
          <a:p>
            <a:endParaRPr lang="en-GB"/>
          </a:p>
        </p:txBody>
      </p:sp>
      <p:sp>
        <p:nvSpPr>
          <p:cNvPr id="2" name="Title Placeholder 1">
            <a:extLst>
              <a:ext uri="{FF2B5EF4-FFF2-40B4-BE49-F238E27FC236}">
                <a16:creationId xmlns:a16="http://schemas.microsoft.com/office/drawing/2014/main" id="{439B555A-420F-3874-A8DE-778F2BB32B15}"/>
              </a:ext>
            </a:extLst>
          </p:cNvPr>
          <p:cNvSpPr>
            <a:spLocks noGrp="1"/>
          </p:cNvSpPr>
          <p:nvPr>
            <p:ph type="title"/>
          </p:nvPr>
        </p:nvSpPr>
        <p:spPr>
          <a:xfrm>
            <a:off x="544200" y="551936"/>
            <a:ext cx="11103600" cy="716692"/>
          </a:xfrm>
          <a:prstGeom prst="rect">
            <a:avLst/>
          </a:prstGeom>
        </p:spPr>
        <p:txBody>
          <a:bodyPr vert="horz" lIns="91440" tIns="45720" rIns="91440" bIns="45720" rtlCol="0" anchor="t" anchorCtr="0">
            <a:normAutofit/>
          </a:bodyPr>
          <a:lstStyle/>
          <a:p>
            <a:r>
              <a:rPr lang="en-US" dirty="0"/>
              <a:t>Click to edit Master title style</a:t>
            </a:r>
            <a:endParaRPr lang="en-GB" dirty="0"/>
          </a:p>
        </p:txBody>
      </p:sp>
      <p:sp>
        <p:nvSpPr>
          <p:cNvPr id="17" name="Slide Number Placeholder 16">
            <a:extLst>
              <a:ext uri="{FF2B5EF4-FFF2-40B4-BE49-F238E27FC236}">
                <a16:creationId xmlns:a16="http://schemas.microsoft.com/office/drawing/2014/main" id="{6D5225FB-16D0-C003-E157-961BF529F597}"/>
              </a:ext>
            </a:extLst>
          </p:cNvPr>
          <p:cNvSpPr>
            <a:spLocks noGrp="1"/>
          </p:cNvSpPr>
          <p:nvPr>
            <p:ph type="sldNum" sz="quarter" idx="4"/>
          </p:nvPr>
        </p:nvSpPr>
        <p:spPr>
          <a:xfrm>
            <a:off x="11184556" y="6471853"/>
            <a:ext cx="463244" cy="365125"/>
          </a:xfrm>
          <a:prstGeom prst="rect">
            <a:avLst/>
          </a:prstGeom>
        </p:spPr>
        <p:txBody>
          <a:bodyPr vert="horz" lIns="91440" tIns="45720" rIns="91440" bIns="45720" rtlCol="0" anchor="ctr"/>
          <a:lstStyle>
            <a:lvl1pPr algn="r">
              <a:defRPr sz="1200">
                <a:solidFill>
                  <a:schemeClr val="bg1"/>
                </a:solidFill>
              </a:defRPr>
            </a:lvl1pPr>
          </a:lstStyle>
          <a:p>
            <a:fld id="{3A167FC2-BA32-405C-90ED-27DAC6776FB5}" type="slidenum">
              <a:rPr lang="en-GB" smtClean="0"/>
              <a:pPr/>
              <a:t>‹#›</a:t>
            </a:fld>
            <a:endParaRPr lang="en-GB" dirty="0"/>
          </a:p>
        </p:txBody>
      </p:sp>
      <p:pic>
        <p:nvPicPr>
          <p:cNvPr id="4" name="Picture 3">
            <a:extLst>
              <a:ext uri="{FF2B5EF4-FFF2-40B4-BE49-F238E27FC236}">
                <a16:creationId xmlns:a16="http://schemas.microsoft.com/office/drawing/2014/main" id="{9241459A-0C42-EADD-753D-B8C9AAF74AA9}"/>
              </a:ext>
            </a:extLst>
          </p:cNvPr>
          <p:cNvPicPr>
            <a:picLocks noChangeAspect="1"/>
          </p:cNvPicPr>
          <p:nvPr userDrawn="1"/>
        </p:nvPicPr>
        <p:blipFill>
          <a:blip r:embed="rId28" cstate="email">
            <a:extLst>
              <a:ext uri="{28A0092B-C50C-407E-A947-70E740481C1C}">
                <a14:useLocalDpi xmlns:a14="http://schemas.microsoft.com/office/drawing/2010/main"/>
              </a:ext>
            </a:extLst>
          </a:blip>
          <a:srcRect/>
          <a:stretch/>
        </p:blipFill>
        <p:spPr>
          <a:xfrm>
            <a:off x="9092338" y="6599288"/>
            <a:ext cx="1764000" cy="137510"/>
          </a:xfrm>
          <a:prstGeom prst="rect">
            <a:avLst/>
          </a:prstGeom>
        </p:spPr>
      </p:pic>
      <p:sp>
        <p:nvSpPr>
          <p:cNvPr id="5" name="Text Placeholder 2">
            <a:extLst>
              <a:ext uri="{FF2B5EF4-FFF2-40B4-BE49-F238E27FC236}">
                <a16:creationId xmlns:a16="http://schemas.microsoft.com/office/drawing/2014/main" id="{2208F7C8-BA36-A08C-35BD-597BD27872C1}"/>
              </a:ext>
            </a:extLst>
          </p:cNvPr>
          <p:cNvSpPr>
            <a:spLocks noGrp="1"/>
          </p:cNvSpPr>
          <p:nvPr>
            <p:ph type="body" idx="1"/>
          </p:nvPr>
        </p:nvSpPr>
        <p:spPr>
          <a:xfrm>
            <a:off x="544200" y="1535850"/>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Tree>
    <p:extLst>
      <p:ext uri="{BB962C8B-B14F-4D97-AF65-F5344CB8AC3E}">
        <p14:creationId xmlns:p14="http://schemas.microsoft.com/office/powerpoint/2010/main" val="3336571720"/>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4" r:id="rId22"/>
    <p:sldLayoutId id="2147483715" r:id="rId23"/>
    <p:sldLayoutId id="2147483716" r:id="rId24"/>
    <p:sldLayoutId id="2147483717" r:id="rId25"/>
    <p:sldLayoutId id="2147483718" r:id="rId26"/>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p:txStyles>
    <p:title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p:titleStyle>
    <p:bodyStyle>
      <a:lvl1pPr marL="285750" indent="-285750" algn="l" defTabSz="914400" rtl="0" eaLnBrk="1" latinLnBrk="0" hangingPunct="1">
        <a:lnSpc>
          <a:spcPct val="100000"/>
        </a:lnSpc>
        <a:spcBef>
          <a:spcPts val="1000"/>
        </a:spcBef>
        <a:buFont typeface="Arial" panose="020B0604020202020204" pitchFamily="34" charset="0"/>
        <a:buChar char="•"/>
        <a:defRPr sz="1600" b="0" i="0" kern="1200">
          <a:solidFill>
            <a:schemeClr val="tx1"/>
          </a:solidFill>
          <a:latin typeface="+mj-lt"/>
          <a:ea typeface="+mn-ea"/>
          <a:cs typeface="+mn-cs"/>
        </a:defRPr>
      </a:lvl1pPr>
      <a:lvl2pPr marL="800100" indent="-342900" algn="l" defTabSz="914400" rtl="0" eaLnBrk="1" latinLnBrk="0" hangingPunct="1">
        <a:lnSpc>
          <a:spcPct val="90000"/>
        </a:lnSpc>
        <a:spcBef>
          <a:spcPts val="500"/>
        </a:spcBef>
        <a:buFont typeface="Arial" panose="020B0604020202020204" pitchFamily="34" charset="0"/>
        <a:buChar char="•"/>
        <a:defRPr sz="1600" b="0" i="0" kern="1200">
          <a:solidFill>
            <a:srgbClr val="002132"/>
          </a:solidFill>
          <a:latin typeface="+mj-lt"/>
          <a:ea typeface="+mn-ea"/>
          <a:cs typeface="+mn-cs"/>
        </a:defRPr>
      </a:lvl2pPr>
      <a:lvl3pPr marL="1257300" indent="-342900" algn="l" defTabSz="914400" rtl="0" eaLnBrk="1" latinLnBrk="0" hangingPunct="1">
        <a:lnSpc>
          <a:spcPct val="90000"/>
        </a:lnSpc>
        <a:spcBef>
          <a:spcPts val="500"/>
        </a:spcBef>
        <a:buFont typeface="Arial" panose="020B0604020202020204" pitchFamily="34" charset="0"/>
        <a:buChar char="•"/>
        <a:defRPr sz="1600" b="0" i="0" kern="1200">
          <a:solidFill>
            <a:srgbClr val="002132"/>
          </a:solidFill>
          <a:latin typeface="+mj-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600" b="0" i="0" kern="1200">
          <a:solidFill>
            <a:srgbClr val="002132"/>
          </a:solidFill>
          <a:latin typeface="+mj-lt"/>
          <a:ea typeface="+mn-ea"/>
          <a:cs typeface="+mn-cs"/>
        </a:defRPr>
      </a:lvl4pPr>
      <a:lvl5pPr marL="285750" indent="-285750" algn="l" defTabSz="914400" rtl="0" eaLnBrk="1" latinLnBrk="0" hangingPunct="1">
        <a:lnSpc>
          <a:spcPct val="90000"/>
        </a:lnSpc>
        <a:spcBef>
          <a:spcPts val="500"/>
        </a:spcBef>
        <a:buFont typeface="Arial" panose="020B0604020202020204" pitchFamily="34" charset="0"/>
        <a:buChar char="•"/>
        <a:defRPr sz="1600" b="0" i="0" kern="1200" baseline="0">
          <a:solidFill>
            <a:schemeClr val="tx1"/>
          </a:solidFill>
          <a:latin typeface="AvenirNext LT Pro Regular" panose="020B0504020202020204" pitchFamily="34" charset="77"/>
          <a:ea typeface="+mn-ea"/>
          <a:cs typeface="+mn-cs"/>
        </a:defRPr>
      </a:lvl5pPr>
      <a:lvl6pPr marL="88900" indent="273050" algn="l" defTabSz="914400" rtl="0" eaLnBrk="1" latinLnBrk="0" hangingPunct="1">
        <a:lnSpc>
          <a:spcPct val="90000"/>
        </a:lnSpc>
        <a:spcBef>
          <a:spcPts val="500"/>
        </a:spcBef>
        <a:buFont typeface="Arial" panose="020B0604020202020204" pitchFamily="34" charset="0"/>
        <a:buChar char="•"/>
        <a:defRPr sz="1600" kern="1200" baseline="0">
          <a:solidFill>
            <a:schemeClr val="tx1"/>
          </a:solidFill>
          <a:latin typeface="Myriad Pro Light" panose="020B0403030403020204" pitchFamily="34" charset="0"/>
          <a:ea typeface="+mn-ea"/>
          <a:cs typeface="+mn-cs"/>
        </a:defRPr>
      </a:lvl6pPr>
      <a:lvl7pPr marL="2743200" indent="0" algn="l" defTabSz="914400" rtl="0" eaLnBrk="1" latinLnBrk="0" hangingPunct="1">
        <a:lnSpc>
          <a:spcPct val="90000"/>
        </a:lnSpc>
        <a:spcBef>
          <a:spcPts val="500"/>
        </a:spcBef>
        <a:buFont typeface="Wingdings" pitchFamily="2" charset="2"/>
        <a:buNone/>
        <a:defRPr sz="1800" kern="1200" baseline="0">
          <a:solidFill>
            <a:srgbClr val="FFC000"/>
          </a:solidFill>
          <a:latin typeface="Myriad Pro Light" panose="020B0403030403020204" pitchFamily="34" charset="0"/>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baseline="0">
          <a:solidFill>
            <a:schemeClr val="tx1"/>
          </a:solidFill>
          <a:latin typeface="Myriad Pro Light" panose="020B0403030403020204" pitchFamily="34" charset="0"/>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baseline="0">
          <a:solidFill>
            <a:schemeClr val="tx1"/>
          </a:solidFill>
          <a:latin typeface="Myriad Pro Light" panose="020B0403030403020204" pitchFamily="34" charset="0"/>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16.xml"/><Relationship Id="rId5" Type="http://schemas.openxmlformats.org/officeDocument/2006/relationships/image" Target="../media/image112.svg"/><Relationship Id="rId4" Type="http://schemas.openxmlformats.org/officeDocument/2006/relationships/image" Target="../media/image111.png"/></Relationships>
</file>

<file path=ppt/slides/_rels/slide12.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image" Target="../media/image113.png"/><Relationship Id="rId1" Type="http://schemas.openxmlformats.org/officeDocument/2006/relationships/slideLayout" Target="../slideLayouts/slideLayout9.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 Id="rId9" Type="http://schemas.openxmlformats.org/officeDocument/2006/relationships/image" Target="../media/image120.png"/></Relationships>
</file>

<file path=ppt/slides/_rels/slide13.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18.png"/><Relationship Id="rId2" Type="http://schemas.openxmlformats.org/officeDocument/2006/relationships/image" Target="../media/image121.png"/><Relationship Id="rId1" Type="http://schemas.openxmlformats.org/officeDocument/2006/relationships/slideLayout" Target="../slideLayouts/slideLayout16.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23.svg"/></Relationships>
</file>

<file path=ppt/slides/_rels/slide14.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6.xml"/><Relationship Id="rId1" Type="http://schemas.openxmlformats.org/officeDocument/2006/relationships/slideLayout" Target="../slideLayouts/slideLayout22.xml"/><Relationship Id="rId4" Type="http://schemas.openxmlformats.org/officeDocument/2006/relationships/image" Target="../media/image126.svg"/></Relationships>
</file>

<file path=ppt/slides/_rels/slide16.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18.png"/><Relationship Id="rId2" Type="http://schemas.openxmlformats.org/officeDocument/2006/relationships/image" Target="../media/image127.png"/><Relationship Id="rId1" Type="http://schemas.openxmlformats.org/officeDocument/2006/relationships/slideLayout" Target="../slideLayouts/slideLayout16.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23.svg"/></Relationships>
</file>

<file path=ppt/slides/_rels/slide17.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18.png"/><Relationship Id="rId2" Type="http://schemas.openxmlformats.org/officeDocument/2006/relationships/image" Target="../media/image130.jpeg"/><Relationship Id="rId1" Type="http://schemas.openxmlformats.org/officeDocument/2006/relationships/slideLayout" Target="../slideLayouts/slideLayout16.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23.svg"/></Relationships>
</file>

<file path=ppt/slides/_rels/slide2.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39.png"/><Relationship Id="rId18" Type="http://schemas.openxmlformats.org/officeDocument/2006/relationships/image" Target="../media/image44.svg"/><Relationship Id="rId3" Type="http://schemas.openxmlformats.org/officeDocument/2006/relationships/notesSlide" Target="../notesSlides/notesSlide2.xml"/><Relationship Id="rId21" Type="http://schemas.openxmlformats.org/officeDocument/2006/relationships/image" Target="../media/image47.png"/><Relationship Id="rId7" Type="http://schemas.openxmlformats.org/officeDocument/2006/relationships/image" Target="../media/image33.png"/><Relationship Id="rId12" Type="http://schemas.openxmlformats.org/officeDocument/2006/relationships/image" Target="../media/image38.svg"/><Relationship Id="rId17" Type="http://schemas.openxmlformats.org/officeDocument/2006/relationships/image" Target="../media/image43.png"/><Relationship Id="rId2" Type="http://schemas.openxmlformats.org/officeDocument/2006/relationships/slideLayout" Target="../slideLayouts/slideLayout23.xml"/><Relationship Id="rId16" Type="http://schemas.openxmlformats.org/officeDocument/2006/relationships/image" Target="../media/image42.svg"/><Relationship Id="rId20" Type="http://schemas.openxmlformats.org/officeDocument/2006/relationships/image" Target="../media/image46.svg"/><Relationship Id="rId1" Type="http://schemas.openxmlformats.org/officeDocument/2006/relationships/tags" Target="../tags/tag1.xml"/><Relationship Id="rId6" Type="http://schemas.openxmlformats.org/officeDocument/2006/relationships/chart" Target="../charts/chart1.xml"/><Relationship Id="rId11" Type="http://schemas.openxmlformats.org/officeDocument/2006/relationships/image" Target="../media/image37.png"/><Relationship Id="rId5" Type="http://schemas.openxmlformats.org/officeDocument/2006/relationships/image" Target="../media/image32.svg"/><Relationship Id="rId15" Type="http://schemas.openxmlformats.org/officeDocument/2006/relationships/image" Target="../media/image41.png"/><Relationship Id="rId10" Type="http://schemas.openxmlformats.org/officeDocument/2006/relationships/image" Target="../media/image36.svg"/><Relationship Id="rId19" Type="http://schemas.openxmlformats.org/officeDocument/2006/relationships/image" Target="../media/image45.png"/><Relationship Id="rId4" Type="http://schemas.openxmlformats.org/officeDocument/2006/relationships/image" Target="../media/image31.png"/><Relationship Id="rId9" Type="http://schemas.openxmlformats.org/officeDocument/2006/relationships/image" Target="../media/image35.png"/><Relationship Id="rId14" Type="http://schemas.openxmlformats.org/officeDocument/2006/relationships/image" Target="../media/image40.svg"/><Relationship Id="rId22" Type="http://schemas.openxmlformats.org/officeDocument/2006/relationships/image" Target="../media/image48.svg"/></Relationships>
</file>

<file path=ppt/slides/_rels/slide20.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18.png"/><Relationship Id="rId2" Type="http://schemas.openxmlformats.org/officeDocument/2006/relationships/image" Target="../media/image133.jpeg"/><Relationship Id="rId1" Type="http://schemas.openxmlformats.org/officeDocument/2006/relationships/slideLayout" Target="../slideLayouts/slideLayout16.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23.svg"/></Relationships>
</file>

<file path=ppt/slides/_rels/slide23.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136.svg"/><Relationship Id="rId2" Type="http://schemas.openxmlformats.org/officeDocument/2006/relationships/image" Target="../media/image135.png"/><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19.xml"/><Relationship Id="rId6" Type="http://schemas.openxmlformats.org/officeDocument/2006/relationships/image" Target="../media/image108.svg"/><Relationship Id="rId5" Type="http://schemas.openxmlformats.org/officeDocument/2006/relationships/image" Target="../media/image107.png"/><Relationship Id="rId4" Type="http://schemas.openxmlformats.org/officeDocument/2006/relationships/image" Target="../media/image139.png"/></Relationships>
</file>

<file path=ppt/slides/_rels/slide26.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108.svg"/><Relationship Id="rId5" Type="http://schemas.openxmlformats.org/officeDocument/2006/relationships/image" Target="../media/image107.png"/><Relationship Id="rId4" Type="http://schemas.openxmlformats.org/officeDocument/2006/relationships/hyperlink" Target="https://expo.windcarrier.com/event/#/home" TargetMode="External"/></Relationships>
</file>

<file path=ppt/slides/_rels/slide27.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image" Target="../media/image142.svg"/><Relationship Id="rId7" Type="http://schemas.openxmlformats.org/officeDocument/2006/relationships/image" Target="../media/image146.svg"/><Relationship Id="rId2" Type="http://schemas.openxmlformats.org/officeDocument/2006/relationships/image" Target="../media/image141.png"/><Relationship Id="rId1" Type="http://schemas.openxmlformats.org/officeDocument/2006/relationships/slideLayout" Target="../slideLayouts/slideLayout22.xml"/><Relationship Id="rId6" Type="http://schemas.openxmlformats.org/officeDocument/2006/relationships/image" Target="../media/image145.png"/><Relationship Id="rId5" Type="http://schemas.openxmlformats.org/officeDocument/2006/relationships/image" Target="../media/image144.svg"/><Relationship Id="rId4" Type="http://schemas.openxmlformats.org/officeDocument/2006/relationships/image" Target="../media/image143.png"/><Relationship Id="rId9" Type="http://schemas.openxmlformats.org/officeDocument/2006/relationships/image" Target="../media/image148.sv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jpeg"/><Relationship Id="rId3" Type="http://schemas.openxmlformats.org/officeDocument/2006/relationships/image" Target="../media/image50.svg"/><Relationship Id="rId7" Type="http://schemas.openxmlformats.org/officeDocument/2006/relationships/image" Target="../media/image54.svg"/><Relationship Id="rId12" Type="http://schemas.openxmlformats.org/officeDocument/2006/relationships/image" Target="../media/image59.png"/><Relationship Id="rId2" Type="http://schemas.openxmlformats.org/officeDocument/2006/relationships/image" Target="../media/image49.png"/><Relationship Id="rId1" Type="http://schemas.openxmlformats.org/officeDocument/2006/relationships/slideLayout" Target="../slideLayouts/slideLayout10.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svg"/><Relationship Id="rId15" Type="http://schemas.openxmlformats.org/officeDocument/2006/relationships/image" Target="../media/image62.sv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svg"/><Relationship Id="rId14" Type="http://schemas.openxmlformats.org/officeDocument/2006/relationships/image" Target="../media/image61.png"/></Relationships>
</file>

<file path=ppt/slides/_rels/slide4.xml.rels><?xml version="1.0" encoding="UTF-8" standalone="yes"?>
<Relationships xmlns="http://schemas.openxmlformats.org/package/2006/relationships"><Relationship Id="rId8" Type="http://schemas.openxmlformats.org/officeDocument/2006/relationships/image" Target="../media/image69.jpeg"/><Relationship Id="rId13" Type="http://schemas.openxmlformats.org/officeDocument/2006/relationships/image" Target="../media/image74.jpeg"/><Relationship Id="rId18" Type="http://schemas.openxmlformats.org/officeDocument/2006/relationships/image" Target="../media/image79.jpg"/><Relationship Id="rId3" Type="http://schemas.openxmlformats.org/officeDocument/2006/relationships/image" Target="../media/image64.jpeg"/><Relationship Id="rId7" Type="http://schemas.openxmlformats.org/officeDocument/2006/relationships/image" Target="../media/image68.jpg"/><Relationship Id="rId12" Type="http://schemas.openxmlformats.org/officeDocument/2006/relationships/image" Target="../media/image73.jpeg"/><Relationship Id="rId17" Type="http://schemas.openxmlformats.org/officeDocument/2006/relationships/image" Target="../media/image78.jpeg"/><Relationship Id="rId2" Type="http://schemas.openxmlformats.org/officeDocument/2006/relationships/image" Target="../media/image63.jpeg"/><Relationship Id="rId16" Type="http://schemas.openxmlformats.org/officeDocument/2006/relationships/image" Target="../media/image77.jpeg"/><Relationship Id="rId1" Type="http://schemas.openxmlformats.org/officeDocument/2006/relationships/slideLayout" Target="../slideLayouts/slideLayout21.xml"/><Relationship Id="rId6" Type="http://schemas.openxmlformats.org/officeDocument/2006/relationships/image" Target="../media/image67.jpeg"/><Relationship Id="rId11" Type="http://schemas.openxmlformats.org/officeDocument/2006/relationships/image" Target="../media/image72.jpeg"/><Relationship Id="rId5" Type="http://schemas.openxmlformats.org/officeDocument/2006/relationships/image" Target="../media/image66.png"/><Relationship Id="rId15" Type="http://schemas.openxmlformats.org/officeDocument/2006/relationships/image" Target="../media/image76.png"/><Relationship Id="rId10" Type="http://schemas.openxmlformats.org/officeDocument/2006/relationships/image" Target="../media/image71.png"/><Relationship Id="rId4" Type="http://schemas.openxmlformats.org/officeDocument/2006/relationships/image" Target="../media/image65.jpeg"/><Relationship Id="rId9" Type="http://schemas.openxmlformats.org/officeDocument/2006/relationships/image" Target="../media/image70.jpeg"/><Relationship Id="rId14" Type="http://schemas.openxmlformats.org/officeDocument/2006/relationships/image" Target="../media/image75.jpeg"/></Relationships>
</file>

<file path=ppt/slides/_rels/slide5.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90.png"/><Relationship Id="rId18" Type="http://schemas.openxmlformats.org/officeDocument/2006/relationships/image" Target="../media/image95.png"/><Relationship Id="rId26" Type="http://schemas.openxmlformats.org/officeDocument/2006/relationships/image" Target="../media/image103.png"/><Relationship Id="rId3" Type="http://schemas.openxmlformats.org/officeDocument/2006/relationships/image" Target="../media/image80.jpeg"/><Relationship Id="rId21" Type="http://schemas.openxmlformats.org/officeDocument/2006/relationships/image" Target="../media/image98.jpeg"/><Relationship Id="rId7" Type="http://schemas.openxmlformats.org/officeDocument/2006/relationships/image" Target="../media/image84.png"/><Relationship Id="rId12" Type="http://schemas.openxmlformats.org/officeDocument/2006/relationships/image" Target="../media/image89.png"/><Relationship Id="rId17" Type="http://schemas.openxmlformats.org/officeDocument/2006/relationships/image" Target="../media/image94.png"/><Relationship Id="rId25" Type="http://schemas.openxmlformats.org/officeDocument/2006/relationships/image" Target="../media/image102.png"/><Relationship Id="rId2" Type="http://schemas.openxmlformats.org/officeDocument/2006/relationships/notesSlide" Target="../notesSlides/notesSlide3.xml"/><Relationship Id="rId16" Type="http://schemas.openxmlformats.org/officeDocument/2006/relationships/image" Target="../media/image93.png"/><Relationship Id="rId20" Type="http://schemas.openxmlformats.org/officeDocument/2006/relationships/image" Target="../media/image97.jpeg"/><Relationship Id="rId29" Type="http://schemas.openxmlformats.org/officeDocument/2006/relationships/image" Target="../media/image61.png"/><Relationship Id="rId1" Type="http://schemas.openxmlformats.org/officeDocument/2006/relationships/slideLayout" Target="../slideLayouts/slideLayout21.xml"/><Relationship Id="rId6" Type="http://schemas.openxmlformats.org/officeDocument/2006/relationships/image" Target="../media/image83.jpeg"/><Relationship Id="rId11" Type="http://schemas.openxmlformats.org/officeDocument/2006/relationships/image" Target="../media/image88.png"/><Relationship Id="rId24" Type="http://schemas.openxmlformats.org/officeDocument/2006/relationships/image" Target="../media/image101.png"/><Relationship Id="rId5" Type="http://schemas.openxmlformats.org/officeDocument/2006/relationships/image" Target="../media/image82.jpeg"/><Relationship Id="rId15" Type="http://schemas.openxmlformats.org/officeDocument/2006/relationships/image" Target="../media/image92.jpeg"/><Relationship Id="rId23" Type="http://schemas.openxmlformats.org/officeDocument/2006/relationships/image" Target="../media/image100.png"/><Relationship Id="rId28" Type="http://schemas.openxmlformats.org/officeDocument/2006/relationships/image" Target="../media/image105.png"/><Relationship Id="rId10" Type="http://schemas.openxmlformats.org/officeDocument/2006/relationships/image" Target="../media/image87.png"/><Relationship Id="rId19" Type="http://schemas.openxmlformats.org/officeDocument/2006/relationships/image" Target="../media/image96.jpeg"/><Relationship Id="rId4" Type="http://schemas.openxmlformats.org/officeDocument/2006/relationships/image" Target="../media/image81.jpeg"/><Relationship Id="rId9" Type="http://schemas.openxmlformats.org/officeDocument/2006/relationships/image" Target="../media/image86.png"/><Relationship Id="rId14" Type="http://schemas.openxmlformats.org/officeDocument/2006/relationships/image" Target="../media/image91.png"/><Relationship Id="rId22" Type="http://schemas.openxmlformats.org/officeDocument/2006/relationships/image" Target="../media/image99.jpeg"/><Relationship Id="rId27" Type="http://schemas.openxmlformats.org/officeDocument/2006/relationships/image" Target="../media/image104.jpeg"/><Relationship Id="rId30" Type="http://schemas.openxmlformats.org/officeDocument/2006/relationships/image" Target="../media/image62.sv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108.svg"/><Relationship Id="rId5" Type="http://schemas.openxmlformats.org/officeDocument/2006/relationships/image" Target="../media/image107.png"/><Relationship Id="rId4" Type="http://schemas.openxmlformats.org/officeDocument/2006/relationships/hyperlink" Target="https://windcarrier.com/about-us/"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110.svg"/><Relationship Id="rId2" Type="http://schemas.openxmlformats.org/officeDocument/2006/relationships/image" Target="../media/image109.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9877271-3AED-0B8A-9A9A-85A5B62F24A4}"/>
              </a:ext>
            </a:extLst>
          </p:cNvPr>
          <p:cNvSpPr>
            <a:spLocks noGrp="1"/>
          </p:cNvSpPr>
          <p:nvPr>
            <p:ph type="ctrTitle"/>
          </p:nvPr>
        </p:nvSpPr>
        <p:spPr/>
        <p:txBody>
          <a:bodyPr>
            <a:normAutofit fontScale="90000"/>
          </a:bodyPr>
          <a:lstStyle/>
          <a:p>
            <a:r>
              <a:rPr lang="da-DK" dirty="0" err="1"/>
              <a:t>Corporate</a:t>
            </a:r>
            <a:r>
              <a:rPr lang="da-DK" dirty="0"/>
              <a:t> </a:t>
            </a:r>
            <a:r>
              <a:rPr lang="da-DK" dirty="0" err="1"/>
              <a:t>presentation</a:t>
            </a:r>
            <a:r>
              <a:rPr lang="da-DK" dirty="0"/>
              <a:t> 2025</a:t>
            </a:r>
            <a:endParaRPr lang="en-GB" dirty="0"/>
          </a:p>
        </p:txBody>
      </p:sp>
      <p:sp>
        <p:nvSpPr>
          <p:cNvPr id="4" name="Subtitle 3">
            <a:extLst>
              <a:ext uri="{FF2B5EF4-FFF2-40B4-BE49-F238E27FC236}">
                <a16:creationId xmlns:a16="http://schemas.microsoft.com/office/drawing/2014/main" id="{EC048250-EB1E-9CE2-BF3A-1A4F0D71B281}"/>
              </a:ext>
            </a:extLst>
          </p:cNvPr>
          <p:cNvSpPr>
            <a:spLocks noGrp="1"/>
          </p:cNvSpPr>
          <p:nvPr>
            <p:ph type="subTitle" idx="1"/>
          </p:nvPr>
        </p:nvSpPr>
        <p:spPr/>
        <p:txBody>
          <a:bodyPr/>
          <a:lstStyle/>
          <a:p>
            <a:endParaRPr lang="en-GB" dirty="0"/>
          </a:p>
        </p:txBody>
      </p:sp>
      <p:sp>
        <p:nvSpPr>
          <p:cNvPr id="2" name="Slide Number Placeholder 1">
            <a:extLst>
              <a:ext uri="{FF2B5EF4-FFF2-40B4-BE49-F238E27FC236}">
                <a16:creationId xmlns:a16="http://schemas.microsoft.com/office/drawing/2014/main" id="{022FFEF2-CDD1-2065-5077-86282663CD29}"/>
              </a:ext>
            </a:extLst>
          </p:cNvPr>
          <p:cNvSpPr>
            <a:spLocks noGrp="1"/>
          </p:cNvSpPr>
          <p:nvPr>
            <p:ph type="sldNum" sz="quarter" idx="12"/>
          </p:nvPr>
        </p:nvSpPr>
        <p:spPr/>
        <p:txBody>
          <a:bodyPr/>
          <a:lstStyle/>
          <a:p>
            <a:fld id="{C16C2921-6903-4DB2-82DB-C5609A64D8DE}" type="slidenum">
              <a:rPr lang="en-GB" smtClean="0"/>
              <a:t>1</a:t>
            </a:fld>
            <a:endParaRPr lang="en-GB" dirty="0"/>
          </a:p>
        </p:txBody>
      </p:sp>
      <p:sp>
        <p:nvSpPr>
          <p:cNvPr id="8" name="Text Placeholder 7">
            <a:extLst>
              <a:ext uri="{FF2B5EF4-FFF2-40B4-BE49-F238E27FC236}">
                <a16:creationId xmlns:a16="http://schemas.microsoft.com/office/drawing/2014/main" id="{E239B9D7-220C-33A3-09AF-B2730BBCB9AB}"/>
              </a:ext>
            </a:extLst>
          </p:cNvPr>
          <p:cNvSpPr>
            <a:spLocks noGrp="1"/>
          </p:cNvSpPr>
          <p:nvPr>
            <p:ph type="body" sz="quarter" idx="13"/>
          </p:nvPr>
        </p:nvSpPr>
        <p:spPr/>
        <p:txBody>
          <a:bodyPr>
            <a:normAutofit lnSpcReduction="10000"/>
          </a:bodyPr>
          <a:lstStyle/>
          <a:p>
            <a:pPr marL="0" indent="0">
              <a:buNone/>
            </a:pPr>
            <a:r>
              <a:rPr lang="en-US" dirty="0"/>
              <a:t>05</a:t>
            </a:r>
            <a:r>
              <a:rPr lang="en-DK" dirty="0"/>
              <a:t>.</a:t>
            </a:r>
            <a:r>
              <a:rPr lang="en-US" dirty="0"/>
              <a:t>03</a:t>
            </a:r>
            <a:r>
              <a:rPr lang="en-DK" dirty="0"/>
              <a:t>.202</a:t>
            </a:r>
            <a:r>
              <a:rPr lang="en-US" dirty="0"/>
              <a:t>5</a:t>
            </a:r>
            <a:endParaRPr lang="en-GB" dirty="0"/>
          </a:p>
        </p:txBody>
      </p:sp>
    </p:spTree>
    <p:extLst>
      <p:ext uri="{BB962C8B-B14F-4D97-AF65-F5344CB8AC3E}">
        <p14:creationId xmlns:p14="http://schemas.microsoft.com/office/powerpoint/2010/main" val="24463146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01FB829-A53D-3EAC-FAE6-7A734A62CE32}"/>
              </a:ext>
            </a:extLst>
          </p:cNvPr>
          <p:cNvSpPr>
            <a:spLocks noGrp="1"/>
          </p:cNvSpPr>
          <p:nvPr>
            <p:ph type="body" sz="quarter" idx="13"/>
          </p:nvPr>
        </p:nvSpPr>
        <p:spPr>
          <a:xfrm>
            <a:off x="544200" y="4283456"/>
            <a:ext cx="3564000" cy="1655762"/>
          </a:xfrm>
        </p:spPr>
        <p:txBody>
          <a:bodyPr>
            <a:normAutofit/>
          </a:bodyPr>
          <a:lstStyle/>
          <a:p>
            <a:pPr marL="0" indent="0">
              <a:buNone/>
            </a:pPr>
            <a:r>
              <a:rPr lang="en-US" sz="2000" dirty="0">
                <a:solidFill>
                  <a:schemeClr val="accent1"/>
                </a:solidFill>
                <a:latin typeface="+mj-lt"/>
              </a:rPr>
              <a:t>Experts in operational efficiency</a:t>
            </a:r>
            <a:br>
              <a:rPr lang="en-US" sz="1600" dirty="0"/>
            </a:br>
            <a:r>
              <a:rPr lang="en-US" sz="1400" dirty="0">
                <a:latin typeface="+mj-lt"/>
              </a:rPr>
              <a:t>Because our engineers spend time onboard our installation vessels and understand how project planning ultimately affects the efficiency of operations, sim-ops, and safety. </a:t>
            </a:r>
          </a:p>
          <a:p>
            <a:endParaRPr lang="en-DK" dirty="0"/>
          </a:p>
        </p:txBody>
      </p:sp>
      <p:sp>
        <p:nvSpPr>
          <p:cNvPr id="10" name="Text Placeholder 9">
            <a:extLst>
              <a:ext uri="{FF2B5EF4-FFF2-40B4-BE49-F238E27FC236}">
                <a16:creationId xmlns:a16="http://schemas.microsoft.com/office/drawing/2014/main" id="{D5479CBD-34D7-76AF-2B37-DB1D681F48AC}"/>
              </a:ext>
            </a:extLst>
          </p:cNvPr>
          <p:cNvSpPr>
            <a:spLocks noGrp="1"/>
          </p:cNvSpPr>
          <p:nvPr>
            <p:ph type="body" sz="quarter" idx="14"/>
          </p:nvPr>
        </p:nvSpPr>
        <p:spPr>
          <a:xfrm>
            <a:off x="4314000" y="4283456"/>
            <a:ext cx="3564000" cy="1655762"/>
          </a:xfrm>
        </p:spPr>
        <p:txBody>
          <a:bodyPr>
            <a:normAutofit fontScale="25000" lnSpcReduction="20000"/>
          </a:bodyPr>
          <a:lstStyle/>
          <a:p>
            <a:pPr marL="0" indent="0">
              <a:lnSpc>
                <a:spcPct val="120000"/>
              </a:lnSpc>
              <a:buNone/>
            </a:pPr>
            <a:r>
              <a:rPr lang="en-US" sz="8000" dirty="0">
                <a:solidFill>
                  <a:schemeClr val="accent1"/>
                </a:solidFill>
                <a:latin typeface="+mj-lt"/>
              </a:rPr>
              <a:t>Engineering you can trust</a:t>
            </a:r>
            <a:br>
              <a:rPr lang="en-US" sz="7200" dirty="0">
                <a:solidFill>
                  <a:schemeClr val="accent1"/>
                </a:solidFill>
              </a:rPr>
            </a:br>
            <a:r>
              <a:rPr lang="en-US" sz="5600" dirty="0">
                <a:latin typeface="+mj-lt"/>
              </a:rPr>
              <a:t>With 10 years of experience our engineers have worked with all wind turbine models and hold experience from marine, structural and geotechnical engineering to sea fastening, and power supply.</a:t>
            </a:r>
            <a:endParaRPr lang="en-DK" sz="5600" dirty="0">
              <a:latin typeface="+mj-lt"/>
            </a:endParaRPr>
          </a:p>
        </p:txBody>
      </p:sp>
      <p:sp>
        <p:nvSpPr>
          <p:cNvPr id="20" name="Text Placeholder 19">
            <a:extLst>
              <a:ext uri="{FF2B5EF4-FFF2-40B4-BE49-F238E27FC236}">
                <a16:creationId xmlns:a16="http://schemas.microsoft.com/office/drawing/2014/main" id="{C309785B-99B3-D4CB-EAC8-D7552F4718EB}"/>
              </a:ext>
            </a:extLst>
          </p:cNvPr>
          <p:cNvSpPr>
            <a:spLocks noGrp="1"/>
          </p:cNvSpPr>
          <p:nvPr>
            <p:ph type="body" sz="quarter" idx="15"/>
          </p:nvPr>
        </p:nvSpPr>
        <p:spPr>
          <a:xfrm>
            <a:off x="8083800" y="4283456"/>
            <a:ext cx="3564000" cy="1655762"/>
          </a:xfrm>
        </p:spPr>
        <p:txBody>
          <a:bodyPr>
            <a:normAutofit/>
          </a:bodyPr>
          <a:lstStyle/>
          <a:p>
            <a:pPr marL="0" indent="0">
              <a:buNone/>
            </a:pPr>
            <a:r>
              <a:rPr lang="en-US" sz="2000" dirty="0">
                <a:solidFill>
                  <a:schemeClr val="accent1"/>
                </a:solidFill>
                <a:latin typeface="+mj-lt"/>
              </a:rPr>
              <a:t>Experienced innovators</a:t>
            </a:r>
            <a:br>
              <a:rPr lang="en-US" sz="1800" dirty="0">
                <a:solidFill>
                  <a:schemeClr val="accent1"/>
                </a:solidFill>
              </a:rPr>
            </a:br>
            <a:r>
              <a:rPr lang="en-US" sz="1400" dirty="0">
                <a:latin typeface="+mj-lt"/>
              </a:rPr>
              <a:t>Our engineers constantly think of new and innovative solutions, and their close collaboration with our vessel crews results to operational efficiency and high-quality solutions that help you realize your projects. </a:t>
            </a:r>
          </a:p>
          <a:p>
            <a:endParaRPr lang="en-DK" dirty="0"/>
          </a:p>
        </p:txBody>
      </p:sp>
      <p:sp>
        <p:nvSpPr>
          <p:cNvPr id="6" name="Title 5">
            <a:extLst>
              <a:ext uri="{FF2B5EF4-FFF2-40B4-BE49-F238E27FC236}">
                <a16:creationId xmlns:a16="http://schemas.microsoft.com/office/drawing/2014/main" id="{38A80DB1-063A-BEFC-FF44-8FED5BB057FB}"/>
              </a:ext>
            </a:extLst>
          </p:cNvPr>
          <p:cNvSpPr>
            <a:spLocks noGrp="1"/>
          </p:cNvSpPr>
          <p:nvPr>
            <p:ph type="title"/>
          </p:nvPr>
        </p:nvSpPr>
        <p:spPr>
          <a:xfrm>
            <a:off x="544200" y="2343990"/>
            <a:ext cx="7333800" cy="737850"/>
          </a:xfrm>
        </p:spPr>
        <p:txBody>
          <a:bodyPr>
            <a:noAutofit/>
          </a:bodyPr>
          <a:lstStyle/>
          <a:p>
            <a:r>
              <a:rPr lang="en-US" sz="3200" i="1" dirty="0">
                <a:solidFill>
                  <a:srgbClr val="00ACEC"/>
                </a:solidFill>
              </a:rPr>
              <a:t>Our hands-on approach </a:t>
            </a:r>
            <a:br>
              <a:rPr lang="en-US" sz="3200" i="1" dirty="0">
                <a:solidFill>
                  <a:schemeClr val="accent5"/>
                </a:solidFill>
              </a:rPr>
            </a:br>
            <a:r>
              <a:rPr lang="en-US" sz="3200" dirty="0"/>
              <a:t>to complex offshore engineering </a:t>
            </a:r>
            <a:endParaRPr lang="en-GB" sz="3200" dirty="0"/>
          </a:p>
        </p:txBody>
      </p:sp>
      <p:sp>
        <p:nvSpPr>
          <p:cNvPr id="3" name="Slide Number Placeholder 2">
            <a:extLst>
              <a:ext uri="{FF2B5EF4-FFF2-40B4-BE49-F238E27FC236}">
                <a16:creationId xmlns:a16="http://schemas.microsoft.com/office/drawing/2014/main" id="{781137A1-20A0-92A4-45C7-146972C900E1}"/>
              </a:ext>
            </a:extLst>
          </p:cNvPr>
          <p:cNvSpPr>
            <a:spLocks noGrp="1"/>
          </p:cNvSpPr>
          <p:nvPr>
            <p:ph type="sldNum" sz="quarter" idx="12"/>
          </p:nvPr>
        </p:nvSpPr>
        <p:spPr/>
        <p:txBody>
          <a:bodyPr/>
          <a:lstStyle/>
          <a:p>
            <a:fld id="{C16C2921-6903-4DB2-82DB-C5609A64D8DE}" type="slidenum">
              <a:rPr lang="en-GB" smtClean="0"/>
              <a:t>10</a:t>
            </a:fld>
            <a:endParaRPr lang="en-GB"/>
          </a:p>
        </p:txBody>
      </p:sp>
    </p:spTree>
    <p:extLst>
      <p:ext uri="{BB962C8B-B14F-4D97-AF65-F5344CB8AC3E}">
        <p14:creationId xmlns:p14="http://schemas.microsoft.com/office/powerpoint/2010/main" val="25173307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25CBA506-B268-2D49-976C-33BBF9D992BB}"/>
              </a:ext>
            </a:extLst>
          </p:cNvPr>
          <p:cNvGrpSpPr/>
          <p:nvPr/>
        </p:nvGrpSpPr>
        <p:grpSpPr>
          <a:xfrm>
            <a:off x="184150" y="302214"/>
            <a:ext cx="11823700" cy="5824949"/>
            <a:chOff x="-4949" y="310153"/>
            <a:chExt cx="12196950" cy="6008831"/>
          </a:xfrm>
        </p:grpSpPr>
        <p:pic>
          <p:nvPicPr>
            <p:cNvPr id="11" name="Graphic 10">
              <a:extLst>
                <a:ext uri="{FF2B5EF4-FFF2-40B4-BE49-F238E27FC236}">
                  <a16:creationId xmlns:a16="http://schemas.microsoft.com/office/drawing/2014/main" id="{BFC107FF-7C49-8322-55AB-BBDC00F3D3DD}"/>
                </a:ext>
              </a:extLst>
            </p:cNvPr>
            <p:cNvPicPr>
              <a:picLocks noChangeAspect="1"/>
            </p:cNvPicPr>
            <p:nvPr/>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40"/>
            <a:stretch/>
          </p:blipFill>
          <p:spPr>
            <a:xfrm>
              <a:off x="-4949" y="310153"/>
              <a:ext cx="12196950" cy="6008831"/>
            </a:xfrm>
            <a:prstGeom prst="rect">
              <a:avLst/>
            </a:prstGeom>
          </p:spPr>
        </p:pic>
        <p:pic>
          <p:nvPicPr>
            <p:cNvPr id="13" name="Graphic 12">
              <a:extLst>
                <a:ext uri="{FF2B5EF4-FFF2-40B4-BE49-F238E27FC236}">
                  <a16:creationId xmlns:a16="http://schemas.microsoft.com/office/drawing/2014/main" id="{70649CF1-DB2D-7417-A15D-A3AA030C8FE9}"/>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600699" y="1505011"/>
              <a:ext cx="419101" cy="557618"/>
            </a:xfrm>
            <a:prstGeom prst="rect">
              <a:avLst/>
            </a:prstGeom>
          </p:spPr>
        </p:pic>
        <p:pic>
          <p:nvPicPr>
            <p:cNvPr id="14" name="Graphic 13">
              <a:extLst>
                <a:ext uri="{FF2B5EF4-FFF2-40B4-BE49-F238E27FC236}">
                  <a16:creationId xmlns:a16="http://schemas.microsoft.com/office/drawing/2014/main" id="{FA9F8BD5-0C32-3991-EE46-0DFBB72D64C4}"/>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867024" y="2560213"/>
              <a:ext cx="419101" cy="557618"/>
            </a:xfrm>
            <a:prstGeom prst="rect">
              <a:avLst/>
            </a:prstGeom>
          </p:spPr>
        </p:pic>
        <p:pic>
          <p:nvPicPr>
            <p:cNvPr id="15" name="Graphic 14">
              <a:extLst>
                <a:ext uri="{FF2B5EF4-FFF2-40B4-BE49-F238E27FC236}">
                  <a16:creationId xmlns:a16="http://schemas.microsoft.com/office/drawing/2014/main" id="{8E8F6108-EE13-26AB-9430-A23B3967C891}"/>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601199" y="2756950"/>
              <a:ext cx="419101" cy="557618"/>
            </a:xfrm>
            <a:prstGeom prst="rect">
              <a:avLst/>
            </a:prstGeom>
          </p:spPr>
        </p:pic>
      </p:grpSp>
      <p:sp>
        <p:nvSpPr>
          <p:cNvPr id="7" name="Text Placeholder 6">
            <a:extLst>
              <a:ext uri="{FF2B5EF4-FFF2-40B4-BE49-F238E27FC236}">
                <a16:creationId xmlns:a16="http://schemas.microsoft.com/office/drawing/2014/main" id="{F52F0C12-33B2-1731-329F-603E9A516CB3}"/>
              </a:ext>
            </a:extLst>
          </p:cNvPr>
          <p:cNvSpPr>
            <a:spLocks noGrp="1"/>
          </p:cNvSpPr>
          <p:nvPr>
            <p:ph type="body" sz="quarter" idx="13"/>
          </p:nvPr>
        </p:nvSpPr>
        <p:spPr>
          <a:xfrm>
            <a:off x="365125" y="4738550"/>
            <a:ext cx="7136819" cy="1741975"/>
          </a:xfrm>
          <a:solidFill>
            <a:schemeClr val="tx2"/>
          </a:solidFill>
        </p:spPr>
        <p:txBody>
          <a:bodyPr>
            <a:normAutofit/>
          </a:bodyPr>
          <a:lstStyle/>
          <a:p>
            <a:pPr marL="0" indent="0">
              <a:spcBef>
                <a:spcPct val="20000"/>
              </a:spcBef>
              <a:buNone/>
            </a:pPr>
            <a:r>
              <a:rPr lang="en-GB" sz="2000" dirty="0">
                <a:effectLst/>
                <a:latin typeface="+mj-lt"/>
              </a:rPr>
              <a:t>We operate globally </a:t>
            </a:r>
            <a:endParaRPr lang="en-AU" sz="2000" dirty="0">
              <a:latin typeface="+mj-lt"/>
            </a:endParaRPr>
          </a:p>
          <a:p>
            <a:pPr marL="0" indent="0">
              <a:spcBef>
                <a:spcPct val="20000"/>
              </a:spcBef>
              <a:buNone/>
            </a:pPr>
            <a:r>
              <a:rPr lang="en-AU" sz="1200" dirty="0">
                <a:latin typeface="+mj-lt"/>
              </a:rPr>
              <a:t>We have extensive offshore experience across the US, Europe, and APAC.</a:t>
            </a:r>
            <a:br>
              <a:rPr lang="en-AU" sz="1200" dirty="0">
                <a:latin typeface="+mj-lt"/>
              </a:rPr>
            </a:br>
            <a:r>
              <a:rPr lang="en-AU" sz="1200" dirty="0">
                <a:latin typeface="+mj-lt"/>
              </a:rPr>
              <a:t>Each global region presents different conditions and unique challenges. But because of the valuable experience that our engineers and marine crews have gained over the years from all three regions, and because our fleet is designed to handle any demand, you can trust us with your most complex projects.</a:t>
            </a:r>
            <a:br>
              <a:rPr lang="en-AU" sz="1200" dirty="0">
                <a:latin typeface="+mj-lt"/>
              </a:rPr>
            </a:br>
            <a:r>
              <a:rPr lang="en-AU" sz="1200" dirty="0">
                <a:latin typeface="+mj-lt"/>
              </a:rPr>
              <a:t>We are always ready to embrace new challenges and assist your global ventures. </a:t>
            </a:r>
            <a:endParaRPr lang="en-GB" sz="1200" dirty="0">
              <a:solidFill>
                <a:srgbClr val="3F3F3F"/>
              </a:solidFill>
              <a:effectLst/>
              <a:highlight>
                <a:srgbClr val="FFFF00"/>
              </a:highlight>
              <a:latin typeface="+mj-lt"/>
            </a:endParaRPr>
          </a:p>
          <a:p>
            <a:pPr algn="r"/>
            <a:endParaRPr lang="en-GB" dirty="0"/>
          </a:p>
        </p:txBody>
      </p:sp>
      <p:sp>
        <p:nvSpPr>
          <p:cNvPr id="3" name="Slide Number Placeholder 2">
            <a:extLst>
              <a:ext uri="{FF2B5EF4-FFF2-40B4-BE49-F238E27FC236}">
                <a16:creationId xmlns:a16="http://schemas.microsoft.com/office/drawing/2014/main" id="{6DE67D01-A7A1-551C-9002-D3F31104D2F5}"/>
              </a:ext>
            </a:extLst>
          </p:cNvPr>
          <p:cNvSpPr>
            <a:spLocks noGrp="1"/>
          </p:cNvSpPr>
          <p:nvPr>
            <p:ph type="sldNum" sz="quarter" idx="12"/>
          </p:nvPr>
        </p:nvSpPr>
        <p:spPr/>
        <p:txBody>
          <a:bodyPr/>
          <a:lstStyle/>
          <a:p>
            <a:fld id="{C16C2921-6903-4DB2-82DB-C5609A64D8DE}" type="slidenum">
              <a:rPr lang="en-GB" smtClean="0"/>
              <a:t>11</a:t>
            </a:fld>
            <a:endParaRPr lang="en-GB"/>
          </a:p>
        </p:txBody>
      </p:sp>
      <p:pic>
        <p:nvPicPr>
          <p:cNvPr id="2" name="Graphic 1">
            <a:extLst>
              <a:ext uri="{FF2B5EF4-FFF2-40B4-BE49-F238E27FC236}">
                <a16:creationId xmlns:a16="http://schemas.microsoft.com/office/drawing/2014/main" id="{A48597EF-136E-2022-24FD-7374970609EE}"/>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167472" y="1460507"/>
            <a:ext cx="406276" cy="540554"/>
          </a:xfrm>
          <a:prstGeom prst="rect">
            <a:avLst/>
          </a:prstGeom>
        </p:spPr>
      </p:pic>
    </p:spTree>
    <p:extLst>
      <p:ext uri="{BB962C8B-B14F-4D97-AF65-F5344CB8AC3E}">
        <p14:creationId xmlns:p14="http://schemas.microsoft.com/office/powerpoint/2010/main" val="3968498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ED5CFC8-3FF9-EC15-AE2B-286438BC57DA}"/>
              </a:ext>
            </a:extLst>
          </p:cNvPr>
          <p:cNvSpPr>
            <a:spLocks noGrp="1"/>
          </p:cNvSpPr>
          <p:nvPr>
            <p:ph type="sldNum" sz="quarter" idx="12"/>
          </p:nvPr>
        </p:nvSpPr>
        <p:spPr/>
        <p:txBody>
          <a:bodyPr/>
          <a:lstStyle/>
          <a:p>
            <a:fld id="{C16C2921-6903-4DB2-82DB-C5609A64D8DE}" type="slidenum">
              <a:rPr lang="en-GB" smtClean="0"/>
              <a:t>12</a:t>
            </a:fld>
            <a:endParaRPr lang="en-GB"/>
          </a:p>
        </p:txBody>
      </p:sp>
      <p:sp>
        <p:nvSpPr>
          <p:cNvPr id="4" name="Title 3">
            <a:extLst>
              <a:ext uri="{FF2B5EF4-FFF2-40B4-BE49-F238E27FC236}">
                <a16:creationId xmlns:a16="http://schemas.microsoft.com/office/drawing/2014/main" id="{692055C1-E88C-2CF5-B47D-A300AB5FCCB2}"/>
              </a:ext>
            </a:extLst>
          </p:cNvPr>
          <p:cNvSpPr>
            <a:spLocks noGrp="1"/>
          </p:cNvSpPr>
          <p:nvPr>
            <p:ph type="title"/>
          </p:nvPr>
        </p:nvSpPr>
        <p:spPr/>
        <p:txBody>
          <a:bodyPr>
            <a:normAutofit fontScale="90000"/>
          </a:bodyPr>
          <a:lstStyle/>
          <a:p>
            <a:r>
              <a:rPr lang="en-US" dirty="0">
                <a:effectLst/>
              </a:rPr>
              <a:t>A diverse fleet to handle </a:t>
            </a:r>
            <a:r>
              <a:rPr lang="en-US" i="1" dirty="0">
                <a:solidFill>
                  <a:srgbClr val="00ACEC"/>
                </a:solidFill>
                <a:effectLst/>
              </a:rPr>
              <a:t>all turbine sizes </a:t>
            </a:r>
            <a:br>
              <a:rPr lang="en-US" dirty="0">
                <a:effectLst/>
              </a:rPr>
            </a:br>
            <a:r>
              <a:rPr lang="en-US" dirty="0">
                <a:effectLst/>
              </a:rPr>
              <a:t>for today and tomorrow</a:t>
            </a:r>
            <a:endParaRPr lang="en-DK" dirty="0"/>
          </a:p>
        </p:txBody>
      </p:sp>
      <p:pic>
        <p:nvPicPr>
          <p:cNvPr id="25" name="Picture 24">
            <a:extLst>
              <a:ext uri="{FF2B5EF4-FFF2-40B4-BE49-F238E27FC236}">
                <a16:creationId xmlns:a16="http://schemas.microsoft.com/office/drawing/2014/main" id="{63178DB9-C27E-2ED6-EC28-562680DBE27B}"/>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2949450" y="5018823"/>
            <a:ext cx="1140881" cy="1769280"/>
          </a:xfrm>
          <a:prstGeom prst="rect">
            <a:avLst/>
          </a:prstGeom>
        </p:spPr>
      </p:pic>
      <p:sp>
        <p:nvSpPr>
          <p:cNvPr id="28" name="Slide Number Placeholder 1">
            <a:extLst>
              <a:ext uri="{FF2B5EF4-FFF2-40B4-BE49-F238E27FC236}">
                <a16:creationId xmlns:a16="http://schemas.microsoft.com/office/drawing/2014/main" id="{4E86D74C-F72A-0F07-B7B9-BE0788B9433F}"/>
              </a:ext>
            </a:extLst>
          </p:cNvPr>
          <p:cNvSpPr txBox="1">
            <a:spLocks/>
          </p:cNvSpPr>
          <p:nvPr/>
        </p:nvSpPr>
        <p:spPr>
          <a:xfrm>
            <a:off x="11099800" y="6480525"/>
            <a:ext cx="55245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6C2921-6903-4DB2-82DB-C5609A64D8DE}" type="slidenum">
              <a:rPr lang="en-GB" smtClean="0"/>
              <a:pPr/>
              <a:t>12</a:t>
            </a:fld>
            <a:endParaRPr lang="en-GB"/>
          </a:p>
        </p:txBody>
      </p:sp>
      <p:grpSp>
        <p:nvGrpSpPr>
          <p:cNvPr id="30" name="Group 29">
            <a:extLst>
              <a:ext uri="{FF2B5EF4-FFF2-40B4-BE49-F238E27FC236}">
                <a16:creationId xmlns:a16="http://schemas.microsoft.com/office/drawing/2014/main" id="{D2EB110D-2C7E-1A48-FF33-1853458E436B}"/>
              </a:ext>
            </a:extLst>
          </p:cNvPr>
          <p:cNvGrpSpPr/>
          <p:nvPr/>
        </p:nvGrpSpPr>
        <p:grpSpPr>
          <a:xfrm>
            <a:off x="766438" y="2936581"/>
            <a:ext cx="1360800" cy="1957829"/>
            <a:chOff x="1503876" y="2936581"/>
            <a:chExt cx="1360800" cy="1957829"/>
          </a:xfrm>
        </p:grpSpPr>
        <p:pic>
          <p:nvPicPr>
            <p:cNvPr id="31" name="Picture 30" descr="A white windmill on a black background&#10;&#10;Description automatically generated">
              <a:extLst>
                <a:ext uri="{FF2B5EF4-FFF2-40B4-BE49-F238E27FC236}">
                  <a16:creationId xmlns:a16="http://schemas.microsoft.com/office/drawing/2014/main" id="{69A1D219-520C-82B7-3931-FFF59DEC849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839601" y="3251455"/>
              <a:ext cx="763461" cy="1136062"/>
            </a:xfrm>
            <a:prstGeom prst="rect">
              <a:avLst/>
            </a:prstGeom>
          </p:spPr>
        </p:pic>
        <p:sp>
          <p:nvSpPr>
            <p:cNvPr id="32" name="Oval 31">
              <a:extLst>
                <a:ext uri="{FF2B5EF4-FFF2-40B4-BE49-F238E27FC236}">
                  <a16:creationId xmlns:a16="http://schemas.microsoft.com/office/drawing/2014/main" id="{5375284F-7572-996C-9338-3A7D709B4A15}"/>
                </a:ext>
              </a:extLst>
            </p:cNvPr>
            <p:cNvSpPr/>
            <p:nvPr/>
          </p:nvSpPr>
          <p:spPr>
            <a:xfrm>
              <a:off x="1765491" y="3243263"/>
              <a:ext cx="837571" cy="837571"/>
            </a:xfrm>
            <a:prstGeom prst="ellipse">
              <a:avLst/>
            </a:prstGeom>
            <a:noFill/>
            <a:ln w="12700">
              <a:solidFill>
                <a:srgbClr val="00ACEC"/>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ACEC"/>
                </a:solidFill>
              </a:endParaRPr>
            </a:p>
          </p:txBody>
        </p:sp>
        <p:sp>
          <p:nvSpPr>
            <p:cNvPr id="33" name="Text Placeholder 14">
              <a:extLst>
                <a:ext uri="{FF2B5EF4-FFF2-40B4-BE49-F238E27FC236}">
                  <a16:creationId xmlns:a16="http://schemas.microsoft.com/office/drawing/2014/main" id="{6DDE50EF-F813-BADE-1E0F-46E5EA1FDCF3}"/>
                </a:ext>
              </a:extLst>
            </p:cNvPr>
            <p:cNvSpPr txBox="1">
              <a:spLocks/>
            </p:cNvSpPr>
            <p:nvPr/>
          </p:nvSpPr>
          <p:spPr>
            <a:xfrm>
              <a:off x="1503876" y="2936581"/>
              <a:ext cx="1360800" cy="298114"/>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200" dirty="0">
                  <a:solidFill>
                    <a:srgbClr val="002132"/>
                  </a:solidFill>
                  <a:effectLst/>
                  <a:latin typeface="+mj-lt"/>
                </a:rPr>
                <a:t>Diameter [m]: 90</a:t>
              </a:r>
              <a:endParaRPr lang="en-GB" sz="1100" kern="100" dirty="0">
                <a:solidFill>
                  <a:srgbClr val="002132"/>
                </a:solidFill>
                <a:latin typeface="+mj-lt"/>
                <a:ea typeface="Aptos" panose="020B0004020202020204" pitchFamily="34" charset="0"/>
                <a:cs typeface="Arial" panose="020B0604020202020204" pitchFamily="34" charset="0"/>
              </a:endParaRPr>
            </a:p>
          </p:txBody>
        </p:sp>
        <p:sp>
          <p:nvSpPr>
            <p:cNvPr id="34" name="Text Placeholder 14">
              <a:extLst>
                <a:ext uri="{FF2B5EF4-FFF2-40B4-BE49-F238E27FC236}">
                  <a16:creationId xmlns:a16="http://schemas.microsoft.com/office/drawing/2014/main" id="{60AE49D9-50BD-DB44-C3A7-20887B7005E6}"/>
                </a:ext>
              </a:extLst>
            </p:cNvPr>
            <p:cNvSpPr txBox="1">
              <a:spLocks/>
            </p:cNvSpPr>
            <p:nvPr/>
          </p:nvSpPr>
          <p:spPr>
            <a:xfrm>
              <a:off x="1503876" y="4404276"/>
              <a:ext cx="1360800" cy="490134"/>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100" dirty="0">
                  <a:solidFill>
                    <a:srgbClr val="002132"/>
                  </a:solidFill>
                  <a:effectLst/>
                  <a:latin typeface="+mj-lt"/>
                </a:rPr>
                <a:t>2010</a:t>
              </a:r>
              <a:br>
                <a:rPr lang="en-GB" sz="1100" kern="100" dirty="0">
                  <a:effectLst/>
                  <a:latin typeface="+mj-lt"/>
                  <a:cs typeface="Arial" panose="020B0604020202020204" pitchFamily="34" charset="0"/>
                </a:rPr>
              </a:br>
              <a:r>
                <a:rPr lang="en-GB" sz="1100" kern="100" dirty="0">
                  <a:solidFill>
                    <a:srgbClr val="00ACEC"/>
                  </a:solidFill>
                  <a:effectLst/>
                  <a:latin typeface="+mj-lt"/>
                  <a:cs typeface="Arial" panose="020B0604020202020204" pitchFamily="34" charset="0"/>
                </a:rPr>
                <a:t>3 MW</a:t>
              </a:r>
              <a:endParaRPr lang="en-US" sz="1200" dirty="0">
                <a:solidFill>
                  <a:srgbClr val="00ACEC"/>
                </a:solidFill>
                <a:effectLst/>
                <a:latin typeface="+mj-lt"/>
              </a:endParaRPr>
            </a:p>
          </p:txBody>
        </p:sp>
      </p:grpSp>
      <p:grpSp>
        <p:nvGrpSpPr>
          <p:cNvPr id="35" name="Group 34">
            <a:extLst>
              <a:ext uri="{FF2B5EF4-FFF2-40B4-BE49-F238E27FC236}">
                <a16:creationId xmlns:a16="http://schemas.microsoft.com/office/drawing/2014/main" id="{7A823699-FD84-CF90-1D37-8B0A895BF636}"/>
              </a:ext>
            </a:extLst>
          </p:cNvPr>
          <p:cNvGrpSpPr/>
          <p:nvPr/>
        </p:nvGrpSpPr>
        <p:grpSpPr>
          <a:xfrm>
            <a:off x="2587567" y="2356406"/>
            <a:ext cx="1360800" cy="2538004"/>
            <a:chOff x="2761703" y="2356406"/>
            <a:chExt cx="1360800" cy="2538004"/>
          </a:xfrm>
        </p:grpSpPr>
        <p:pic>
          <p:nvPicPr>
            <p:cNvPr id="36" name="Picture 35" descr="A white windmill on a black background&#10;&#10;Description automatically generated">
              <a:extLst>
                <a:ext uri="{FF2B5EF4-FFF2-40B4-BE49-F238E27FC236}">
                  <a16:creationId xmlns:a16="http://schemas.microsoft.com/office/drawing/2014/main" id="{BD3A79F5-1E14-4401-61E3-12C0DB439A4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834862" y="2687304"/>
              <a:ext cx="1227800" cy="1716971"/>
            </a:xfrm>
            <a:prstGeom prst="rect">
              <a:avLst/>
            </a:prstGeom>
          </p:spPr>
        </p:pic>
        <p:sp>
          <p:nvSpPr>
            <p:cNvPr id="37" name="Oval 36">
              <a:extLst>
                <a:ext uri="{FF2B5EF4-FFF2-40B4-BE49-F238E27FC236}">
                  <a16:creationId xmlns:a16="http://schemas.microsoft.com/office/drawing/2014/main" id="{A2ED72C4-BEB5-91F1-5AAA-31C3ACF43E0B}"/>
                </a:ext>
              </a:extLst>
            </p:cNvPr>
            <p:cNvSpPr/>
            <p:nvPr/>
          </p:nvSpPr>
          <p:spPr>
            <a:xfrm>
              <a:off x="2769402" y="2687305"/>
              <a:ext cx="1291137" cy="1291137"/>
            </a:xfrm>
            <a:prstGeom prst="ellipse">
              <a:avLst/>
            </a:prstGeom>
            <a:noFill/>
            <a:ln w="12700">
              <a:solidFill>
                <a:srgbClr val="00ACEC"/>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Text Placeholder 14">
              <a:extLst>
                <a:ext uri="{FF2B5EF4-FFF2-40B4-BE49-F238E27FC236}">
                  <a16:creationId xmlns:a16="http://schemas.microsoft.com/office/drawing/2014/main" id="{BDEE3579-4513-D391-2900-839ED8B5AA11}"/>
                </a:ext>
              </a:extLst>
            </p:cNvPr>
            <p:cNvSpPr txBox="1">
              <a:spLocks/>
            </p:cNvSpPr>
            <p:nvPr/>
          </p:nvSpPr>
          <p:spPr>
            <a:xfrm>
              <a:off x="2761703" y="2356406"/>
              <a:ext cx="1360800" cy="298114"/>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200" dirty="0">
                  <a:solidFill>
                    <a:srgbClr val="002132"/>
                  </a:solidFill>
                  <a:effectLst/>
                  <a:latin typeface="+mj-lt"/>
                </a:rPr>
                <a:t>Diameter [m]: 151</a:t>
              </a:r>
              <a:endParaRPr lang="en-GB" sz="1100" kern="100" dirty="0">
                <a:solidFill>
                  <a:srgbClr val="002132"/>
                </a:solidFill>
                <a:latin typeface="+mj-lt"/>
                <a:ea typeface="Aptos" panose="020B0004020202020204" pitchFamily="34" charset="0"/>
                <a:cs typeface="Arial" panose="020B0604020202020204" pitchFamily="34" charset="0"/>
              </a:endParaRPr>
            </a:p>
          </p:txBody>
        </p:sp>
        <p:sp>
          <p:nvSpPr>
            <p:cNvPr id="39" name="Text Placeholder 14">
              <a:extLst>
                <a:ext uri="{FF2B5EF4-FFF2-40B4-BE49-F238E27FC236}">
                  <a16:creationId xmlns:a16="http://schemas.microsoft.com/office/drawing/2014/main" id="{96877E99-B8B6-4341-9A22-D2B9F3D24AC0}"/>
                </a:ext>
              </a:extLst>
            </p:cNvPr>
            <p:cNvSpPr txBox="1">
              <a:spLocks/>
            </p:cNvSpPr>
            <p:nvPr/>
          </p:nvSpPr>
          <p:spPr>
            <a:xfrm>
              <a:off x="2761703" y="4404276"/>
              <a:ext cx="1360800" cy="490134"/>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100" dirty="0">
                  <a:solidFill>
                    <a:srgbClr val="002132"/>
                  </a:solidFill>
                  <a:effectLst/>
                  <a:latin typeface="+mj-lt"/>
                </a:rPr>
                <a:t>2013</a:t>
              </a:r>
              <a:br>
                <a:rPr lang="en-GB" sz="1050" kern="100" dirty="0">
                  <a:effectLst/>
                  <a:latin typeface="+mj-lt"/>
                  <a:cs typeface="Arial" panose="020B0604020202020204" pitchFamily="34" charset="0"/>
                </a:rPr>
              </a:br>
              <a:r>
                <a:rPr lang="en-GB" sz="1100" kern="100" dirty="0">
                  <a:solidFill>
                    <a:srgbClr val="00ACEC"/>
                  </a:solidFill>
                  <a:effectLst/>
                  <a:latin typeface="+mj-lt"/>
                  <a:cs typeface="Arial" panose="020B0604020202020204" pitchFamily="34" charset="0"/>
                </a:rPr>
                <a:t>5 MW</a:t>
              </a:r>
              <a:endParaRPr lang="en-US" sz="1200" dirty="0">
                <a:solidFill>
                  <a:srgbClr val="00ACEC"/>
                </a:solidFill>
                <a:effectLst/>
                <a:latin typeface="+mj-lt"/>
              </a:endParaRPr>
            </a:p>
          </p:txBody>
        </p:sp>
      </p:grpSp>
      <p:grpSp>
        <p:nvGrpSpPr>
          <p:cNvPr id="40" name="Group 39">
            <a:extLst>
              <a:ext uri="{FF2B5EF4-FFF2-40B4-BE49-F238E27FC236}">
                <a16:creationId xmlns:a16="http://schemas.microsoft.com/office/drawing/2014/main" id="{8E390D64-BB5B-BA3D-4A23-3BDFCB20221A}"/>
              </a:ext>
            </a:extLst>
          </p:cNvPr>
          <p:cNvGrpSpPr/>
          <p:nvPr/>
        </p:nvGrpSpPr>
        <p:grpSpPr>
          <a:xfrm>
            <a:off x="4408696" y="1890226"/>
            <a:ext cx="1659647" cy="3004184"/>
            <a:chOff x="4215373" y="1890226"/>
            <a:chExt cx="1659647" cy="3004184"/>
          </a:xfrm>
        </p:grpSpPr>
        <p:pic>
          <p:nvPicPr>
            <p:cNvPr id="41" name="Picture 40" descr="A white windmill on a black background&#10;&#10;Description automatically generated">
              <a:extLst>
                <a:ext uri="{FF2B5EF4-FFF2-40B4-BE49-F238E27FC236}">
                  <a16:creationId xmlns:a16="http://schemas.microsoft.com/office/drawing/2014/main" id="{8D526D3E-7261-9EC4-D518-887C9BE6406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223378" y="2179322"/>
              <a:ext cx="1626706" cy="2224953"/>
            </a:xfrm>
            <a:prstGeom prst="rect">
              <a:avLst/>
            </a:prstGeom>
          </p:spPr>
        </p:pic>
        <p:sp>
          <p:nvSpPr>
            <p:cNvPr id="42" name="Oval 41">
              <a:extLst>
                <a:ext uri="{FF2B5EF4-FFF2-40B4-BE49-F238E27FC236}">
                  <a16:creationId xmlns:a16="http://schemas.microsoft.com/office/drawing/2014/main" id="{9CF10A79-DA94-8B84-AAA5-CBF279154154}"/>
                </a:ext>
              </a:extLst>
            </p:cNvPr>
            <p:cNvSpPr/>
            <p:nvPr/>
          </p:nvSpPr>
          <p:spPr>
            <a:xfrm>
              <a:off x="4215373" y="2179322"/>
              <a:ext cx="1659647" cy="1659647"/>
            </a:xfrm>
            <a:prstGeom prst="ellipse">
              <a:avLst/>
            </a:prstGeom>
            <a:noFill/>
            <a:ln w="12700">
              <a:solidFill>
                <a:srgbClr val="00ACEC"/>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3" name="Text Placeholder 14">
              <a:extLst>
                <a:ext uri="{FF2B5EF4-FFF2-40B4-BE49-F238E27FC236}">
                  <a16:creationId xmlns:a16="http://schemas.microsoft.com/office/drawing/2014/main" id="{6CE4FCEE-1842-FA9D-B448-5D4031D3C02C}"/>
                </a:ext>
              </a:extLst>
            </p:cNvPr>
            <p:cNvSpPr txBox="1">
              <a:spLocks/>
            </p:cNvSpPr>
            <p:nvPr/>
          </p:nvSpPr>
          <p:spPr>
            <a:xfrm>
              <a:off x="4397204" y="1890226"/>
              <a:ext cx="1360800" cy="298114"/>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200" dirty="0">
                  <a:solidFill>
                    <a:srgbClr val="002132"/>
                  </a:solidFill>
                  <a:effectLst/>
                  <a:latin typeface="+mj-lt"/>
                </a:rPr>
                <a:t>Diameter [m]: 164</a:t>
              </a:r>
              <a:endParaRPr lang="en-GB" sz="1100" kern="100" dirty="0">
                <a:solidFill>
                  <a:srgbClr val="002132"/>
                </a:solidFill>
                <a:latin typeface="+mj-lt"/>
                <a:ea typeface="Aptos" panose="020B0004020202020204" pitchFamily="34" charset="0"/>
                <a:cs typeface="Arial" panose="020B0604020202020204" pitchFamily="34" charset="0"/>
              </a:endParaRPr>
            </a:p>
          </p:txBody>
        </p:sp>
        <p:sp>
          <p:nvSpPr>
            <p:cNvPr id="44" name="Text Placeholder 14">
              <a:extLst>
                <a:ext uri="{FF2B5EF4-FFF2-40B4-BE49-F238E27FC236}">
                  <a16:creationId xmlns:a16="http://schemas.microsoft.com/office/drawing/2014/main" id="{4108414E-8FB3-28E9-BD8A-01ABC26443CF}"/>
                </a:ext>
              </a:extLst>
            </p:cNvPr>
            <p:cNvSpPr txBox="1">
              <a:spLocks/>
            </p:cNvSpPr>
            <p:nvPr/>
          </p:nvSpPr>
          <p:spPr>
            <a:xfrm>
              <a:off x="4361008" y="4404276"/>
              <a:ext cx="1360800" cy="490134"/>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100" dirty="0">
                  <a:solidFill>
                    <a:srgbClr val="002132"/>
                  </a:solidFill>
                  <a:effectLst/>
                  <a:latin typeface="+mj-lt"/>
                </a:rPr>
                <a:t>2013</a:t>
              </a:r>
              <a:br>
                <a:rPr lang="en-GB" sz="1050" kern="100" dirty="0">
                  <a:effectLst/>
                  <a:latin typeface="+mj-lt"/>
                  <a:cs typeface="Arial" panose="020B0604020202020204" pitchFamily="34" charset="0"/>
                </a:rPr>
              </a:br>
              <a:r>
                <a:rPr lang="en-GB" sz="1100" kern="100" dirty="0">
                  <a:solidFill>
                    <a:srgbClr val="00ACEC"/>
                  </a:solidFill>
                  <a:effectLst/>
                  <a:latin typeface="+mj-lt"/>
                  <a:cs typeface="Arial" panose="020B0604020202020204" pitchFamily="34" charset="0"/>
                </a:rPr>
                <a:t>8 MW</a:t>
              </a:r>
              <a:endParaRPr lang="en-US" sz="1200" dirty="0">
                <a:solidFill>
                  <a:srgbClr val="00ACEC"/>
                </a:solidFill>
                <a:effectLst/>
                <a:latin typeface="+mj-lt"/>
              </a:endParaRPr>
            </a:p>
          </p:txBody>
        </p:sp>
      </p:grpSp>
      <p:grpSp>
        <p:nvGrpSpPr>
          <p:cNvPr id="45" name="Group 44">
            <a:extLst>
              <a:ext uri="{FF2B5EF4-FFF2-40B4-BE49-F238E27FC236}">
                <a16:creationId xmlns:a16="http://schemas.microsoft.com/office/drawing/2014/main" id="{F5F70DE9-7175-DF31-F87C-D056A8611D0E}"/>
              </a:ext>
            </a:extLst>
          </p:cNvPr>
          <p:cNvGrpSpPr/>
          <p:nvPr/>
        </p:nvGrpSpPr>
        <p:grpSpPr>
          <a:xfrm>
            <a:off x="6528672" y="1456489"/>
            <a:ext cx="2027847" cy="3437921"/>
            <a:chOff x="5997770" y="1456489"/>
            <a:chExt cx="2027847" cy="3437921"/>
          </a:xfrm>
        </p:grpSpPr>
        <p:pic>
          <p:nvPicPr>
            <p:cNvPr id="46" name="Picture 45" descr="A white windmill on a black background&#10;&#10;Description automatically generated">
              <a:extLst>
                <a:ext uri="{FF2B5EF4-FFF2-40B4-BE49-F238E27FC236}">
                  <a16:creationId xmlns:a16="http://schemas.microsoft.com/office/drawing/2014/main" id="{D42F5637-D966-4EBC-6580-16DEA143C54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997770" y="1735198"/>
              <a:ext cx="2025023" cy="2652318"/>
            </a:xfrm>
            <a:prstGeom prst="rect">
              <a:avLst/>
            </a:prstGeom>
          </p:spPr>
        </p:pic>
        <p:sp>
          <p:nvSpPr>
            <p:cNvPr id="47" name="Oval 46">
              <a:extLst>
                <a:ext uri="{FF2B5EF4-FFF2-40B4-BE49-F238E27FC236}">
                  <a16:creationId xmlns:a16="http://schemas.microsoft.com/office/drawing/2014/main" id="{7308CA36-0F88-5B25-A3EA-6E71A5C7B9CC}"/>
                </a:ext>
              </a:extLst>
            </p:cNvPr>
            <p:cNvSpPr/>
            <p:nvPr/>
          </p:nvSpPr>
          <p:spPr>
            <a:xfrm>
              <a:off x="6002304" y="1754603"/>
              <a:ext cx="2023313" cy="2023313"/>
            </a:xfrm>
            <a:prstGeom prst="ellipse">
              <a:avLst/>
            </a:prstGeom>
            <a:noFill/>
            <a:ln w="12700">
              <a:solidFill>
                <a:srgbClr val="00ACEC"/>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8" name="Text Placeholder 14">
              <a:extLst>
                <a:ext uri="{FF2B5EF4-FFF2-40B4-BE49-F238E27FC236}">
                  <a16:creationId xmlns:a16="http://schemas.microsoft.com/office/drawing/2014/main" id="{442040B6-D36E-5E98-C359-5D2E5274B7D1}"/>
                </a:ext>
              </a:extLst>
            </p:cNvPr>
            <p:cNvSpPr txBox="1">
              <a:spLocks/>
            </p:cNvSpPr>
            <p:nvPr/>
          </p:nvSpPr>
          <p:spPr>
            <a:xfrm>
              <a:off x="6339700" y="1456489"/>
              <a:ext cx="1360800" cy="298114"/>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200" dirty="0">
                  <a:solidFill>
                    <a:srgbClr val="002132"/>
                  </a:solidFill>
                  <a:effectLst/>
                  <a:latin typeface="+mj-lt"/>
                </a:rPr>
                <a:t>Diameter [m]: 220</a:t>
              </a:r>
              <a:endParaRPr lang="en-GB" sz="1100" kern="100" dirty="0">
                <a:solidFill>
                  <a:srgbClr val="002132"/>
                </a:solidFill>
                <a:latin typeface="+mj-lt"/>
                <a:ea typeface="Aptos" panose="020B0004020202020204" pitchFamily="34" charset="0"/>
                <a:cs typeface="Arial" panose="020B0604020202020204" pitchFamily="34" charset="0"/>
              </a:endParaRPr>
            </a:p>
          </p:txBody>
        </p:sp>
        <p:sp>
          <p:nvSpPr>
            <p:cNvPr id="49" name="Text Placeholder 14">
              <a:extLst>
                <a:ext uri="{FF2B5EF4-FFF2-40B4-BE49-F238E27FC236}">
                  <a16:creationId xmlns:a16="http://schemas.microsoft.com/office/drawing/2014/main" id="{079110C4-3386-5812-8F54-B6B8689517F6}"/>
                </a:ext>
              </a:extLst>
            </p:cNvPr>
            <p:cNvSpPr txBox="1">
              <a:spLocks/>
            </p:cNvSpPr>
            <p:nvPr/>
          </p:nvSpPr>
          <p:spPr>
            <a:xfrm>
              <a:off x="6339700" y="4404276"/>
              <a:ext cx="1360800" cy="490134"/>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100" dirty="0">
                  <a:solidFill>
                    <a:srgbClr val="002132"/>
                  </a:solidFill>
                  <a:effectLst/>
                  <a:latin typeface="+mj-lt"/>
                </a:rPr>
                <a:t>2023</a:t>
              </a:r>
              <a:br>
                <a:rPr lang="en-GB" sz="1050" kern="100" dirty="0">
                  <a:effectLst/>
                  <a:latin typeface="+mj-lt"/>
                  <a:cs typeface="Arial" panose="020B0604020202020204" pitchFamily="34" charset="0"/>
                </a:rPr>
              </a:br>
              <a:r>
                <a:rPr lang="en-GB" sz="1100" kern="100" dirty="0">
                  <a:solidFill>
                    <a:srgbClr val="00ACEC"/>
                  </a:solidFill>
                  <a:effectLst/>
                  <a:latin typeface="+mj-lt"/>
                  <a:cs typeface="Arial" panose="020B0604020202020204" pitchFamily="34" charset="0"/>
                </a:rPr>
                <a:t>12 MW</a:t>
              </a:r>
              <a:endParaRPr lang="en-US" sz="1200" dirty="0">
                <a:solidFill>
                  <a:srgbClr val="00ACEC"/>
                </a:solidFill>
                <a:effectLst/>
                <a:latin typeface="+mj-lt"/>
              </a:endParaRPr>
            </a:p>
          </p:txBody>
        </p:sp>
      </p:grpSp>
      <p:grpSp>
        <p:nvGrpSpPr>
          <p:cNvPr id="50" name="Group 49">
            <a:extLst>
              <a:ext uri="{FF2B5EF4-FFF2-40B4-BE49-F238E27FC236}">
                <a16:creationId xmlns:a16="http://schemas.microsoft.com/office/drawing/2014/main" id="{2CD0F922-5743-23C3-2730-007019E0E2AD}"/>
              </a:ext>
            </a:extLst>
          </p:cNvPr>
          <p:cNvGrpSpPr/>
          <p:nvPr/>
        </p:nvGrpSpPr>
        <p:grpSpPr>
          <a:xfrm>
            <a:off x="9016850" y="1127809"/>
            <a:ext cx="2243550" cy="3766601"/>
            <a:chOff x="9016850" y="1127809"/>
            <a:chExt cx="2243550" cy="3766601"/>
          </a:xfrm>
        </p:grpSpPr>
        <p:pic>
          <p:nvPicPr>
            <p:cNvPr id="51" name="Picture 50" descr="A white windmill on a black background&#10;&#10;Description automatically generated">
              <a:extLst>
                <a:ext uri="{FF2B5EF4-FFF2-40B4-BE49-F238E27FC236}">
                  <a16:creationId xmlns:a16="http://schemas.microsoft.com/office/drawing/2014/main" id="{28DF082F-2894-AD87-279B-25FD5D4B450D}"/>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9016850" y="1425922"/>
              <a:ext cx="2243550" cy="2978353"/>
            </a:xfrm>
            <a:prstGeom prst="rect">
              <a:avLst/>
            </a:prstGeom>
          </p:spPr>
        </p:pic>
        <p:sp>
          <p:nvSpPr>
            <p:cNvPr id="52" name="Oval 51">
              <a:extLst>
                <a:ext uri="{FF2B5EF4-FFF2-40B4-BE49-F238E27FC236}">
                  <a16:creationId xmlns:a16="http://schemas.microsoft.com/office/drawing/2014/main" id="{322B3174-140A-6AE7-C024-F75A161AEB83}"/>
                </a:ext>
              </a:extLst>
            </p:cNvPr>
            <p:cNvSpPr/>
            <p:nvPr/>
          </p:nvSpPr>
          <p:spPr>
            <a:xfrm>
              <a:off x="9019674" y="1432008"/>
              <a:ext cx="2233863" cy="2233863"/>
            </a:xfrm>
            <a:prstGeom prst="ellipse">
              <a:avLst/>
            </a:prstGeom>
            <a:noFill/>
            <a:ln w="12700">
              <a:solidFill>
                <a:srgbClr val="00ACEC"/>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3" name="Text Placeholder 14">
              <a:extLst>
                <a:ext uri="{FF2B5EF4-FFF2-40B4-BE49-F238E27FC236}">
                  <a16:creationId xmlns:a16="http://schemas.microsoft.com/office/drawing/2014/main" id="{09A3EC7F-A4D8-E47E-EC98-3A94FF3DFA10}"/>
                </a:ext>
              </a:extLst>
            </p:cNvPr>
            <p:cNvSpPr txBox="1">
              <a:spLocks/>
            </p:cNvSpPr>
            <p:nvPr/>
          </p:nvSpPr>
          <p:spPr>
            <a:xfrm>
              <a:off x="9457960" y="1127809"/>
              <a:ext cx="1360800" cy="298114"/>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200" dirty="0">
                  <a:solidFill>
                    <a:srgbClr val="002132"/>
                  </a:solidFill>
                  <a:effectLst/>
                  <a:latin typeface="+mj-lt"/>
                </a:rPr>
                <a:t>Diameter [m]: 250</a:t>
              </a:r>
              <a:endParaRPr lang="en-GB" sz="1100" kern="100" dirty="0">
                <a:solidFill>
                  <a:srgbClr val="002132"/>
                </a:solidFill>
                <a:latin typeface="+mj-lt"/>
                <a:ea typeface="Aptos" panose="020B0004020202020204" pitchFamily="34" charset="0"/>
                <a:cs typeface="Arial" panose="020B0604020202020204" pitchFamily="34" charset="0"/>
              </a:endParaRPr>
            </a:p>
          </p:txBody>
        </p:sp>
        <p:sp>
          <p:nvSpPr>
            <p:cNvPr id="54" name="Text Placeholder 14">
              <a:extLst>
                <a:ext uri="{FF2B5EF4-FFF2-40B4-BE49-F238E27FC236}">
                  <a16:creationId xmlns:a16="http://schemas.microsoft.com/office/drawing/2014/main" id="{D23E9B84-2EB0-BA1A-447F-18EEDC295DD2}"/>
                </a:ext>
              </a:extLst>
            </p:cNvPr>
            <p:cNvSpPr txBox="1">
              <a:spLocks/>
            </p:cNvSpPr>
            <p:nvPr/>
          </p:nvSpPr>
          <p:spPr>
            <a:xfrm>
              <a:off x="9457960" y="4404276"/>
              <a:ext cx="1360800" cy="490134"/>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100" dirty="0">
                  <a:solidFill>
                    <a:srgbClr val="002132"/>
                  </a:solidFill>
                  <a:effectLst/>
                  <a:latin typeface="+mj-lt"/>
                </a:rPr>
                <a:t>+2025</a:t>
              </a:r>
              <a:br>
                <a:rPr lang="en-GB" sz="1100" kern="100" dirty="0">
                  <a:effectLst/>
                  <a:latin typeface="+mj-lt"/>
                  <a:cs typeface="Arial" panose="020B0604020202020204" pitchFamily="34" charset="0"/>
                </a:rPr>
              </a:br>
              <a:r>
                <a:rPr lang="en-GB" sz="1100" kern="100" dirty="0">
                  <a:solidFill>
                    <a:srgbClr val="00ACEC"/>
                  </a:solidFill>
                  <a:effectLst/>
                  <a:latin typeface="+mj-lt"/>
                  <a:cs typeface="Arial" panose="020B0604020202020204" pitchFamily="34" charset="0"/>
                </a:rPr>
                <a:t>15-20 MW</a:t>
              </a:r>
              <a:endParaRPr lang="en-US" sz="1200" dirty="0">
                <a:solidFill>
                  <a:srgbClr val="00ACEC"/>
                </a:solidFill>
                <a:effectLst/>
                <a:latin typeface="+mj-lt"/>
              </a:endParaRPr>
            </a:p>
          </p:txBody>
        </p:sp>
      </p:grpSp>
      <p:sp>
        <p:nvSpPr>
          <p:cNvPr id="55" name="Text Placeholder 14">
            <a:extLst>
              <a:ext uri="{FF2B5EF4-FFF2-40B4-BE49-F238E27FC236}">
                <a16:creationId xmlns:a16="http://schemas.microsoft.com/office/drawing/2014/main" id="{A44D199F-0E4D-FE95-5D34-4782F2C7C5D8}"/>
              </a:ext>
            </a:extLst>
          </p:cNvPr>
          <p:cNvSpPr txBox="1">
            <a:spLocks/>
          </p:cNvSpPr>
          <p:nvPr/>
        </p:nvSpPr>
        <p:spPr>
          <a:xfrm>
            <a:off x="2136339" y="5071008"/>
            <a:ext cx="1905547" cy="3628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200" dirty="0">
                <a:solidFill>
                  <a:srgbClr val="002132"/>
                </a:solidFill>
                <a:effectLst/>
                <a:latin typeface="+mj-lt"/>
              </a:rPr>
              <a:t>Blue Tern</a:t>
            </a:r>
          </a:p>
        </p:txBody>
      </p:sp>
      <p:cxnSp>
        <p:nvCxnSpPr>
          <p:cNvPr id="57" name="Straight Arrow Connector 56">
            <a:extLst>
              <a:ext uri="{FF2B5EF4-FFF2-40B4-BE49-F238E27FC236}">
                <a16:creationId xmlns:a16="http://schemas.microsoft.com/office/drawing/2014/main" id="{F2159DDA-5F39-5E8A-D203-42DE9BE679D1}"/>
              </a:ext>
            </a:extLst>
          </p:cNvPr>
          <p:cNvCxnSpPr>
            <a:cxnSpLocks/>
          </p:cNvCxnSpPr>
          <p:nvPr/>
        </p:nvCxnSpPr>
        <p:spPr>
          <a:xfrm>
            <a:off x="6043407" y="4939965"/>
            <a:ext cx="2789443" cy="0"/>
          </a:xfrm>
          <a:prstGeom prst="straightConnector1">
            <a:avLst/>
          </a:prstGeom>
          <a:ln w="12700">
            <a:solidFill>
              <a:srgbClr val="002132"/>
            </a:solidFill>
            <a:prstDash val="sysDash"/>
            <a:headEnd type="none"/>
            <a:tailEnd type="none"/>
          </a:ln>
        </p:spPr>
        <p:style>
          <a:lnRef idx="2">
            <a:schemeClr val="accent1"/>
          </a:lnRef>
          <a:fillRef idx="0">
            <a:schemeClr val="accent1"/>
          </a:fillRef>
          <a:effectRef idx="1">
            <a:schemeClr val="accent1"/>
          </a:effectRef>
          <a:fontRef idx="minor">
            <a:schemeClr val="tx1"/>
          </a:fontRef>
        </p:style>
      </p:cxnSp>
      <p:cxnSp>
        <p:nvCxnSpPr>
          <p:cNvPr id="58" name="Straight Arrow Connector 57">
            <a:extLst>
              <a:ext uri="{FF2B5EF4-FFF2-40B4-BE49-F238E27FC236}">
                <a16:creationId xmlns:a16="http://schemas.microsoft.com/office/drawing/2014/main" id="{56E41CA4-C69A-9111-38EB-5F4D172DADC0}"/>
              </a:ext>
            </a:extLst>
          </p:cNvPr>
          <p:cNvCxnSpPr>
            <a:cxnSpLocks/>
          </p:cNvCxnSpPr>
          <p:nvPr/>
        </p:nvCxnSpPr>
        <p:spPr>
          <a:xfrm>
            <a:off x="681789" y="4939965"/>
            <a:ext cx="5361618" cy="0"/>
          </a:xfrm>
          <a:prstGeom prst="straightConnector1">
            <a:avLst/>
          </a:prstGeom>
          <a:ln w="12700">
            <a:solidFill>
              <a:srgbClr val="002132"/>
            </a:solidFill>
            <a:prstDash val="sysDash"/>
            <a:headEnd type="none"/>
            <a:tailEnd type="none"/>
          </a:ln>
        </p:spPr>
        <p:style>
          <a:lnRef idx="2">
            <a:schemeClr val="accent1"/>
          </a:lnRef>
          <a:fillRef idx="0">
            <a:schemeClr val="accent1"/>
          </a:fillRef>
          <a:effectRef idx="1">
            <a:schemeClr val="accent1"/>
          </a:effectRef>
          <a:fontRef idx="minor">
            <a:schemeClr val="tx1"/>
          </a:fontRef>
        </p:style>
      </p:cxnSp>
      <p:cxnSp>
        <p:nvCxnSpPr>
          <p:cNvPr id="60" name="Straight Arrow Connector 59">
            <a:extLst>
              <a:ext uri="{FF2B5EF4-FFF2-40B4-BE49-F238E27FC236}">
                <a16:creationId xmlns:a16="http://schemas.microsoft.com/office/drawing/2014/main" id="{195CD0E9-64A3-0E2E-EA28-060554A94290}"/>
              </a:ext>
            </a:extLst>
          </p:cNvPr>
          <p:cNvCxnSpPr>
            <a:cxnSpLocks/>
          </p:cNvCxnSpPr>
          <p:nvPr/>
        </p:nvCxnSpPr>
        <p:spPr>
          <a:xfrm>
            <a:off x="3790950" y="5220702"/>
            <a:ext cx="1967054" cy="0"/>
          </a:xfrm>
          <a:prstGeom prst="straightConnector1">
            <a:avLst/>
          </a:prstGeom>
          <a:ln w="12700">
            <a:solidFill>
              <a:srgbClr val="002132"/>
            </a:solidFill>
            <a:prstDash val="sysDash"/>
            <a:headEnd type="none"/>
            <a:tailEnd type="none"/>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2326FEF3-C8DA-8237-4D65-72BA6B5DA6A3}"/>
              </a:ext>
            </a:extLst>
          </p:cNvPr>
          <p:cNvCxnSpPr>
            <a:cxnSpLocks/>
          </p:cNvCxnSpPr>
          <p:nvPr/>
        </p:nvCxnSpPr>
        <p:spPr>
          <a:xfrm>
            <a:off x="608984" y="4387516"/>
            <a:ext cx="10974032" cy="0"/>
          </a:xfrm>
          <a:prstGeom prst="line">
            <a:avLst/>
          </a:prstGeom>
          <a:ln w="25400">
            <a:solidFill>
              <a:srgbClr val="002132"/>
            </a:solidFill>
          </a:ln>
        </p:spPr>
        <p:style>
          <a:lnRef idx="2">
            <a:schemeClr val="accent1"/>
          </a:lnRef>
          <a:fillRef idx="0">
            <a:schemeClr val="accent1"/>
          </a:fillRef>
          <a:effectRef idx="1">
            <a:schemeClr val="accent1"/>
          </a:effectRef>
          <a:fontRef idx="minor">
            <a:schemeClr val="tx1"/>
          </a:fontRef>
        </p:style>
      </p:cxnSp>
      <p:pic>
        <p:nvPicPr>
          <p:cNvPr id="2" name="Picture 1">
            <a:extLst>
              <a:ext uri="{FF2B5EF4-FFF2-40B4-BE49-F238E27FC236}">
                <a16:creationId xmlns:a16="http://schemas.microsoft.com/office/drawing/2014/main" id="{255E4ADD-B80F-C932-CA0B-A3BE14EDD76F}"/>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8625076" y="4391228"/>
            <a:ext cx="1139171" cy="2089496"/>
          </a:xfrm>
          <a:prstGeom prst="rect">
            <a:avLst/>
          </a:prstGeom>
        </p:spPr>
      </p:pic>
      <p:pic>
        <p:nvPicPr>
          <p:cNvPr id="5" name="Picture 4">
            <a:extLst>
              <a:ext uri="{FF2B5EF4-FFF2-40B4-BE49-F238E27FC236}">
                <a16:creationId xmlns:a16="http://schemas.microsoft.com/office/drawing/2014/main" id="{1BA41887-2A46-AB95-B217-193D13A7CB26}"/>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10341194" y="4391228"/>
            <a:ext cx="1139171" cy="2089496"/>
          </a:xfrm>
          <a:prstGeom prst="rect">
            <a:avLst/>
          </a:prstGeom>
        </p:spPr>
      </p:pic>
      <p:sp>
        <p:nvSpPr>
          <p:cNvPr id="8" name="Text Placeholder 14">
            <a:extLst>
              <a:ext uri="{FF2B5EF4-FFF2-40B4-BE49-F238E27FC236}">
                <a16:creationId xmlns:a16="http://schemas.microsoft.com/office/drawing/2014/main" id="{3023E5E8-6E77-514D-7E51-044A967F1B3D}"/>
              </a:ext>
            </a:extLst>
          </p:cNvPr>
          <p:cNvSpPr txBox="1">
            <a:spLocks/>
          </p:cNvSpPr>
          <p:nvPr/>
        </p:nvSpPr>
        <p:spPr>
          <a:xfrm>
            <a:off x="8913213" y="4816783"/>
            <a:ext cx="1905547" cy="238562"/>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200" dirty="0">
                <a:solidFill>
                  <a:schemeClr val="tx1"/>
                </a:solidFill>
                <a:effectLst/>
                <a:latin typeface="+mj-lt"/>
              </a:rPr>
              <a:t>Bold Tern &amp; Brave Tern</a:t>
            </a:r>
          </a:p>
        </p:txBody>
      </p:sp>
      <p:cxnSp>
        <p:nvCxnSpPr>
          <p:cNvPr id="13" name="Straight Arrow Connector 12">
            <a:extLst>
              <a:ext uri="{FF2B5EF4-FFF2-40B4-BE49-F238E27FC236}">
                <a16:creationId xmlns:a16="http://schemas.microsoft.com/office/drawing/2014/main" id="{2A887634-0A67-07DD-14D2-05A2828ECF79}"/>
              </a:ext>
            </a:extLst>
          </p:cNvPr>
          <p:cNvCxnSpPr>
            <a:cxnSpLocks/>
          </p:cNvCxnSpPr>
          <p:nvPr/>
        </p:nvCxnSpPr>
        <p:spPr>
          <a:xfrm>
            <a:off x="10915650" y="4939965"/>
            <a:ext cx="667366" cy="0"/>
          </a:xfrm>
          <a:prstGeom prst="straightConnector1">
            <a:avLst/>
          </a:prstGeom>
          <a:ln w="12700">
            <a:solidFill>
              <a:srgbClr val="002132"/>
            </a:solidFill>
            <a:prstDash val="sysDash"/>
            <a:headEnd type="none"/>
            <a:tailEnd type="non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0A428D01-2A52-1000-CFA2-C6E9BAE4B318}"/>
              </a:ext>
            </a:extLst>
          </p:cNvPr>
          <p:cNvCxnSpPr>
            <a:cxnSpLocks/>
          </p:cNvCxnSpPr>
          <p:nvPr/>
        </p:nvCxnSpPr>
        <p:spPr>
          <a:xfrm>
            <a:off x="688139" y="5220702"/>
            <a:ext cx="1967054" cy="0"/>
          </a:xfrm>
          <a:prstGeom prst="straightConnector1">
            <a:avLst/>
          </a:prstGeom>
          <a:ln w="12700">
            <a:solidFill>
              <a:srgbClr val="002132"/>
            </a:solidFill>
            <a:prstDash val="sysDash"/>
            <a:headEnd type="none"/>
            <a:tailEnd type="non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285093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lede 10" descr="Et billede, der indeholder sky, vand, udendørs, metalartikler&#10;&#10;Automatisk genereret beskrivelse">
            <a:extLst>
              <a:ext uri="{FF2B5EF4-FFF2-40B4-BE49-F238E27FC236}">
                <a16:creationId xmlns:a16="http://schemas.microsoft.com/office/drawing/2014/main" id="{B7CD36D3-16E7-1501-5B5F-FA6213CFE465}"/>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4450" y="-12351"/>
            <a:ext cx="12187550" cy="6870351"/>
          </a:xfrm>
          <a:prstGeom prst="rect">
            <a:avLst/>
          </a:prstGeom>
        </p:spPr>
      </p:pic>
      <p:pic>
        <p:nvPicPr>
          <p:cNvPr id="33" name="Graphic 32">
            <a:extLst>
              <a:ext uri="{FF2B5EF4-FFF2-40B4-BE49-F238E27FC236}">
                <a16:creationId xmlns:a16="http://schemas.microsoft.com/office/drawing/2014/main" id="{09A71505-DEA7-25AA-74DD-EE477D819C25}"/>
              </a:ext>
            </a:extLst>
          </p:cNvPr>
          <p:cNvPicPr>
            <a:picLocks noGrp="1" noRot="1" noMove="1" noResize="1" noEditPoints="1" noAdjustHandles="1" noChangeArrowheads="1" noChangeShapeType="1" noCrop="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10472" r="33328" b="45812"/>
          <a:stretch/>
        </p:blipFill>
        <p:spPr>
          <a:xfrm>
            <a:off x="0" y="0"/>
            <a:ext cx="8864600" cy="6858001"/>
          </a:xfrm>
          <a:prstGeom prst="rect">
            <a:avLst/>
          </a:prstGeom>
        </p:spPr>
      </p:pic>
      <p:pic>
        <p:nvPicPr>
          <p:cNvPr id="10" name="Graphic 9">
            <a:extLst>
              <a:ext uri="{FF2B5EF4-FFF2-40B4-BE49-F238E27FC236}">
                <a16:creationId xmlns:a16="http://schemas.microsoft.com/office/drawing/2014/main" id="{4AF9B3BD-E0D0-9CC5-8D77-22A3AD26417C}"/>
              </a:ext>
            </a:extLst>
          </p:cNvPr>
          <p:cNvPicPr>
            <a:picLocks noGrp="1" noRot="1" noChangeAspect="1" noMove="1" noResize="1" noEditPoints="1" noAdjustHandles="1" noChangeArrowheads="1" noChangeShapeType="1" noCrop="1"/>
          </p:cNvPicPr>
          <p:nvPr/>
        </p:nvPicPr>
        <p:blipFill>
          <a:blip r:embed="rId5">
            <a:extLst>
              <a:ext uri="{96DAC541-7B7A-43D3-8B79-37D633B846F1}">
                <asvg:svgBlip xmlns:asvg="http://schemas.microsoft.com/office/drawing/2016/SVG/main" r:embed="rId6"/>
              </a:ext>
            </a:extLst>
          </a:blip>
          <a:stretch>
            <a:fillRect/>
          </a:stretch>
        </p:blipFill>
        <p:spPr>
          <a:xfrm>
            <a:off x="8562975" y="6477000"/>
            <a:ext cx="3629025" cy="381000"/>
          </a:xfrm>
          <a:prstGeom prst="rect">
            <a:avLst/>
          </a:prstGeom>
        </p:spPr>
      </p:pic>
      <p:sp>
        <p:nvSpPr>
          <p:cNvPr id="15" name="Text Placeholder 14">
            <a:extLst>
              <a:ext uri="{FF2B5EF4-FFF2-40B4-BE49-F238E27FC236}">
                <a16:creationId xmlns:a16="http://schemas.microsoft.com/office/drawing/2014/main" id="{4708A458-2C2F-234F-0200-97498FAFDF77}"/>
              </a:ext>
            </a:extLst>
          </p:cNvPr>
          <p:cNvSpPr>
            <a:spLocks noGrp="1"/>
          </p:cNvSpPr>
          <p:nvPr>
            <p:ph type="body" sz="quarter" idx="13"/>
          </p:nvPr>
        </p:nvSpPr>
        <p:spPr>
          <a:xfrm>
            <a:off x="544200" y="5579870"/>
            <a:ext cx="3564000" cy="477059"/>
          </a:xfrm>
        </p:spPr>
        <p:txBody>
          <a:bodyPr>
            <a:noAutofit/>
          </a:bodyPr>
          <a:lstStyle/>
          <a:p>
            <a:pPr marL="0" indent="0">
              <a:buNone/>
            </a:pPr>
            <a:r>
              <a:rPr lang="en-GB" sz="2400" b="1" dirty="0">
                <a:solidFill>
                  <a:schemeClr val="bg1"/>
                </a:solidFill>
                <a:effectLst/>
                <a:latin typeface="+mn-lt"/>
              </a:rPr>
              <a:t>5.5 - 65m</a:t>
            </a:r>
            <a:endParaRPr lang="en-GB" sz="2400" b="1" kern="100" dirty="0">
              <a:solidFill>
                <a:schemeClr val="bg1"/>
              </a:solidFill>
              <a:latin typeface="+mn-lt"/>
              <a:ea typeface="Aptos" panose="020B00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6BF43FBC-2136-6BEE-E37B-B01656B219D9}"/>
              </a:ext>
            </a:extLst>
          </p:cNvPr>
          <p:cNvSpPr>
            <a:spLocks noGrp="1" noRot="1" noMove="1" noResize="1" noEditPoints="1" noAdjustHandles="1" noChangeArrowheads="1" noChangeShapeType="1"/>
          </p:cNvSpPr>
          <p:nvPr>
            <p:ph type="sldNum" sz="quarter" idx="12"/>
          </p:nvPr>
        </p:nvSpPr>
        <p:spPr/>
        <p:txBody>
          <a:bodyPr/>
          <a:lstStyle/>
          <a:p>
            <a:fld id="{C16C2921-6903-4DB2-82DB-C5609A64D8DE}" type="slidenum">
              <a:rPr lang="en-GB" smtClean="0"/>
              <a:t>13</a:t>
            </a:fld>
            <a:endParaRPr lang="en-GB" dirty="0"/>
          </a:p>
        </p:txBody>
      </p:sp>
      <p:sp>
        <p:nvSpPr>
          <p:cNvPr id="16" name="Text Placeholder 15">
            <a:extLst>
              <a:ext uri="{FF2B5EF4-FFF2-40B4-BE49-F238E27FC236}">
                <a16:creationId xmlns:a16="http://schemas.microsoft.com/office/drawing/2014/main" id="{02799A11-1175-76B3-0669-D7559AB218AB}"/>
              </a:ext>
            </a:extLst>
          </p:cNvPr>
          <p:cNvSpPr>
            <a:spLocks noGrp="1"/>
          </p:cNvSpPr>
          <p:nvPr>
            <p:ph type="body" sz="quarter" idx="14"/>
          </p:nvPr>
        </p:nvSpPr>
        <p:spPr>
          <a:xfrm>
            <a:off x="4314000" y="5579870"/>
            <a:ext cx="3564000" cy="477059"/>
          </a:xfrm>
        </p:spPr>
        <p:txBody>
          <a:bodyPr>
            <a:noAutofit/>
          </a:bodyPr>
          <a:lstStyle/>
          <a:p>
            <a:pPr marL="0" indent="0">
              <a:buNone/>
            </a:pPr>
            <a:r>
              <a:rPr lang="en-GB" sz="2400" b="1" dirty="0">
                <a:effectLst/>
                <a:latin typeface="+mn-lt"/>
              </a:rPr>
              <a:t>800t</a:t>
            </a:r>
            <a:endParaRPr lang="en-GB" sz="2400" b="1" dirty="0">
              <a:latin typeface="+mn-lt"/>
            </a:endParaRPr>
          </a:p>
        </p:txBody>
      </p:sp>
      <p:sp>
        <p:nvSpPr>
          <p:cNvPr id="17" name="Text Placeholder 16">
            <a:extLst>
              <a:ext uri="{FF2B5EF4-FFF2-40B4-BE49-F238E27FC236}">
                <a16:creationId xmlns:a16="http://schemas.microsoft.com/office/drawing/2014/main" id="{E2E40B76-DEC1-FAA9-0805-135F5C2CF6A9}"/>
              </a:ext>
            </a:extLst>
          </p:cNvPr>
          <p:cNvSpPr>
            <a:spLocks noGrp="1"/>
          </p:cNvSpPr>
          <p:nvPr>
            <p:ph type="body" sz="quarter" idx="15"/>
          </p:nvPr>
        </p:nvSpPr>
        <p:spPr>
          <a:xfrm>
            <a:off x="8083800" y="5579870"/>
            <a:ext cx="3564000" cy="477059"/>
          </a:xfrm>
        </p:spPr>
        <p:txBody>
          <a:bodyPr>
            <a:noAutofit/>
          </a:bodyPr>
          <a:lstStyle/>
          <a:p>
            <a:pPr marL="0" indent="0">
              <a:buNone/>
            </a:pPr>
            <a:r>
              <a:rPr lang="en-GB" sz="2400" b="1" dirty="0">
                <a:effectLst/>
                <a:latin typeface="+mn-lt"/>
              </a:rPr>
              <a:t>8,750t</a:t>
            </a:r>
            <a:endParaRPr lang="en-GB" sz="2400" b="1" dirty="0">
              <a:latin typeface="+mn-lt"/>
            </a:endParaRPr>
          </a:p>
        </p:txBody>
      </p:sp>
      <p:sp>
        <p:nvSpPr>
          <p:cNvPr id="2" name="Title 1">
            <a:extLst>
              <a:ext uri="{FF2B5EF4-FFF2-40B4-BE49-F238E27FC236}">
                <a16:creationId xmlns:a16="http://schemas.microsoft.com/office/drawing/2014/main" id="{5B099067-FAA8-93EE-3319-3782BE72E946}"/>
              </a:ext>
            </a:extLst>
          </p:cNvPr>
          <p:cNvSpPr>
            <a:spLocks noGrp="1"/>
          </p:cNvSpPr>
          <p:nvPr>
            <p:ph type="title"/>
          </p:nvPr>
        </p:nvSpPr>
        <p:spPr>
          <a:xfrm>
            <a:off x="544200" y="1586766"/>
            <a:ext cx="11103600" cy="737850"/>
          </a:xfrm>
        </p:spPr>
        <p:txBody>
          <a:bodyPr>
            <a:noAutofit/>
          </a:bodyPr>
          <a:lstStyle/>
          <a:p>
            <a:r>
              <a:rPr lang="en-GB" sz="6000" b="1" dirty="0">
                <a:solidFill>
                  <a:schemeClr val="bg1"/>
                </a:solidFill>
                <a:effectLst/>
                <a:latin typeface="Myriad Pro Black" panose="020B0903030403020204" pitchFamily="34" charset="0"/>
              </a:rPr>
              <a:t>Blue Tern</a:t>
            </a:r>
            <a:endParaRPr lang="en-GB" sz="6000" b="1" dirty="0">
              <a:solidFill>
                <a:schemeClr val="bg1"/>
              </a:solidFill>
              <a:latin typeface="Myriad Pro Black" panose="020B0903030403020204" pitchFamily="34" charset="0"/>
            </a:endParaRPr>
          </a:p>
        </p:txBody>
      </p:sp>
      <p:cxnSp>
        <p:nvCxnSpPr>
          <p:cNvPr id="13" name="Straight Connector 12">
            <a:extLst>
              <a:ext uri="{FF2B5EF4-FFF2-40B4-BE49-F238E27FC236}">
                <a16:creationId xmlns:a16="http://schemas.microsoft.com/office/drawing/2014/main" id="{7DA40CAA-99CE-59CB-42E5-B639E0B7F308}"/>
              </a:ext>
            </a:extLst>
          </p:cNvPr>
          <p:cNvCxnSpPr>
            <a:cxnSpLocks/>
          </p:cNvCxnSpPr>
          <p:nvPr/>
        </p:nvCxnSpPr>
        <p:spPr>
          <a:xfrm>
            <a:off x="657225" y="6077008"/>
            <a:ext cx="31623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C366975A-7371-8BCD-25C4-0EB263E66D9B}"/>
              </a:ext>
            </a:extLst>
          </p:cNvPr>
          <p:cNvCxnSpPr>
            <a:cxnSpLocks/>
          </p:cNvCxnSpPr>
          <p:nvPr/>
        </p:nvCxnSpPr>
        <p:spPr>
          <a:xfrm>
            <a:off x="4400550" y="6077008"/>
            <a:ext cx="31623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2E576BE9-07E8-E49E-92B4-7D7E61EC07DC}"/>
              </a:ext>
            </a:extLst>
          </p:cNvPr>
          <p:cNvCxnSpPr>
            <a:cxnSpLocks/>
          </p:cNvCxnSpPr>
          <p:nvPr/>
        </p:nvCxnSpPr>
        <p:spPr>
          <a:xfrm>
            <a:off x="8153400" y="6077008"/>
            <a:ext cx="31623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28" name="Text Placeholder 14">
            <a:extLst>
              <a:ext uri="{FF2B5EF4-FFF2-40B4-BE49-F238E27FC236}">
                <a16:creationId xmlns:a16="http://schemas.microsoft.com/office/drawing/2014/main" id="{8249A257-1579-4738-D671-8A8CBBD29B2E}"/>
              </a:ext>
            </a:extLst>
          </p:cNvPr>
          <p:cNvSpPr txBox="1">
            <a:spLocks/>
          </p:cNvSpPr>
          <p:nvPr/>
        </p:nvSpPr>
        <p:spPr>
          <a:xfrm>
            <a:off x="544200" y="6112211"/>
            <a:ext cx="3564000" cy="4770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effectLst/>
                <a:latin typeface="+mj-lt"/>
              </a:rPr>
              <a:t>Of operation water depth range</a:t>
            </a:r>
            <a:endParaRPr lang="en-GB" kern="100" dirty="0">
              <a:latin typeface="+mj-lt"/>
              <a:ea typeface="Aptos" panose="020B0004020202020204" pitchFamily="34" charset="0"/>
              <a:cs typeface="Arial" panose="020B0604020202020204" pitchFamily="34" charset="0"/>
            </a:endParaRPr>
          </a:p>
        </p:txBody>
      </p:sp>
      <p:sp>
        <p:nvSpPr>
          <p:cNvPr id="29" name="Text Placeholder 15">
            <a:extLst>
              <a:ext uri="{FF2B5EF4-FFF2-40B4-BE49-F238E27FC236}">
                <a16:creationId xmlns:a16="http://schemas.microsoft.com/office/drawing/2014/main" id="{EA99E062-D097-D409-CAE8-80BB4117A440}"/>
              </a:ext>
            </a:extLst>
          </p:cNvPr>
          <p:cNvSpPr txBox="1">
            <a:spLocks/>
          </p:cNvSpPr>
          <p:nvPr/>
        </p:nvSpPr>
        <p:spPr>
          <a:xfrm>
            <a:off x="4314000" y="6112211"/>
            <a:ext cx="3564000" cy="4770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dirty="0">
                <a:effectLst/>
                <a:latin typeface="+mj-lt"/>
              </a:rPr>
              <a:t>Main crane</a:t>
            </a:r>
            <a:endParaRPr lang="en-GB" dirty="0">
              <a:latin typeface="+mj-lt"/>
            </a:endParaRPr>
          </a:p>
        </p:txBody>
      </p:sp>
      <p:sp>
        <p:nvSpPr>
          <p:cNvPr id="30" name="Text Placeholder 16">
            <a:extLst>
              <a:ext uri="{FF2B5EF4-FFF2-40B4-BE49-F238E27FC236}">
                <a16:creationId xmlns:a16="http://schemas.microsoft.com/office/drawing/2014/main" id="{2B9BEED2-BD2E-53BA-203A-D3493F0CDD3D}"/>
              </a:ext>
            </a:extLst>
          </p:cNvPr>
          <p:cNvSpPr txBox="1">
            <a:spLocks/>
          </p:cNvSpPr>
          <p:nvPr/>
        </p:nvSpPr>
        <p:spPr>
          <a:xfrm>
            <a:off x="8083800" y="6112211"/>
            <a:ext cx="3564000" cy="4770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dirty="0">
                <a:effectLst/>
                <a:latin typeface="+mj-lt"/>
              </a:rPr>
              <a:t>Max variable load</a:t>
            </a:r>
            <a:endParaRPr lang="en-GB" dirty="0">
              <a:latin typeface="+mj-lt"/>
            </a:endParaRPr>
          </a:p>
        </p:txBody>
      </p:sp>
      <p:sp>
        <p:nvSpPr>
          <p:cNvPr id="31" name="Text Placeholder 14">
            <a:extLst>
              <a:ext uri="{FF2B5EF4-FFF2-40B4-BE49-F238E27FC236}">
                <a16:creationId xmlns:a16="http://schemas.microsoft.com/office/drawing/2014/main" id="{5129E94A-2366-7831-2756-CC71E5DB1D49}"/>
              </a:ext>
            </a:extLst>
          </p:cNvPr>
          <p:cNvSpPr txBox="1">
            <a:spLocks/>
          </p:cNvSpPr>
          <p:nvPr/>
        </p:nvSpPr>
        <p:spPr>
          <a:xfrm>
            <a:off x="544200" y="2654636"/>
            <a:ext cx="4027800" cy="4770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effectLst/>
                <a:latin typeface="+mj-lt"/>
              </a:rPr>
              <a:t>Ready for heavy O&amp;M work </a:t>
            </a:r>
            <a:r>
              <a:rPr lang="nb-NO" sz="2400" dirty="0">
                <a:latin typeface="+mj-lt"/>
              </a:rPr>
              <a:t>and foundation installation support</a:t>
            </a:r>
            <a:endParaRPr lang="en-GB" sz="2400" dirty="0">
              <a:latin typeface="+mj-lt"/>
            </a:endParaRPr>
          </a:p>
        </p:txBody>
      </p:sp>
      <p:pic>
        <p:nvPicPr>
          <p:cNvPr id="5" name="Picture 4">
            <a:extLst>
              <a:ext uri="{FF2B5EF4-FFF2-40B4-BE49-F238E27FC236}">
                <a16:creationId xmlns:a16="http://schemas.microsoft.com/office/drawing/2014/main" id="{82A93C50-5959-4E44-E31C-07655E81CE90}"/>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9092338" y="6599288"/>
            <a:ext cx="1764000" cy="137510"/>
          </a:xfrm>
          <a:prstGeom prst="rect">
            <a:avLst/>
          </a:prstGeom>
        </p:spPr>
      </p:pic>
    </p:spTree>
    <p:extLst>
      <p:ext uri="{BB962C8B-B14F-4D97-AF65-F5344CB8AC3E}">
        <p14:creationId xmlns:p14="http://schemas.microsoft.com/office/powerpoint/2010/main" val="8062596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5BD6BC2E-CA67-1108-FFA0-A863FC0F5D39}"/>
              </a:ext>
            </a:extLst>
          </p:cNvPr>
          <p:cNvSpPr/>
          <p:nvPr/>
        </p:nvSpPr>
        <p:spPr>
          <a:xfrm>
            <a:off x="419100" y="5723335"/>
            <a:ext cx="11382375" cy="365125"/>
          </a:xfrm>
          <a:prstGeom prst="rect">
            <a:avLst/>
          </a:prstGeom>
          <a:solidFill>
            <a:schemeClr val="accent2">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blue crane on a black background&#10;&#10;Description automatically generated">
            <a:extLst>
              <a:ext uri="{FF2B5EF4-FFF2-40B4-BE49-F238E27FC236}">
                <a16:creationId xmlns:a16="http://schemas.microsoft.com/office/drawing/2014/main" id="{30AD41B0-9F8C-A878-9F5F-845A8D965AEF}"/>
              </a:ext>
            </a:extLst>
          </p:cNvPr>
          <p:cNvPicPr>
            <a:picLocks noGrp="1" noRot="1" noChangeAspect="1" noMove="1" noResize="1" noEditPoints="1" noAdjustHandles="1" noChangeArrowheads="1" noChangeShapeType="1" noCrop="1"/>
          </p:cNvPicPr>
          <p:nvPr/>
        </p:nvPicPr>
        <p:blipFill>
          <a:blip r:embed="rId2" cstate="email">
            <a:extLst>
              <a:ext uri="{28A0092B-C50C-407E-A947-70E740481C1C}">
                <a14:useLocalDpi xmlns:a14="http://schemas.microsoft.com/office/drawing/2010/main"/>
              </a:ext>
            </a:extLst>
          </a:blip>
          <a:stretch>
            <a:fillRect/>
          </a:stretch>
        </p:blipFill>
        <p:spPr>
          <a:xfrm>
            <a:off x="3672742" y="1057275"/>
            <a:ext cx="5214084" cy="5214084"/>
          </a:xfrm>
          <a:prstGeom prst="rect">
            <a:avLst/>
          </a:prstGeom>
        </p:spPr>
      </p:pic>
      <p:sp>
        <p:nvSpPr>
          <p:cNvPr id="2" name="Text Placeholder 1">
            <a:extLst>
              <a:ext uri="{FF2B5EF4-FFF2-40B4-BE49-F238E27FC236}">
                <a16:creationId xmlns:a16="http://schemas.microsoft.com/office/drawing/2014/main" id="{74AA108C-39AC-B997-A442-C6872FC54494}"/>
              </a:ext>
            </a:extLst>
          </p:cNvPr>
          <p:cNvSpPr>
            <a:spLocks noGrp="1"/>
          </p:cNvSpPr>
          <p:nvPr>
            <p:ph type="body" sz="quarter" idx="13"/>
          </p:nvPr>
        </p:nvSpPr>
        <p:spPr>
          <a:xfrm>
            <a:off x="544200" y="1482290"/>
            <a:ext cx="3564000" cy="660836"/>
          </a:xfrm>
        </p:spPr>
        <p:txBody>
          <a:bodyPr>
            <a:noAutofit/>
          </a:bodyPr>
          <a:lstStyle/>
          <a:p>
            <a:pPr marL="0" indent="0">
              <a:buNone/>
            </a:pPr>
            <a:r>
              <a:rPr lang="en-US" sz="1200" b="1" dirty="0">
                <a:effectLst/>
              </a:rPr>
              <a:t>Main Crane: </a:t>
            </a:r>
            <a:br>
              <a:rPr lang="en-US" sz="1200" dirty="0">
                <a:effectLst/>
              </a:rPr>
            </a:br>
            <a:r>
              <a:rPr lang="en-US" sz="1200" dirty="0">
                <a:effectLst/>
                <a:latin typeface="+mj-lt"/>
              </a:rPr>
              <a:t>Liebherr BOS 45000, 3 blocks, </a:t>
            </a:r>
            <a:br>
              <a:rPr lang="en-US" sz="1200" dirty="0">
                <a:effectLst/>
                <a:latin typeface="+mj-lt"/>
              </a:rPr>
            </a:br>
            <a:r>
              <a:rPr lang="en-US" sz="1200" dirty="0">
                <a:effectLst/>
                <a:latin typeface="+mj-lt"/>
              </a:rPr>
              <a:t>Main hook: 800t 35m radius/200</a:t>
            </a:r>
            <a:endParaRPr lang="en-GB" sz="1200" dirty="0">
              <a:latin typeface="+mj-lt"/>
            </a:endParaRPr>
          </a:p>
        </p:txBody>
      </p:sp>
      <p:sp>
        <p:nvSpPr>
          <p:cNvPr id="3" name="Slide Number Placeholder 2">
            <a:extLst>
              <a:ext uri="{FF2B5EF4-FFF2-40B4-BE49-F238E27FC236}">
                <a16:creationId xmlns:a16="http://schemas.microsoft.com/office/drawing/2014/main" id="{E11AD199-3E2F-C372-A036-125C0E42A04B}"/>
              </a:ext>
            </a:extLst>
          </p:cNvPr>
          <p:cNvSpPr>
            <a:spLocks noGrp="1"/>
          </p:cNvSpPr>
          <p:nvPr>
            <p:ph type="sldNum" sz="quarter" idx="12"/>
          </p:nvPr>
        </p:nvSpPr>
        <p:spPr/>
        <p:txBody>
          <a:bodyPr/>
          <a:lstStyle/>
          <a:p>
            <a:fld id="{C16C2921-6903-4DB2-82DB-C5609A64D8DE}" type="slidenum">
              <a:rPr lang="en-GB" smtClean="0"/>
              <a:t>14</a:t>
            </a:fld>
            <a:endParaRPr lang="en-GB"/>
          </a:p>
        </p:txBody>
      </p:sp>
      <p:sp>
        <p:nvSpPr>
          <p:cNvPr id="5" name="Text Placeholder 4">
            <a:extLst>
              <a:ext uri="{FF2B5EF4-FFF2-40B4-BE49-F238E27FC236}">
                <a16:creationId xmlns:a16="http://schemas.microsoft.com/office/drawing/2014/main" id="{3BE95890-21CC-982E-C60F-B903D88A224A}"/>
              </a:ext>
            </a:extLst>
          </p:cNvPr>
          <p:cNvSpPr>
            <a:spLocks noGrp="1"/>
          </p:cNvSpPr>
          <p:nvPr>
            <p:ph type="body" sz="quarter" idx="14"/>
          </p:nvPr>
        </p:nvSpPr>
        <p:spPr>
          <a:xfrm>
            <a:off x="9092626" y="1482290"/>
            <a:ext cx="2555174" cy="470336"/>
          </a:xfrm>
        </p:spPr>
        <p:txBody>
          <a:bodyPr>
            <a:noAutofit/>
          </a:bodyPr>
          <a:lstStyle/>
          <a:p>
            <a:pPr marL="0" indent="0">
              <a:buNone/>
            </a:pPr>
            <a:r>
              <a:rPr lang="en-GB" sz="1200" b="1" dirty="0">
                <a:effectLst/>
              </a:rPr>
              <a:t>Accommodation: </a:t>
            </a:r>
            <a:br>
              <a:rPr lang="en-GB" sz="1200" b="1" dirty="0">
                <a:effectLst/>
              </a:rPr>
            </a:br>
            <a:r>
              <a:rPr lang="en-GB" sz="1200" dirty="0">
                <a:effectLst/>
                <a:latin typeface="+mj-lt"/>
              </a:rPr>
              <a:t>Total complement: 150</a:t>
            </a:r>
            <a:endParaRPr lang="en-GB" sz="1100" dirty="0">
              <a:latin typeface="+mj-lt"/>
            </a:endParaRPr>
          </a:p>
        </p:txBody>
      </p:sp>
      <p:sp>
        <p:nvSpPr>
          <p:cNvPr id="6" name="Title 5">
            <a:extLst>
              <a:ext uri="{FF2B5EF4-FFF2-40B4-BE49-F238E27FC236}">
                <a16:creationId xmlns:a16="http://schemas.microsoft.com/office/drawing/2014/main" id="{DC401960-C32E-34F2-CF95-69FF86F062C1}"/>
              </a:ext>
            </a:extLst>
          </p:cNvPr>
          <p:cNvSpPr>
            <a:spLocks noGrp="1"/>
          </p:cNvSpPr>
          <p:nvPr>
            <p:ph type="title"/>
          </p:nvPr>
        </p:nvSpPr>
        <p:spPr/>
        <p:txBody>
          <a:bodyPr/>
          <a:lstStyle/>
          <a:p>
            <a:r>
              <a:rPr lang="da-DK" dirty="0"/>
              <a:t>Blue Tern </a:t>
            </a:r>
            <a:r>
              <a:rPr lang="da-DK" i="1" dirty="0">
                <a:solidFill>
                  <a:srgbClr val="00ACEC"/>
                </a:solidFill>
              </a:rPr>
              <a:t>specs</a:t>
            </a:r>
            <a:endParaRPr lang="en-GB" i="1" dirty="0">
              <a:solidFill>
                <a:srgbClr val="00ACEC"/>
              </a:solidFill>
            </a:endParaRPr>
          </a:p>
        </p:txBody>
      </p:sp>
      <p:sp>
        <p:nvSpPr>
          <p:cNvPr id="11" name="Text Placeholder 1">
            <a:extLst>
              <a:ext uri="{FF2B5EF4-FFF2-40B4-BE49-F238E27FC236}">
                <a16:creationId xmlns:a16="http://schemas.microsoft.com/office/drawing/2014/main" id="{01E32072-F1D8-191A-7FDA-28E810627FE8}"/>
              </a:ext>
            </a:extLst>
          </p:cNvPr>
          <p:cNvSpPr txBox="1">
            <a:spLocks/>
          </p:cNvSpPr>
          <p:nvPr/>
        </p:nvSpPr>
        <p:spPr>
          <a:xfrm>
            <a:off x="544200" y="2219628"/>
            <a:ext cx="3564000" cy="660836"/>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100" b="1" dirty="0">
                <a:effectLst/>
              </a:rPr>
              <a:t>Deck Cranes: </a:t>
            </a:r>
            <a:br>
              <a:rPr lang="en-GB" sz="1100" b="1" dirty="0">
                <a:effectLst/>
              </a:rPr>
            </a:br>
            <a:r>
              <a:rPr lang="en-GB" sz="1100" dirty="0">
                <a:effectLst/>
                <a:latin typeface="+mj-lt"/>
              </a:rPr>
              <a:t>1 x Liebherr BOS 4200-50, 50t, </a:t>
            </a:r>
            <a:br>
              <a:rPr lang="en-GB" sz="1100" dirty="0">
                <a:effectLst/>
                <a:latin typeface="+mj-lt"/>
              </a:rPr>
            </a:br>
            <a:r>
              <a:rPr lang="en-GB" sz="1100" dirty="0">
                <a:effectLst/>
                <a:latin typeface="+mj-lt"/>
              </a:rPr>
              <a:t>42m port side mid ship </a:t>
            </a:r>
            <a:br>
              <a:rPr lang="en-GB" sz="1100" dirty="0">
                <a:effectLst/>
                <a:latin typeface="+mj-lt"/>
              </a:rPr>
            </a:br>
            <a:r>
              <a:rPr lang="en-GB" sz="1100" dirty="0">
                <a:effectLst/>
                <a:latin typeface="+mj-lt"/>
              </a:rPr>
              <a:t>1 x </a:t>
            </a:r>
            <a:r>
              <a:rPr lang="en-GB" sz="1100" dirty="0" err="1">
                <a:effectLst/>
                <a:latin typeface="+mj-lt"/>
              </a:rPr>
              <a:t>Sormec</a:t>
            </a:r>
            <a:r>
              <a:rPr lang="en-GB" sz="1100" dirty="0">
                <a:effectLst/>
                <a:latin typeface="+mj-lt"/>
              </a:rPr>
              <a:t> Telescopic crane </a:t>
            </a:r>
            <a:br>
              <a:rPr lang="en-GB" sz="1100" dirty="0">
                <a:effectLst/>
                <a:latin typeface="+mj-lt"/>
              </a:rPr>
            </a:br>
            <a:r>
              <a:rPr lang="en-GB" sz="1100" dirty="0">
                <a:effectLst/>
                <a:latin typeface="+mj-lt"/>
              </a:rPr>
              <a:t>10t @ 10m – 2.5 t @ 30m</a:t>
            </a:r>
            <a:endParaRPr lang="en-GB" sz="1050" dirty="0">
              <a:latin typeface="+mj-lt"/>
            </a:endParaRPr>
          </a:p>
        </p:txBody>
      </p:sp>
      <p:sp>
        <p:nvSpPr>
          <p:cNvPr id="12" name="Text Placeholder 1">
            <a:extLst>
              <a:ext uri="{FF2B5EF4-FFF2-40B4-BE49-F238E27FC236}">
                <a16:creationId xmlns:a16="http://schemas.microsoft.com/office/drawing/2014/main" id="{269E1C52-413D-36F0-B969-21252A69CBA4}"/>
              </a:ext>
            </a:extLst>
          </p:cNvPr>
          <p:cNvSpPr txBox="1">
            <a:spLocks/>
          </p:cNvSpPr>
          <p:nvPr/>
        </p:nvSpPr>
        <p:spPr>
          <a:xfrm>
            <a:off x="544200" y="3357259"/>
            <a:ext cx="3564000" cy="660836"/>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200" b="1" dirty="0">
                <a:effectLst/>
              </a:rPr>
              <a:t>Draft: </a:t>
            </a:r>
            <a:br>
              <a:rPr lang="en-GB" sz="1200" b="1" dirty="0">
                <a:effectLst/>
              </a:rPr>
            </a:br>
            <a:r>
              <a:rPr lang="en-GB" sz="1200" dirty="0">
                <a:effectLst/>
                <a:latin typeface="+mj-lt"/>
              </a:rPr>
              <a:t>Min draft (light) [m]: 5.20 </a:t>
            </a:r>
            <a:br>
              <a:rPr lang="en-GB" sz="1200" dirty="0">
                <a:effectLst/>
                <a:latin typeface="+mj-lt"/>
              </a:rPr>
            </a:br>
            <a:r>
              <a:rPr lang="en-GB" sz="1200" dirty="0">
                <a:effectLst/>
                <a:latin typeface="+mj-lt"/>
              </a:rPr>
              <a:t>Draft at max variable payload [m]: 5.8</a:t>
            </a:r>
            <a:endParaRPr lang="en-GB" sz="1050" dirty="0">
              <a:latin typeface="+mj-lt"/>
            </a:endParaRPr>
          </a:p>
        </p:txBody>
      </p:sp>
      <p:sp>
        <p:nvSpPr>
          <p:cNvPr id="13" name="Text Placeholder 1">
            <a:extLst>
              <a:ext uri="{FF2B5EF4-FFF2-40B4-BE49-F238E27FC236}">
                <a16:creationId xmlns:a16="http://schemas.microsoft.com/office/drawing/2014/main" id="{29A6EC52-1B81-0008-E5C8-087C46175D6B}"/>
              </a:ext>
            </a:extLst>
          </p:cNvPr>
          <p:cNvSpPr txBox="1">
            <a:spLocks/>
          </p:cNvSpPr>
          <p:nvPr/>
        </p:nvSpPr>
        <p:spPr>
          <a:xfrm>
            <a:off x="544200" y="4180580"/>
            <a:ext cx="3564000" cy="660836"/>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b="1" dirty="0">
                <a:effectLst/>
              </a:rPr>
              <a:t>Jacking system: </a:t>
            </a:r>
            <a:br>
              <a:rPr lang="en-US" sz="1100" b="1" dirty="0">
                <a:effectLst/>
              </a:rPr>
            </a:br>
            <a:r>
              <a:rPr lang="en-US" sz="1100" dirty="0">
                <a:effectLst/>
                <a:latin typeface="+mj-lt"/>
              </a:rPr>
              <a:t>Type: Electric rack &amp; pinion </a:t>
            </a:r>
            <a:br>
              <a:rPr lang="en-US" sz="1100" dirty="0">
                <a:effectLst/>
                <a:latin typeface="+mj-lt"/>
              </a:rPr>
            </a:br>
            <a:r>
              <a:rPr lang="en-US" sz="1100" dirty="0">
                <a:effectLst/>
                <a:latin typeface="+mj-lt"/>
              </a:rPr>
              <a:t>Effective jacking capacity per leg [t]: 6120  </a:t>
            </a:r>
            <a:br>
              <a:rPr lang="en-US" sz="1100" dirty="0">
                <a:effectLst/>
                <a:latin typeface="+mj-lt"/>
              </a:rPr>
            </a:br>
            <a:r>
              <a:rPr lang="en-US" sz="1100" dirty="0">
                <a:effectLst/>
                <a:latin typeface="+mj-lt"/>
              </a:rPr>
              <a:t>(340t/pinion)</a:t>
            </a:r>
            <a:endParaRPr lang="en-GB" sz="900" dirty="0">
              <a:latin typeface="+mj-lt"/>
            </a:endParaRPr>
          </a:p>
        </p:txBody>
      </p:sp>
      <p:sp>
        <p:nvSpPr>
          <p:cNvPr id="14" name="Text Placeholder 1">
            <a:extLst>
              <a:ext uri="{FF2B5EF4-FFF2-40B4-BE49-F238E27FC236}">
                <a16:creationId xmlns:a16="http://schemas.microsoft.com/office/drawing/2014/main" id="{30048921-8458-4A0A-2D45-022E6F10C320}"/>
              </a:ext>
            </a:extLst>
          </p:cNvPr>
          <p:cNvSpPr txBox="1">
            <a:spLocks/>
          </p:cNvSpPr>
          <p:nvPr/>
        </p:nvSpPr>
        <p:spPr>
          <a:xfrm>
            <a:off x="544200" y="5138023"/>
            <a:ext cx="3564000" cy="323412"/>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dirty="0">
                <a:effectLst/>
              </a:rPr>
              <a:t>Max leg length below baseline [m]: </a:t>
            </a:r>
            <a:r>
              <a:rPr lang="en-US" sz="1200" dirty="0">
                <a:effectLst/>
                <a:latin typeface="+mj-lt"/>
              </a:rPr>
              <a:t>88</a:t>
            </a:r>
            <a:endParaRPr lang="en-GB" sz="900" dirty="0">
              <a:latin typeface="+mj-lt"/>
            </a:endParaRPr>
          </a:p>
        </p:txBody>
      </p:sp>
      <p:sp>
        <p:nvSpPr>
          <p:cNvPr id="15" name="Text Placeholder 4">
            <a:extLst>
              <a:ext uri="{FF2B5EF4-FFF2-40B4-BE49-F238E27FC236}">
                <a16:creationId xmlns:a16="http://schemas.microsoft.com/office/drawing/2014/main" id="{4E1466BA-B37E-8F6B-06FF-8473D26004C1}"/>
              </a:ext>
            </a:extLst>
          </p:cNvPr>
          <p:cNvSpPr txBox="1">
            <a:spLocks/>
          </p:cNvSpPr>
          <p:nvPr/>
        </p:nvSpPr>
        <p:spPr>
          <a:xfrm>
            <a:off x="9092626" y="2135288"/>
            <a:ext cx="2555174" cy="656922"/>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dirty="0">
                <a:effectLst/>
              </a:rPr>
              <a:t>Cargo capacity: </a:t>
            </a:r>
            <a:br>
              <a:rPr lang="en-US" sz="1200" b="1" dirty="0">
                <a:effectLst/>
              </a:rPr>
            </a:br>
            <a:r>
              <a:rPr lang="en-US" sz="1200" dirty="0">
                <a:effectLst/>
                <a:latin typeface="+mj-lt"/>
              </a:rPr>
              <a:t>Max variable load [t]: 8,750 </a:t>
            </a:r>
            <a:br>
              <a:rPr lang="en-US" sz="1200" dirty="0">
                <a:effectLst/>
                <a:latin typeface="+mj-lt"/>
              </a:rPr>
            </a:br>
            <a:r>
              <a:rPr lang="en-US" sz="1200" dirty="0">
                <a:effectLst/>
                <a:latin typeface="+mj-lt"/>
              </a:rPr>
              <a:t>Deck area [m²]: 3.750</a:t>
            </a:r>
            <a:endParaRPr lang="en-GB" sz="1050" dirty="0">
              <a:latin typeface="+mj-lt"/>
            </a:endParaRPr>
          </a:p>
        </p:txBody>
      </p:sp>
      <p:sp>
        <p:nvSpPr>
          <p:cNvPr id="16" name="Text Placeholder 4">
            <a:extLst>
              <a:ext uri="{FF2B5EF4-FFF2-40B4-BE49-F238E27FC236}">
                <a16:creationId xmlns:a16="http://schemas.microsoft.com/office/drawing/2014/main" id="{7225A362-0228-19C7-876E-E00234ACE021}"/>
              </a:ext>
            </a:extLst>
          </p:cNvPr>
          <p:cNvSpPr txBox="1">
            <a:spLocks/>
          </p:cNvSpPr>
          <p:nvPr/>
        </p:nvSpPr>
        <p:spPr>
          <a:xfrm>
            <a:off x="9092626" y="3139509"/>
            <a:ext cx="2684374" cy="821436"/>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200" b="1" dirty="0">
                <a:effectLst/>
              </a:rPr>
              <a:t>Legs: </a:t>
            </a:r>
            <a:br>
              <a:rPr lang="en-GB" sz="1200" dirty="0">
                <a:effectLst/>
              </a:rPr>
            </a:br>
            <a:r>
              <a:rPr lang="en-GB" sz="1200" dirty="0">
                <a:effectLst/>
                <a:latin typeface="+mj-lt"/>
              </a:rPr>
              <a:t>Number &amp; type: 4 x triangular open truss </a:t>
            </a:r>
            <a:br>
              <a:rPr lang="en-GB" sz="1200" dirty="0">
                <a:effectLst/>
                <a:latin typeface="+mj-lt"/>
              </a:rPr>
            </a:br>
            <a:r>
              <a:rPr lang="en-GB" sz="1200" dirty="0">
                <a:effectLst/>
                <a:latin typeface="+mj-lt"/>
              </a:rPr>
              <a:t>Diameter [m]: 11.89 </a:t>
            </a:r>
            <a:br>
              <a:rPr lang="en-GB" sz="1200" dirty="0">
                <a:effectLst/>
                <a:latin typeface="+mj-lt"/>
              </a:rPr>
            </a:br>
            <a:r>
              <a:rPr lang="en-GB" sz="1200" dirty="0">
                <a:effectLst/>
                <a:latin typeface="+mj-lt"/>
              </a:rPr>
              <a:t>Length [m]: 106</a:t>
            </a:r>
            <a:endParaRPr lang="en-GB" sz="1000" dirty="0">
              <a:latin typeface="+mj-lt"/>
            </a:endParaRPr>
          </a:p>
        </p:txBody>
      </p:sp>
      <p:sp>
        <p:nvSpPr>
          <p:cNvPr id="17" name="Text Placeholder 4">
            <a:extLst>
              <a:ext uri="{FF2B5EF4-FFF2-40B4-BE49-F238E27FC236}">
                <a16:creationId xmlns:a16="http://schemas.microsoft.com/office/drawing/2014/main" id="{E4D2DB63-48D5-D608-A2D6-C3776D62D2CD}"/>
              </a:ext>
            </a:extLst>
          </p:cNvPr>
          <p:cNvSpPr txBox="1">
            <a:spLocks/>
          </p:cNvSpPr>
          <p:nvPr/>
        </p:nvSpPr>
        <p:spPr>
          <a:xfrm>
            <a:off x="9092626" y="4252204"/>
            <a:ext cx="2555174" cy="258794"/>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dirty="0">
                <a:effectLst/>
              </a:rPr>
              <a:t>Hull breadth mid [m]: </a:t>
            </a:r>
            <a:r>
              <a:rPr lang="en-US" sz="1200" dirty="0">
                <a:effectLst/>
                <a:latin typeface="+mj-lt"/>
              </a:rPr>
              <a:t>50</a:t>
            </a:r>
            <a:endParaRPr lang="en-GB" sz="900" dirty="0">
              <a:latin typeface="+mj-lt"/>
            </a:endParaRPr>
          </a:p>
        </p:txBody>
      </p:sp>
      <p:sp>
        <p:nvSpPr>
          <p:cNvPr id="18" name="Text Placeholder 4">
            <a:extLst>
              <a:ext uri="{FF2B5EF4-FFF2-40B4-BE49-F238E27FC236}">
                <a16:creationId xmlns:a16="http://schemas.microsoft.com/office/drawing/2014/main" id="{F3957242-5383-52E2-A1C0-B641719CBD23}"/>
              </a:ext>
            </a:extLst>
          </p:cNvPr>
          <p:cNvSpPr txBox="1">
            <a:spLocks/>
          </p:cNvSpPr>
          <p:nvPr/>
        </p:nvSpPr>
        <p:spPr>
          <a:xfrm>
            <a:off x="9092626" y="5138023"/>
            <a:ext cx="2555174" cy="258794"/>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200" b="1" dirty="0">
                <a:effectLst/>
              </a:rPr>
              <a:t>Hull length [m]: </a:t>
            </a:r>
            <a:r>
              <a:rPr lang="en-GB" sz="1200" dirty="0">
                <a:effectLst/>
                <a:latin typeface="+mj-lt"/>
              </a:rPr>
              <a:t>158</a:t>
            </a:r>
            <a:endParaRPr lang="en-GB" sz="800" dirty="0">
              <a:latin typeface="+mj-lt"/>
            </a:endParaRPr>
          </a:p>
        </p:txBody>
      </p:sp>
      <p:sp>
        <p:nvSpPr>
          <p:cNvPr id="20" name="Rectangle 19">
            <a:extLst>
              <a:ext uri="{FF2B5EF4-FFF2-40B4-BE49-F238E27FC236}">
                <a16:creationId xmlns:a16="http://schemas.microsoft.com/office/drawing/2014/main" id="{E04685E2-4544-0D2F-6EA0-7ECEEF2B4057}"/>
              </a:ext>
            </a:extLst>
          </p:cNvPr>
          <p:cNvSpPr/>
          <p:nvPr/>
        </p:nvSpPr>
        <p:spPr>
          <a:xfrm>
            <a:off x="419100" y="6088460"/>
            <a:ext cx="11382375" cy="111339"/>
          </a:xfrm>
          <a:prstGeom prst="rect">
            <a:avLst/>
          </a:prstGeom>
          <a:solidFill>
            <a:schemeClr val="accent2">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 name="Connector: Elbow 21">
            <a:extLst>
              <a:ext uri="{FF2B5EF4-FFF2-40B4-BE49-F238E27FC236}">
                <a16:creationId xmlns:a16="http://schemas.microsoft.com/office/drawing/2014/main" id="{3C1D465F-C797-B75C-ED9A-F37A0835ACEE}"/>
              </a:ext>
            </a:extLst>
          </p:cNvPr>
          <p:cNvCxnSpPr>
            <a:cxnSpLocks/>
          </p:cNvCxnSpPr>
          <p:nvPr/>
        </p:nvCxnSpPr>
        <p:spPr>
          <a:xfrm>
            <a:off x="1819275" y="4279995"/>
            <a:ext cx="3724275" cy="858028"/>
          </a:xfrm>
          <a:prstGeom prst="bentConnector3">
            <a:avLst>
              <a:gd name="adj1" fmla="val 42583"/>
            </a:avLst>
          </a:prstGeom>
          <a:ln>
            <a:solidFill>
              <a:schemeClr val="accent2"/>
            </a:solidFill>
            <a:headEnd type="none"/>
            <a:tailEnd type="oval"/>
          </a:ln>
        </p:spPr>
        <p:style>
          <a:lnRef idx="2">
            <a:schemeClr val="accent1"/>
          </a:lnRef>
          <a:fillRef idx="0">
            <a:schemeClr val="accent1"/>
          </a:fillRef>
          <a:effectRef idx="1">
            <a:schemeClr val="accent1"/>
          </a:effectRef>
          <a:fontRef idx="minor">
            <a:schemeClr val="tx1"/>
          </a:fontRef>
        </p:style>
      </p:cxnSp>
      <p:cxnSp>
        <p:nvCxnSpPr>
          <p:cNvPr id="26" name="Connector: Elbow 25">
            <a:extLst>
              <a:ext uri="{FF2B5EF4-FFF2-40B4-BE49-F238E27FC236}">
                <a16:creationId xmlns:a16="http://schemas.microsoft.com/office/drawing/2014/main" id="{88841B40-33B2-B78C-6E5A-C69BDFDEFF9F}"/>
              </a:ext>
            </a:extLst>
          </p:cNvPr>
          <p:cNvCxnSpPr>
            <a:cxnSpLocks/>
          </p:cNvCxnSpPr>
          <p:nvPr/>
        </p:nvCxnSpPr>
        <p:spPr>
          <a:xfrm>
            <a:off x="1275075" y="3504217"/>
            <a:ext cx="3725738" cy="1222905"/>
          </a:xfrm>
          <a:prstGeom prst="bentConnector3">
            <a:avLst>
              <a:gd name="adj1" fmla="val 70964"/>
            </a:avLst>
          </a:prstGeom>
          <a:ln>
            <a:solidFill>
              <a:schemeClr val="accent2"/>
            </a:solidFill>
            <a:headEnd type="none"/>
            <a:tailEnd type="oval"/>
          </a:ln>
        </p:spPr>
        <p:style>
          <a:lnRef idx="2">
            <a:schemeClr val="accent1"/>
          </a:lnRef>
          <a:fillRef idx="0">
            <a:schemeClr val="accent1"/>
          </a:fillRef>
          <a:effectRef idx="1">
            <a:schemeClr val="accent1"/>
          </a:effectRef>
          <a:fontRef idx="minor">
            <a:schemeClr val="tx1"/>
          </a:fontRef>
        </p:style>
      </p:cxnSp>
      <p:cxnSp>
        <p:nvCxnSpPr>
          <p:cNvPr id="31" name="Connector: Elbow 30">
            <a:extLst>
              <a:ext uri="{FF2B5EF4-FFF2-40B4-BE49-F238E27FC236}">
                <a16:creationId xmlns:a16="http://schemas.microsoft.com/office/drawing/2014/main" id="{71AE5E9E-BEE9-4D52-FA12-C2B5CA722557}"/>
              </a:ext>
            </a:extLst>
          </p:cNvPr>
          <p:cNvCxnSpPr>
            <a:cxnSpLocks/>
          </p:cNvCxnSpPr>
          <p:nvPr/>
        </p:nvCxnSpPr>
        <p:spPr>
          <a:xfrm>
            <a:off x="1562100" y="2376544"/>
            <a:ext cx="3725738" cy="2094357"/>
          </a:xfrm>
          <a:prstGeom prst="bentConnector3">
            <a:avLst>
              <a:gd name="adj1" fmla="val 74287"/>
            </a:avLst>
          </a:prstGeom>
          <a:ln>
            <a:solidFill>
              <a:schemeClr val="accent2"/>
            </a:solidFill>
            <a:headEnd type="none"/>
            <a:tailEnd type="oval"/>
          </a:ln>
        </p:spPr>
        <p:style>
          <a:lnRef idx="2">
            <a:schemeClr val="accent1"/>
          </a:lnRef>
          <a:fillRef idx="0">
            <a:schemeClr val="accent1"/>
          </a:fillRef>
          <a:effectRef idx="1">
            <a:schemeClr val="accent1"/>
          </a:effectRef>
          <a:fontRef idx="minor">
            <a:schemeClr val="tx1"/>
          </a:fontRef>
        </p:style>
      </p:cxnSp>
      <p:cxnSp>
        <p:nvCxnSpPr>
          <p:cNvPr id="37" name="Connector: Elbow 36">
            <a:extLst>
              <a:ext uri="{FF2B5EF4-FFF2-40B4-BE49-F238E27FC236}">
                <a16:creationId xmlns:a16="http://schemas.microsoft.com/office/drawing/2014/main" id="{B1B8C029-3B4C-136D-8930-E2E19EAC501D}"/>
              </a:ext>
            </a:extLst>
          </p:cNvPr>
          <p:cNvCxnSpPr>
            <a:cxnSpLocks/>
          </p:cNvCxnSpPr>
          <p:nvPr/>
        </p:nvCxnSpPr>
        <p:spPr>
          <a:xfrm rot="5400000">
            <a:off x="6699997" y="2316380"/>
            <a:ext cx="2425130" cy="2360128"/>
          </a:xfrm>
          <a:prstGeom prst="bentConnector3">
            <a:avLst>
              <a:gd name="adj1" fmla="val -666"/>
            </a:avLst>
          </a:prstGeom>
          <a:ln>
            <a:solidFill>
              <a:schemeClr val="accent2"/>
            </a:solidFill>
            <a:headEnd type="none"/>
            <a:tailEnd type="oval"/>
          </a:ln>
        </p:spPr>
        <p:style>
          <a:lnRef idx="2">
            <a:schemeClr val="accent1"/>
          </a:lnRef>
          <a:fillRef idx="0">
            <a:schemeClr val="accent1"/>
          </a:fillRef>
          <a:effectRef idx="1">
            <a:schemeClr val="accent1"/>
          </a:effectRef>
          <a:fontRef idx="minor">
            <a:schemeClr val="tx1"/>
          </a:fontRef>
        </p:style>
      </p:cxnSp>
      <p:cxnSp>
        <p:nvCxnSpPr>
          <p:cNvPr id="43" name="Connector: Elbow 42">
            <a:extLst>
              <a:ext uri="{FF2B5EF4-FFF2-40B4-BE49-F238E27FC236}">
                <a16:creationId xmlns:a16="http://schemas.microsoft.com/office/drawing/2014/main" id="{A2A5FAD5-44A7-8D98-773D-DDB0E5592610}"/>
              </a:ext>
            </a:extLst>
          </p:cNvPr>
          <p:cNvCxnSpPr>
            <a:cxnSpLocks/>
          </p:cNvCxnSpPr>
          <p:nvPr/>
        </p:nvCxnSpPr>
        <p:spPr>
          <a:xfrm rot="5400000">
            <a:off x="6281324" y="1884976"/>
            <a:ext cx="3105625" cy="2542441"/>
          </a:xfrm>
          <a:prstGeom prst="bentConnector3">
            <a:avLst>
              <a:gd name="adj1" fmla="val 314"/>
            </a:avLst>
          </a:prstGeom>
          <a:ln>
            <a:solidFill>
              <a:schemeClr val="accent2"/>
            </a:solidFill>
            <a:headEnd type="none"/>
            <a:tailEnd type="oval"/>
          </a:ln>
        </p:spPr>
        <p:style>
          <a:lnRef idx="2">
            <a:schemeClr val="accent1"/>
          </a:lnRef>
          <a:fillRef idx="0">
            <a:schemeClr val="accent1"/>
          </a:fillRef>
          <a:effectRef idx="1">
            <a:schemeClr val="accent1"/>
          </a:effectRef>
          <a:fontRef idx="minor">
            <a:schemeClr val="tx1"/>
          </a:fontRef>
        </p:style>
      </p:cxnSp>
      <p:cxnSp>
        <p:nvCxnSpPr>
          <p:cNvPr id="46" name="Connector: Elbow 45">
            <a:extLst>
              <a:ext uri="{FF2B5EF4-FFF2-40B4-BE49-F238E27FC236}">
                <a16:creationId xmlns:a16="http://schemas.microsoft.com/office/drawing/2014/main" id="{639ECA85-DA49-03D3-20D8-35B67C516E18}"/>
              </a:ext>
            </a:extLst>
          </p:cNvPr>
          <p:cNvCxnSpPr>
            <a:cxnSpLocks/>
          </p:cNvCxnSpPr>
          <p:nvPr/>
        </p:nvCxnSpPr>
        <p:spPr>
          <a:xfrm rot="10800000" flipV="1">
            <a:off x="6998372" y="3298200"/>
            <a:ext cx="2094256" cy="827987"/>
          </a:xfrm>
          <a:prstGeom prst="bentConnector3">
            <a:avLst>
              <a:gd name="adj1" fmla="val 100485"/>
            </a:avLst>
          </a:prstGeom>
          <a:ln>
            <a:solidFill>
              <a:schemeClr val="accent2"/>
            </a:solidFill>
            <a:headEnd type="none"/>
            <a:tailEnd type="oval"/>
          </a:ln>
        </p:spPr>
        <p:style>
          <a:lnRef idx="2">
            <a:schemeClr val="accent1"/>
          </a:lnRef>
          <a:fillRef idx="0">
            <a:schemeClr val="accent1"/>
          </a:fillRef>
          <a:effectRef idx="1">
            <a:schemeClr val="accent1"/>
          </a:effectRef>
          <a:fontRef idx="minor">
            <a:schemeClr val="tx1"/>
          </a:fontRef>
        </p:style>
      </p:cxnSp>
      <p:cxnSp>
        <p:nvCxnSpPr>
          <p:cNvPr id="52" name="Connector: Elbow 51">
            <a:extLst>
              <a:ext uri="{FF2B5EF4-FFF2-40B4-BE49-F238E27FC236}">
                <a16:creationId xmlns:a16="http://schemas.microsoft.com/office/drawing/2014/main" id="{4274CDFC-46C6-DA53-EC57-15D6E7FACFAC}"/>
              </a:ext>
            </a:extLst>
          </p:cNvPr>
          <p:cNvCxnSpPr>
            <a:cxnSpLocks/>
          </p:cNvCxnSpPr>
          <p:nvPr/>
        </p:nvCxnSpPr>
        <p:spPr>
          <a:xfrm rot="10800000" flipV="1">
            <a:off x="7361842" y="4413066"/>
            <a:ext cx="1730786" cy="141534"/>
          </a:xfrm>
          <a:prstGeom prst="bentConnector3">
            <a:avLst>
              <a:gd name="adj1" fmla="val 100630"/>
            </a:avLst>
          </a:prstGeom>
          <a:ln>
            <a:solidFill>
              <a:schemeClr val="accent2"/>
            </a:solidFill>
            <a:headEnd type="none"/>
            <a:tailEnd type="oval"/>
          </a:ln>
        </p:spPr>
        <p:style>
          <a:lnRef idx="2">
            <a:schemeClr val="accent1"/>
          </a:lnRef>
          <a:fillRef idx="0">
            <a:schemeClr val="accent1"/>
          </a:fillRef>
          <a:effectRef idx="1">
            <a:schemeClr val="accent1"/>
          </a:effectRef>
          <a:fontRef idx="minor">
            <a:schemeClr val="tx1"/>
          </a:fontRef>
        </p:style>
      </p:cxnSp>
      <p:cxnSp>
        <p:nvCxnSpPr>
          <p:cNvPr id="56" name="Straight Arrow Connector 55">
            <a:extLst>
              <a:ext uri="{FF2B5EF4-FFF2-40B4-BE49-F238E27FC236}">
                <a16:creationId xmlns:a16="http://schemas.microsoft.com/office/drawing/2014/main" id="{7C678DB2-65B4-0371-3404-F361E62D922B}"/>
              </a:ext>
            </a:extLst>
          </p:cNvPr>
          <p:cNvCxnSpPr/>
          <p:nvPr/>
        </p:nvCxnSpPr>
        <p:spPr>
          <a:xfrm>
            <a:off x="1562100" y="1619250"/>
            <a:ext cx="4717684" cy="0"/>
          </a:xfrm>
          <a:prstGeom prst="straightConnector1">
            <a:avLst/>
          </a:prstGeom>
          <a:ln>
            <a:solidFill>
              <a:schemeClr val="accent2"/>
            </a:solidFill>
            <a:headEnd type="none"/>
            <a:tailEnd type="oval"/>
          </a:ln>
        </p:spPr>
        <p:style>
          <a:lnRef idx="2">
            <a:schemeClr val="accent1"/>
          </a:lnRef>
          <a:fillRef idx="0">
            <a:schemeClr val="accent1"/>
          </a:fillRef>
          <a:effectRef idx="1">
            <a:schemeClr val="accent1"/>
          </a:effectRef>
          <a:fontRef idx="minor">
            <a:schemeClr val="tx1"/>
          </a:fontRef>
        </p:style>
      </p:cxnSp>
      <p:cxnSp>
        <p:nvCxnSpPr>
          <p:cNvPr id="59" name="Straight Arrow Connector 58">
            <a:extLst>
              <a:ext uri="{FF2B5EF4-FFF2-40B4-BE49-F238E27FC236}">
                <a16:creationId xmlns:a16="http://schemas.microsoft.com/office/drawing/2014/main" id="{A58787EF-392D-3B2A-A211-3460F6BBA07A}"/>
              </a:ext>
            </a:extLst>
          </p:cNvPr>
          <p:cNvCxnSpPr>
            <a:cxnSpLocks/>
          </p:cNvCxnSpPr>
          <p:nvPr/>
        </p:nvCxnSpPr>
        <p:spPr>
          <a:xfrm flipH="1">
            <a:off x="4857750" y="5299729"/>
            <a:ext cx="4234876" cy="0"/>
          </a:xfrm>
          <a:prstGeom prst="straightConnector1">
            <a:avLst/>
          </a:prstGeom>
          <a:ln>
            <a:solidFill>
              <a:schemeClr val="accent2"/>
            </a:solidFill>
            <a:headEnd type="none"/>
            <a:tailEnd type="oval"/>
          </a:ln>
        </p:spPr>
        <p:style>
          <a:lnRef idx="2">
            <a:schemeClr val="accent1"/>
          </a:lnRef>
          <a:fillRef idx="0">
            <a:schemeClr val="accent1"/>
          </a:fillRef>
          <a:effectRef idx="1">
            <a:schemeClr val="accent1"/>
          </a:effectRef>
          <a:fontRef idx="minor">
            <a:schemeClr val="tx1"/>
          </a:fontRef>
        </p:style>
      </p:cxnSp>
      <p:cxnSp>
        <p:nvCxnSpPr>
          <p:cNvPr id="62" name="Straight Arrow Connector 61">
            <a:extLst>
              <a:ext uri="{FF2B5EF4-FFF2-40B4-BE49-F238E27FC236}">
                <a16:creationId xmlns:a16="http://schemas.microsoft.com/office/drawing/2014/main" id="{8C03ED24-89CF-BBE0-5480-DE965BB3E660}"/>
              </a:ext>
            </a:extLst>
          </p:cNvPr>
          <p:cNvCxnSpPr>
            <a:cxnSpLocks/>
          </p:cNvCxnSpPr>
          <p:nvPr/>
        </p:nvCxnSpPr>
        <p:spPr>
          <a:xfrm>
            <a:off x="3126966" y="5396817"/>
            <a:ext cx="10978" cy="747312"/>
          </a:xfrm>
          <a:prstGeom prst="straightConnector1">
            <a:avLst/>
          </a:prstGeom>
          <a:ln>
            <a:solidFill>
              <a:schemeClr val="accent2"/>
            </a:solidFill>
            <a:headEnd type="none"/>
            <a:tailEnd type="ova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186454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37F6AFA5-6CE3-8D27-0AB6-2C5E41915E65}"/>
              </a:ext>
            </a:extLst>
          </p:cNvPr>
          <p:cNvPicPr>
            <a:picLocks noChangeAspect="1"/>
          </p:cNvPicPr>
          <p:nvPr/>
        </p:nvPicPr>
        <p:blipFill>
          <a:blip r:embed="rId3">
            <a:extLst>
              <a:ext uri="{96DAC541-7B7A-43D3-8B79-37D633B846F1}">
                <asvg:svgBlip xmlns:asvg="http://schemas.microsoft.com/office/drawing/2016/SVG/main" r:embed="rId4"/>
              </a:ext>
            </a:extLst>
          </a:blip>
          <a:srcRect r="10668" b="10668"/>
          <a:stretch/>
        </p:blipFill>
        <p:spPr>
          <a:xfrm>
            <a:off x="554605" y="1592338"/>
            <a:ext cx="4588259" cy="4723208"/>
          </a:xfrm>
          <a:prstGeom prst="rect">
            <a:avLst/>
          </a:prstGeom>
        </p:spPr>
      </p:pic>
      <p:grpSp>
        <p:nvGrpSpPr>
          <p:cNvPr id="33" name="Group 32">
            <a:extLst>
              <a:ext uri="{FF2B5EF4-FFF2-40B4-BE49-F238E27FC236}">
                <a16:creationId xmlns:a16="http://schemas.microsoft.com/office/drawing/2014/main" id="{99056C7F-158D-06AF-A510-B27FBF1B78DE}"/>
              </a:ext>
            </a:extLst>
          </p:cNvPr>
          <p:cNvGrpSpPr/>
          <p:nvPr/>
        </p:nvGrpSpPr>
        <p:grpSpPr>
          <a:xfrm>
            <a:off x="560982" y="1595771"/>
            <a:ext cx="4588260" cy="4723209"/>
            <a:chOff x="553725" y="1595771"/>
            <a:chExt cx="4588260" cy="4723209"/>
          </a:xfrm>
        </p:grpSpPr>
        <p:sp>
          <p:nvSpPr>
            <p:cNvPr id="11" name="Freeform: Shape 10">
              <a:extLst>
                <a:ext uri="{FF2B5EF4-FFF2-40B4-BE49-F238E27FC236}">
                  <a16:creationId xmlns:a16="http://schemas.microsoft.com/office/drawing/2014/main" id="{B8079A4B-7968-60A9-591C-2ADF64D70366}"/>
                </a:ext>
              </a:extLst>
            </p:cNvPr>
            <p:cNvSpPr/>
            <p:nvPr/>
          </p:nvSpPr>
          <p:spPr>
            <a:xfrm>
              <a:off x="553725" y="1595771"/>
              <a:ext cx="4588260" cy="4723209"/>
            </a:xfrm>
            <a:custGeom>
              <a:avLst/>
              <a:gdLst>
                <a:gd name="connsiteX0" fmla="*/ 0 w 4588260"/>
                <a:gd name="connsiteY0" fmla="*/ 0 h 4723209"/>
                <a:gd name="connsiteX1" fmla="*/ 4588260 w 4588260"/>
                <a:gd name="connsiteY1" fmla="*/ 0 h 4723209"/>
                <a:gd name="connsiteX2" fmla="*/ 4588260 w 4588260"/>
                <a:gd name="connsiteY2" fmla="*/ 4723209 h 4723209"/>
                <a:gd name="connsiteX3" fmla="*/ 0 w 4588260"/>
                <a:gd name="connsiteY3" fmla="*/ 4723209 h 4723209"/>
              </a:gdLst>
              <a:ahLst/>
              <a:cxnLst>
                <a:cxn ang="0">
                  <a:pos x="connsiteX0" y="connsiteY0"/>
                </a:cxn>
                <a:cxn ang="0">
                  <a:pos x="connsiteX1" y="connsiteY1"/>
                </a:cxn>
                <a:cxn ang="0">
                  <a:pos x="connsiteX2" y="connsiteY2"/>
                </a:cxn>
                <a:cxn ang="0">
                  <a:pos x="connsiteX3" y="connsiteY3"/>
                </a:cxn>
              </a:cxnLst>
              <a:rect l="l" t="t" r="r" b="b"/>
              <a:pathLst>
                <a:path w="4588260" h="4723209">
                  <a:moveTo>
                    <a:pt x="0" y="0"/>
                  </a:moveTo>
                  <a:lnTo>
                    <a:pt x="4588260" y="0"/>
                  </a:lnTo>
                  <a:lnTo>
                    <a:pt x="4588260" y="4723209"/>
                  </a:lnTo>
                  <a:lnTo>
                    <a:pt x="0" y="4723209"/>
                  </a:lnTo>
                  <a:close/>
                </a:path>
              </a:pathLst>
            </a:custGeom>
            <a:noFill/>
            <a:ln w="3369"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151AAC93-483C-E0EA-A82C-6A30908DE9ED}"/>
                </a:ext>
              </a:extLst>
            </p:cNvPr>
            <p:cNvSpPr/>
            <p:nvPr/>
          </p:nvSpPr>
          <p:spPr>
            <a:xfrm>
              <a:off x="823622" y="2928390"/>
              <a:ext cx="195675" cy="195675"/>
            </a:xfrm>
            <a:custGeom>
              <a:avLst/>
              <a:gdLst>
                <a:gd name="connsiteX0" fmla="*/ 195676 w 195675"/>
                <a:gd name="connsiteY0" fmla="*/ 97838 h 195675"/>
                <a:gd name="connsiteX1" fmla="*/ 97838 w 195675"/>
                <a:gd name="connsiteY1" fmla="*/ 195676 h 195675"/>
                <a:gd name="connsiteX2" fmla="*/ 0 w 195675"/>
                <a:gd name="connsiteY2" fmla="*/ 97838 h 195675"/>
                <a:gd name="connsiteX3" fmla="*/ 97838 w 195675"/>
                <a:gd name="connsiteY3" fmla="*/ 0 h 195675"/>
                <a:gd name="connsiteX4" fmla="*/ 195676 w 195675"/>
                <a:gd name="connsiteY4" fmla="*/ 97838 h 195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75" h="195675">
                  <a:moveTo>
                    <a:pt x="195676" y="97838"/>
                  </a:moveTo>
                  <a:cubicBezTo>
                    <a:pt x="195676" y="151872"/>
                    <a:pt x="151872" y="195676"/>
                    <a:pt x="97838" y="195676"/>
                  </a:cubicBezTo>
                  <a:cubicBezTo>
                    <a:pt x="43804" y="195676"/>
                    <a:pt x="0" y="151872"/>
                    <a:pt x="0" y="97838"/>
                  </a:cubicBezTo>
                  <a:cubicBezTo>
                    <a:pt x="0" y="43803"/>
                    <a:pt x="43804" y="0"/>
                    <a:pt x="97838" y="0"/>
                  </a:cubicBezTo>
                  <a:cubicBezTo>
                    <a:pt x="151872" y="0"/>
                    <a:pt x="195676" y="43803"/>
                    <a:pt x="195676" y="97838"/>
                  </a:cubicBezTo>
                  <a:close/>
                </a:path>
              </a:pathLst>
            </a:custGeom>
            <a:solidFill>
              <a:srgbClr val="002132"/>
            </a:solidFill>
            <a:ln w="3369" cap="flat">
              <a:noFill/>
              <a:prstDash val="solid"/>
              <a:miter/>
            </a:ln>
          </p:spPr>
          <p:txBody>
            <a:bodyPr rtlCol="0" anchor="ctr"/>
            <a:lstStyle/>
            <a:p>
              <a:endParaRPr lang="en-GB" dirty="0"/>
            </a:p>
          </p:txBody>
        </p:sp>
        <p:sp>
          <p:nvSpPr>
            <p:cNvPr id="18" name="Freeform: Shape 17">
              <a:extLst>
                <a:ext uri="{FF2B5EF4-FFF2-40B4-BE49-F238E27FC236}">
                  <a16:creationId xmlns:a16="http://schemas.microsoft.com/office/drawing/2014/main" id="{4F3D1D0C-EB88-F4A9-4C3C-AD859A5842A9}"/>
                </a:ext>
              </a:extLst>
            </p:cNvPr>
            <p:cNvSpPr/>
            <p:nvPr/>
          </p:nvSpPr>
          <p:spPr>
            <a:xfrm>
              <a:off x="2365412" y="4085576"/>
              <a:ext cx="195675" cy="195675"/>
            </a:xfrm>
            <a:custGeom>
              <a:avLst/>
              <a:gdLst>
                <a:gd name="connsiteX0" fmla="*/ 195676 w 195675"/>
                <a:gd name="connsiteY0" fmla="*/ 97838 h 195675"/>
                <a:gd name="connsiteX1" fmla="*/ 97838 w 195675"/>
                <a:gd name="connsiteY1" fmla="*/ 195676 h 195675"/>
                <a:gd name="connsiteX2" fmla="*/ 0 w 195675"/>
                <a:gd name="connsiteY2" fmla="*/ 97838 h 195675"/>
                <a:gd name="connsiteX3" fmla="*/ 97838 w 195675"/>
                <a:gd name="connsiteY3" fmla="*/ 0 h 195675"/>
                <a:gd name="connsiteX4" fmla="*/ 195676 w 195675"/>
                <a:gd name="connsiteY4" fmla="*/ 97838 h 195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75" h="195675">
                  <a:moveTo>
                    <a:pt x="195676" y="97838"/>
                  </a:moveTo>
                  <a:cubicBezTo>
                    <a:pt x="195676" y="151872"/>
                    <a:pt x="151872" y="195676"/>
                    <a:pt x="97838" y="195676"/>
                  </a:cubicBezTo>
                  <a:cubicBezTo>
                    <a:pt x="43804" y="195676"/>
                    <a:pt x="0" y="151872"/>
                    <a:pt x="0" y="97838"/>
                  </a:cubicBezTo>
                  <a:cubicBezTo>
                    <a:pt x="0" y="43804"/>
                    <a:pt x="43804" y="0"/>
                    <a:pt x="97838" y="0"/>
                  </a:cubicBezTo>
                  <a:cubicBezTo>
                    <a:pt x="151872" y="0"/>
                    <a:pt x="195676" y="43804"/>
                    <a:pt x="195676" y="97838"/>
                  </a:cubicBezTo>
                  <a:close/>
                </a:path>
              </a:pathLst>
            </a:custGeom>
            <a:solidFill>
              <a:srgbClr val="002132"/>
            </a:solidFill>
            <a:ln w="3369" cap="flat">
              <a:noFill/>
              <a:prstDash val="solid"/>
              <a:miter/>
            </a:ln>
          </p:spPr>
          <p:txBody>
            <a:bodyPr rtlCol="0" anchor="ctr"/>
            <a:lstStyle/>
            <a:p>
              <a:endParaRPr lang="en-GB" dirty="0"/>
            </a:p>
          </p:txBody>
        </p:sp>
        <p:sp>
          <p:nvSpPr>
            <p:cNvPr id="19" name="Freeform: Shape 18">
              <a:extLst>
                <a:ext uri="{FF2B5EF4-FFF2-40B4-BE49-F238E27FC236}">
                  <a16:creationId xmlns:a16="http://schemas.microsoft.com/office/drawing/2014/main" id="{976727B8-B532-3888-6CEB-668AAA5D447D}"/>
                </a:ext>
              </a:extLst>
            </p:cNvPr>
            <p:cNvSpPr/>
            <p:nvPr/>
          </p:nvSpPr>
          <p:spPr>
            <a:xfrm>
              <a:off x="2586976" y="4336853"/>
              <a:ext cx="225924" cy="303516"/>
            </a:xfrm>
            <a:custGeom>
              <a:avLst/>
              <a:gdLst>
                <a:gd name="connsiteX0" fmla="*/ 225226 w 225924"/>
                <a:gd name="connsiteY0" fmla="*/ 100628 h 303516"/>
                <a:gd name="connsiteX1" fmla="*/ 113020 w 225924"/>
                <a:gd name="connsiteY1" fmla="*/ 0 h 303516"/>
                <a:gd name="connsiteX2" fmla="*/ 813 w 225924"/>
                <a:gd name="connsiteY2" fmla="*/ 100628 h 303516"/>
                <a:gd name="connsiteX3" fmla="*/ 0 w 225924"/>
                <a:gd name="connsiteY3" fmla="*/ 114082 h 303516"/>
                <a:gd name="connsiteX4" fmla="*/ 2203 w 225924"/>
                <a:gd name="connsiteY4" fmla="*/ 132570 h 303516"/>
                <a:gd name="connsiteX5" fmla="*/ 14024 w 225924"/>
                <a:gd name="connsiteY5" fmla="*/ 166034 h 303516"/>
                <a:gd name="connsiteX6" fmla="*/ 112905 w 225924"/>
                <a:gd name="connsiteY6" fmla="*/ 303517 h 303516"/>
                <a:gd name="connsiteX7" fmla="*/ 211897 w 225924"/>
                <a:gd name="connsiteY7" fmla="*/ 166034 h 303516"/>
                <a:gd name="connsiteX8" fmla="*/ 223722 w 225924"/>
                <a:gd name="connsiteY8" fmla="*/ 132570 h 303516"/>
                <a:gd name="connsiteX9" fmla="*/ 225925 w 225924"/>
                <a:gd name="connsiteY9" fmla="*/ 114082 h 303516"/>
                <a:gd name="connsiteX10" fmla="*/ 225111 w 225924"/>
                <a:gd name="connsiteY10" fmla="*/ 100628 h 303516"/>
                <a:gd name="connsiteX11" fmla="*/ 225226 w 225924"/>
                <a:gd name="connsiteY11" fmla="*/ 100628 h 303516"/>
                <a:gd name="connsiteX12" fmla="*/ 113020 w 225924"/>
                <a:gd name="connsiteY12" fmla="*/ 203712 h 303516"/>
                <a:gd name="connsiteX13" fmla="*/ 23299 w 225924"/>
                <a:gd name="connsiteY13" fmla="*/ 113148 h 303516"/>
                <a:gd name="connsiteX14" fmla="*/ 113020 w 225924"/>
                <a:gd name="connsiteY14" fmla="*/ 22584 h 303516"/>
                <a:gd name="connsiteX15" fmla="*/ 202740 w 225924"/>
                <a:gd name="connsiteY15" fmla="*/ 113148 h 303516"/>
                <a:gd name="connsiteX16" fmla="*/ 113020 w 225924"/>
                <a:gd name="connsiteY16" fmla="*/ 203712 h 30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924" h="303516">
                  <a:moveTo>
                    <a:pt x="225226" y="100628"/>
                  </a:moveTo>
                  <a:cubicBezTo>
                    <a:pt x="218621" y="43993"/>
                    <a:pt x="170977" y="0"/>
                    <a:pt x="113020" y="0"/>
                  </a:cubicBezTo>
                  <a:cubicBezTo>
                    <a:pt x="55062" y="0"/>
                    <a:pt x="7304" y="43993"/>
                    <a:pt x="813" y="100628"/>
                  </a:cubicBezTo>
                  <a:cubicBezTo>
                    <a:pt x="348" y="105075"/>
                    <a:pt x="0" y="109518"/>
                    <a:pt x="0" y="114082"/>
                  </a:cubicBezTo>
                  <a:cubicBezTo>
                    <a:pt x="0" y="119932"/>
                    <a:pt x="813" y="126133"/>
                    <a:pt x="2203" y="132570"/>
                  </a:cubicBezTo>
                  <a:cubicBezTo>
                    <a:pt x="4406" y="144503"/>
                    <a:pt x="8461" y="155738"/>
                    <a:pt x="14024" y="166034"/>
                  </a:cubicBezTo>
                  <a:cubicBezTo>
                    <a:pt x="44280" y="231322"/>
                    <a:pt x="112905" y="303517"/>
                    <a:pt x="112905" y="303517"/>
                  </a:cubicBezTo>
                  <a:cubicBezTo>
                    <a:pt x="112905" y="303517"/>
                    <a:pt x="181527" y="231322"/>
                    <a:pt x="211897" y="166034"/>
                  </a:cubicBezTo>
                  <a:cubicBezTo>
                    <a:pt x="217460" y="155738"/>
                    <a:pt x="221518" y="144503"/>
                    <a:pt x="223722" y="132570"/>
                  </a:cubicBezTo>
                  <a:cubicBezTo>
                    <a:pt x="225111" y="126133"/>
                    <a:pt x="225925" y="119932"/>
                    <a:pt x="225925" y="114082"/>
                  </a:cubicBezTo>
                  <a:cubicBezTo>
                    <a:pt x="225925" y="109518"/>
                    <a:pt x="225692" y="105075"/>
                    <a:pt x="225111" y="100628"/>
                  </a:cubicBezTo>
                  <a:lnTo>
                    <a:pt x="225226" y="100628"/>
                  </a:lnTo>
                  <a:close/>
                  <a:moveTo>
                    <a:pt x="113020" y="203712"/>
                  </a:moveTo>
                  <a:cubicBezTo>
                    <a:pt x="63524" y="203712"/>
                    <a:pt x="23299" y="163109"/>
                    <a:pt x="23299" y="113148"/>
                  </a:cubicBezTo>
                  <a:cubicBezTo>
                    <a:pt x="23299" y="63183"/>
                    <a:pt x="63406" y="22584"/>
                    <a:pt x="113020" y="22584"/>
                  </a:cubicBezTo>
                  <a:cubicBezTo>
                    <a:pt x="162634" y="22584"/>
                    <a:pt x="202740" y="63068"/>
                    <a:pt x="202740" y="113148"/>
                  </a:cubicBezTo>
                  <a:cubicBezTo>
                    <a:pt x="202740" y="163227"/>
                    <a:pt x="162634" y="203712"/>
                    <a:pt x="113020" y="203712"/>
                  </a:cubicBezTo>
                  <a:close/>
                </a:path>
              </a:pathLst>
            </a:custGeom>
            <a:solidFill>
              <a:srgbClr val="00ACEC"/>
            </a:solidFill>
            <a:ln w="3369" cap="flat">
              <a:noFill/>
              <a:prstDash val="solid"/>
              <a:miter/>
            </a:ln>
          </p:spPr>
          <p:txBody>
            <a:bodyPr rtlCol="0" anchor="ctr"/>
            <a:lstStyle/>
            <a:p>
              <a:endParaRPr lang="en-GB" dirty="0"/>
            </a:p>
          </p:txBody>
        </p:sp>
        <p:sp>
          <p:nvSpPr>
            <p:cNvPr id="21" name="Freeform: Shape 20">
              <a:extLst>
                <a:ext uri="{FF2B5EF4-FFF2-40B4-BE49-F238E27FC236}">
                  <a16:creationId xmlns:a16="http://schemas.microsoft.com/office/drawing/2014/main" id="{70319FDC-F2FE-6639-EB3E-AB756D7FCAD4}"/>
                </a:ext>
              </a:extLst>
            </p:cNvPr>
            <p:cNvSpPr/>
            <p:nvPr/>
          </p:nvSpPr>
          <p:spPr>
            <a:xfrm>
              <a:off x="2368348" y="3731277"/>
              <a:ext cx="195675" cy="195675"/>
            </a:xfrm>
            <a:custGeom>
              <a:avLst/>
              <a:gdLst>
                <a:gd name="connsiteX0" fmla="*/ 195676 w 195675"/>
                <a:gd name="connsiteY0" fmla="*/ 97838 h 195675"/>
                <a:gd name="connsiteX1" fmla="*/ 97838 w 195675"/>
                <a:gd name="connsiteY1" fmla="*/ 195676 h 195675"/>
                <a:gd name="connsiteX2" fmla="*/ 0 w 195675"/>
                <a:gd name="connsiteY2" fmla="*/ 97838 h 195675"/>
                <a:gd name="connsiteX3" fmla="*/ 97838 w 195675"/>
                <a:gd name="connsiteY3" fmla="*/ 0 h 195675"/>
                <a:gd name="connsiteX4" fmla="*/ 195676 w 195675"/>
                <a:gd name="connsiteY4" fmla="*/ 97838 h 195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75" h="195675">
                  <a:moveTo>
                    <a:pt x="195676" y="97838"/>
                  </a:moveTo>
                  <a:cubicBezTo>
                    <a:pt x="195676" y="151872"/>
                    <a:pt x="151872" y="195676"/>
                    <a:pt x="97838" y="195676"/>
                  </a:cubicBezTo>
                  <a:cubicBezTo>
                    <a:pt x="43804" y="195676"/>
                    <a:pt x="0" y="151872"/>
                    <a:pt x="0" y="97838"/>
                  </a:cubicBezTo>
                  <a:cubicBezTo>
                    <a:pt x="0" y="43804"/>
                    <a:pt x="43804" y="0"/>
                    <a:pt x="97838" y="0"/>
                  </a:cubicBezTo>
                  <a:cubicBezTo>
                    <a:pt x="151872" y="0"/>
                    <a:pt x="195676" y="43804"/>
                    <a:pt x="195676" y="97838"/>
                  </a:cubicBezTo>
                  <a:close/>
                </a:path>
              </a:pathLst>
            </a:custGeom>
            <a:solidFill>
              <a:srgbClr val="002132"/>
            </a:solidFill>
            <a:ln w="3369" cap="flat">
              <a:noFill/>
              <a:prstDash val="solid"/>
              <a:miter/>
            </a:ln>
          </p:spPr>
          <p:txBody>
            <a:bodyPr rtlCol="0" anchor="ctr"/>
            <a:lstStyle/>
            <a:p>
              <a:endParaRPr lang="en-GB" dirty="0"/>
            </a:p>
          </p:txBody>
        </p:sp>
        <p:sp>
          <p:nvSpPr>
            <p:cNvPr id="22" name="Freeform: Shape 21">
              <a:extLst>
                <a:ext uri="{FF2B5EF4-FFF2-40B4-BE49-F238E27FC236}">
                  <a16:creationId xmlns:a16="http://schemas.microsoft.com/office/drawing/2014/main" id="{D5C4FC7C-1192-E6BA-D0EF-FA3098DD5F86}"/>
                </a:ext>
              </a:extLst>
            </p:cNvPr>
            <p:cNvSpPr/>
            <p:nvPr/>
          </p:nvSpPr>
          <p:spPr>
            <a:xfrm>
              <a:off x="2580522" y="3704346"/>
              <a:ext cx="225924" cy="303516"/>
            </a:xfrm>
            <a:custGeom>
              <a:avLst/>
              <a:gdLst>
                <a:gd name="connsiteX0" fmla="*/ 225226 w 225924"/>
                <a:gd name="connsiteY0" fmla="*/ 100628 h 303516"/>
                <a:gd name="connsiteX1" fmla="*/ 113020 w 225924"/>
                <a:gd name="connsiteY1" fmla="*/ 0 h 303516"/>
                <a:gd name="connsiteX2" fmla="*/ 813 w 225924"/>
                <a:gd name="connsiteY2" fmla="*/ 100628 h 303516"/>
                <a:gd name="connsiteX3" fmla="*/ 0 w 225924"/>
                <a:gd name="connsiteY3" fmla="*/ 114082 h 303516"/>
                <a:gd name="connsiteX4" fmla="*/ 2203 w 225924"/>
                <a:gd name="connsiteY4" fmla="*/ 132570 h 303516"/>
                <a:gd name="connsiteX5" fmla="*/ 14024 w 225924"/>
                <a:gd name="connsiteY5" fmla="*/ 166034 h 303516"/>
                <a:gd name="connsiteX6" fmla="*/ 112905 w 225924"/>
                <a:gd name="connsiteY6" fmla="*/ 303517 h 303516"/>
                <a:gd name="connsiteX7" fmla="*/ 211897 w 225924"/>
                <a:gd name="connsiteY7" fmla="*/ 166034 h 303516"/>
                <a:gd name="connsiteX8" fmla="*/ 223722 w 225924"/>
                <a:gd name="connsiteY8" fmla="*/ 132570 h 303516"/>
                <a:gd name="connsiteX9" fmla="*/ 225925 w 225924"/>
                <a:gd name="connsiteY9" fmla="*/ 114082 h 303516"/>
                <a:gd name="connsiteX10" fmla="*/ 225111 w 225924"/>
                <a:gd name="connsiteY10" fmla="*/ 100628 h 303516"/>
                <a:gd name="connsiteX11" fmla="*/ 225226 w 225924"/>
                <a:gd name="connsiteY11" fmla="*/ 100628 h 303516"/>
                <a:gd name="connsiteX12" fmla="*/ 113020 w 225924"/>
                <a:gd name="connsiteY12" fmla="*/ 203712 h 303516"/>
                <a:gd name="connsiteX13" fmla="*/ 23299 w 225924"/>
                <a:gd name="connsiteY13" fmla="*/ 113148 h 303516"/>
                <a:gd name="connsiteX14" fmla="*/ 113020 w 225924"/>
                <a:gd name="connsiteY14" fmla="*/ 22584 h 303516"/>
                <a:gd name="connsiteX15" fmla="*/ 202740 w 225924"/>
                <a:gd name="connsiteY15" fmla="*/ 113148 h 303516"/>
                <a:gd name="connsiteX16" fmla="*/ 113020 w 225924"/>
                <a:gd name="connsiteY16" fmla="*/ 203712 h 30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924" h="303516">
                  <a:moveTo>
                    <a:pt x="225226" y="100628"/>
                  </a:moveTo>
                  <a:cubicBezTo>
                    <a:pt x="218621" y="43993"/>
                    <a:pt x="170977" y="0"/>
                    <a:pt x="113020" y="0"/>
                  </a:cubicBezTo>
                  <a:cubicBezTo>
                    <a:pt x="55062" y="0"/>
                    <a:pt x="7304" y="43993"/>
                    <a:pt x="813" y="100628"/>
                  </a:cubicBezTo>
                  <a:cubicBezTo>
                    <a:pt x="348" y="105075"/>
                    <a:pt x="0" y="109518"/>
                    <a:pt x="0" y="114082"/>
                  </a:cubicBezTo>
                  <a:cubicBezTo>
                    <a:pt x="0" y="119932"/>
                    <a:pt x="813" y="126133"/>
                    <a:pt x="2203" y="132570"/>
                  </a:cubicBezTo>
                  <a:cubicBezTo>
                    <a:pt x="4406" y="144503"/>
                    <a:pt x="8461" y="155738"/>
                    <a:pt x="14024" y="166034"/>
                  </a:cubicBezTo>
                  <a:cubicBezTo>
                    <a:pt x="44280" y="231322"/>
                    <a:pt x="112905" y="303517"/>
                    <a:pt x="112905" y="303517"/>
                  </a:cubicBezTo>
                  <a:cubicBezTo>
                    <a:pt x="112905" y="303517"/>
                    <a:pt x="181527" y="231322"/>
                    <a:pt x="211897" y="166034"/>
                  </a:cubicBezTo>
                  <a:cubicBezTo>
                    <a:pt x="217460" y="155738"/>
                    <a:pt x="221518" y="144503"/>
                    <a:pt x="223722" y="132570"/>
                  </a:cubicBezTo>
                  <a:cubicBezTo>
                    <a:pt x="225111" y="126133"/>
                    <a:pt x="225925" y="119932"/>
                    <a:pt x="225925" y="114082"/>
                  </a:cubicBezTo>
                  <a:cubicBezTo>
                    <a:pt x="225925" y="109518"/>
                    <a:pt x="225692" y="105075"/>
                    <a:pt x="225111" y="100628"/>
                  </a:cubicBezTo>
                  <a:lnTo>
                    <a:pt x="225226" y="100628"/>
                  </a:lnTo>
                  <a:close/>
                  <a:moveTo>
                    <a:pt x="113020" y="203712"/>
                  </a:moveTo>
                  <a:cubicBezTo>
                    <a:pt x="63524" y="203712"/>
                    <a:pt x="23299" y="163109"/>
                    <a:pt x="23299" y="113148"/>
                  </a:cubicBezTo>
                  <a:cubicBezTo>
                    <a:pt x="23299" y="63183"/>
                    <a:pt x="63406" y="22584"/>
                    <a:pt x="113020" y="22584"/>
                  </a:cubicBezTo>
                  <a:cubicBezTo>
                    <a:pt x="162634" y="22584"/>
                    <a:pt x="202740" y="63068"/>
                    <a:pt x="202740" y="113148"/>
                  </a:cubicBezTo>
                  <a:cubicBezTo>
                    <a:pt x="202740" y="163227"/>
                    <a:pt x="162634" y="203712"/>
                    <a:pt x="113020" y="203712"/>
                  </a:cubicBezTo>
                  <a:close/>
                </a:path>
              </a:pathLst>
            </a:custGeom>
            <a:solidFill>
              <a:srgbClr val="00ACEC"/>
            </a:solidFill>
            <a:ln w="3369" cap="flat">
              <a:noFill/>
              <a:prstDash val="solid"/>
              <a:miter/>
            </a:ln>
          </p:spPr>
          <p:txBody>
            <a:bodyPr rtlCol="0" anchor="ctr"/>
            <a:lstStyle/>
            <a:p>
              <a:endParaRPr lang="en-GB" dirty="0"/>
            </a:p>
          </p:txBody>
        </p:sp>
        <p:sp>
          <p:nvSpPr>
            <p:cNvPr id="24" name="Freeform: Shape 23">
              <a:extLst>
                <a:ext uri="{FF2B5EF4-FFF2-40B4-BE49-F238E27FC236}">
                  <a16:creationId xmlns:a16="http://schemas.microsoft.com/office/drawing/2014/main" id="{25B73F41-FBB3-074A-5F35-B496A9E6AF33}"/>
                </a:ext>
              </a:extLst>
            </p:cNvPr>
            <p:cNvSpPr/>
            <p:nvPr/>
          </p:nvSpPr>
          <p:spPr>
            <a:xfrm>
              <a:off x="2139373" y="3819052"/>
              <a:ext cx="195675" cy="195675"/>
            </a:xfrm>
            <a:custGeom>
              <a:avLst/>
              <a:gdLst>
                <a:gd name="connsiteX0" fmla="*/ 195676 w 195675"/>
                <a:gd name="connsiteY0" fmla="*/ 97838 h 195675"/>
                <a:gd name="connsiteX1" fmla="*/ 97838 w 195675"/>
                <a:gd name="connsiteY1" fmla="*/ 195676 h 195675"/>
                <a:gd name="connsiteX2" fmla="*/ 0 w 195675"/>
                <a:gd name="connsiteY2" fmla="*/ 97838 h 195675"/>
                <a:gd name="connsiteX3" fmla="*/ 97838 w 195675"/>
                <a:gd name="connsiteY3" fmla="*/ 0 h 195675"/>
                <a:gd name="connsiteX4" fmla="*/ 195676 w 195675"/>
                <a:gd name="connsiteY4" fmla="*/ 97838 h 195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75" h="195675">
                  <a:moveTo>
                    <a:pt x="195676" y="97838"/>
                  </a:moveTo>
                  <a:cubicBezTo>
                    <a:pt x="195676" y="151872"/>
                    <a:pt x="151872" y="195676"/>
                    <a:pt x="97838" y="195676"/>
                  </a:cubicBezTo>
                  <a:cubicBezTo>
                    <a:pt x="43803" y="195676"/>
                    <a:pt x="0" y="151872"/>
                    <a:pt x="0" y="97838"/>
                  </a:cubicBezTo>
                  <a:cubicBezTo>
                    <a:pt x="0" y="43804"/>
                    <a:pt x="43803" y="0"/>
                    <a:pt x="97838" y="0"/>
                  </a:cubicBezTo>
                  <a:cubicBezTo>
                    <a:pt x="151872" y="0"/>
                    <a:pt x="195676" y="43804"/>
                    <a:pt x="195676" y="97838"/>
                  </a:cubicBezTo>
                  <a:close/>
                </a:path>
              </a:pathLst>
            </a:custGeom>
            <a:solidFill>
              <a:srgbClr val="002132"/>
            </a:solidFill>
            <a:ln w="3369" cap="flat">
              <a:noFill/>
              <a:prstDash val="solid"/>
              <a:miter/>
            </a:ln>
          </p:spPr>
          <p:txBody>
            <a:bodyPr rtlCol="0" anchor="ctr"/>
            <a:lstStyle/>
            <a:p>
              <a:endParaRPr lang="en-GB" dirty="0"/>
            </a:p>
          </p:txBody>
        </p:sp>
        <p:sp>
          <p:nvSpPr>
            <p:cNvPr id="25" name="Freeform: Shape 24">
              <a:extLst>
                <a:ext uri="{FF2B5EF4-FFF2-40B4-BE49-F238E27FC236}">
                  <a16:creationId xmlns:a16="http://schemas.microsoft.com/office/drawing/2014/main" id="{7CA4750A-4F37-69D4-89DF-CE0D72674CCE}"/>
                </a:ext>
              </a:extLst>
            </p:cNvPr>
            <p:cNvSpPr/>
            <p:nvPr/>
          </p:nvSpPr>
          <p:spPr>
            <a:xfrm>
              <a:off x="2304742" y="3882211"/>
              <a:ext cx="225924" cy="303516"/>
            </a:xfrm>
            <a:custGeom>
              <a:avLst/>
              <a:gdLst>
                <a:gd name="connsiteX0" fmla="*/ 225226 w 225924"/>
                <a:gd name="connsiteY0" fmla="*/ 100628 h 303516"/>
                <a:gd name="connsiteX1" fmla="*/ 113020 w 225924"/>
                <a:gd name="connsiteY1" fmla="*/ 0 h 303516"/>
                <a:gd name="connsiteX2" fmla="*/ 813 w 225924"/>
                <a:gd name="connsiteY2" fmla="*/ 100628 h 303516"/>
                <a:gd name="connsiteX3" fmla="*/ 0 w 225924"/>
                <a:gd name="connsiteY3" fmla="*/ 114082 h 303516"/>
                <a:gd name="connsiteX4" fmla="*/ 2203 w 225924"/>
                <a:gd name="connsiteY4" fmla="*/ 132570 h 303516"/>
                <a:gd name="connsiteX5" fmla="*/ 14025 w 225924"/>
                <a:gd name="connsiteY5" fmla="*/ 166034 h 303516"/>
                <a:gd name="connsiteX6" fmla="*/ 112905 w 225924"/>
                <a:gd name="connsiteY6" fmla="*/ 303517 h 303516"/>
                <a:gd name="connsiteX7" fmla="*/ 211897 w 225924"/>
                <a:gd name="connsiteY7" fmla="*/ 166034 h 303516"/>
                <a:gd name="connsiteX8" fmla="*/ 223722 w 225924"/>
                <a:gd name="connsiteY8" fmla="*/ 132570 h 303516"/>
                <a:gd name="connsiteX9" fmla="*/ 225925 w 225924"/>
                <a:gd name="connsiteY9" fmla="*/ 114082 h 303516"/>
                <a:gd name="connsiteX10" fmla="*/ 225111 w 225924"/>
                <a:gd name="connsiteY10" fmla="*/ 100628 h 303516"/>
                <a:gd name="connsiteX11" fmla="*/ 225226 w 225924"/>
                <a:gd name="connsiteY11" fmla="*/ 100628 h 303516"/>
                <a:gd name="connsiteX12" fmla="*/ 113020 w 225924"/>
                <a:gd name="connsiteY12" fmla="*/ 203712 h 303516"/>
                <a:gd name="connsiteX13" fmla="*/ 23299 w 225924"/>
                <a:gd name="connsiteY13" fmla="*/ 113148 h 303516"/>
                <a:gd name="connsiteX14" fmla="*/ 113020 w 225924"/>
                <a:gd name="connsiteY14" fmla="*/ 22584 h 303516"/>
                <a:gd name="connsiteX15" fmla="*/ 202740 w 225924"/>
                <a:gd name="connsiteY15" fmla="*/ 113148 h 303516"/>
                <a:gd name="connsiteX16" fmla="*/ 113020 w 225924"/>
                <a:gd name="connsiteY16" fmla="*/ 203712 h 30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924" h="303516">
                  <a:moveTo>
                    <a:pt x="225226" y="100628"/>
                  </a:moveTo>
                  <a:cubicBezTo>
                    <a:pt x="218621" y="43993"/>
                    <a:pt x="170977" y="0"/>
                    <a:pt x="113020" y="0"/>
                  </a:cubicBezTo>
                  <a:cubicBezTo>
                    <a:pt x="55063" y="0"/>
                    <a:pt x="7304" y="43993"/>
                    <a:pt x="813" y="100628"/>
                  </a:cubicBezTo>
                  <a:cubicBezTo>
                    <a:pt x="347" y="105075"/>
                    <a:pt x="0" y="109518"/>
                    <a:pt x="0" y="114082"/>
                  </a:cubicBezTo>
                  <a:cubicBezTo>
                    <a:pt x="0" y="119932"/>
                    <a:pt x="813" y="126133"/>
                    <a:pt x="2203" y="132570"/>
                  </a:cubicBezTo>
                  <a:cubicBezTo>
                    <a:pt x="4406" y="144503"/>
                    <a:pt x="8461" y="155738"/>
                    <a:pt x="14025" y="166034"/>
                  </a:cubicBezTo>
                  <a:cubicBezTo>
                    <a:pt x="44280" y="231322"/>
                    <a:pt x="112905" y="303517"/>
                    <a:pt x="112905" y="303517"/>
                  </a:cubicBezTo>
                  <a:cubicBezTo>
                    <a:pt x="112905" y="303517"/>
                    <a:pt x="181527" y="231322"/>
                    <a:pt x="211897" y="166034"/>
                  </a:cubicBezTo>
                  <a:cubicBezTo>
                    <a:pt x="217460" y="155738"/>
                    <a:pt x="221518" y="144503"/>
                    <a:pt x="223722" y="132570"/>
                  </a:cubicBezTo>
                  <a:cubicBezTo>
                    <a:pt x="225111" y="126133"/>
                    <a:pt x="225925" y="119932"/>
                    <a:pt x="225925" y="114082"/>
                  </a:cubicBezTo>
                  <a:cubicBezTo>
                    <a:pt x="225925" y="109518"/>
                    <a:pt x="225692" y="105075"/>
                    <a:pt x="225111" y="100628"/>
                  </a:cubicBezTo>
                  <a:lnTo>
                    <a:pt x="225226" y="100628"/>
                  </a:lnTo>
                  <a:close/>
                  <a:moveTo>
                    <a:pt x="113020" y="203712"/>
                  </a:moveTo>
                  <a:cubicBezTo>
                    <a:pt x="63524" y="203712"/>
                    <a:pt x="23299" y="163109"/>
                    <a:pt x="23299" y="113148"/>
                  </a:cubicBezTo>
                  <a:cubicBezTo>
                    <a:pt x="23299" y="63183"/>
                    <a:pt x="63406" y="22584"/>
                    <a:pt x="113020" y="22584"/>
                  </a:cubicBezTo>
                  <a:cubicBezTo>
                    <a:pt x="162634" y="22584"/>
                    <a:pt x="202740" y="63068"/>
                    <a:pt x="202740" y="113148"/>
                  </a:cubicBezTo>
                  <a:cubicBezTo>
                    <a:pt x="202740" y="163227"/>
                    <a:pt x="162634" y="203712"/>
                    <a:pt x="113020" y="203712"/>
                  </a:cubicBezTo>
                  <a:close/>
                </a:path>
              </a:pathLst>
            </a:custGeom>
            <a:solidFill>
              <a:srgbClr val="00ACEC"/>
            </a:solidFill>
            <a:ln w="3369" cap="flat">
              <a:noFill/>
              <a:prstDash val="solid"/>
              <a:miter/>
            </a:ln>
          </p:spPr>
          <p:txBody>
            <a:bodyPr rtlCol="0" anchor="ctr"/>
            <a:lstStyle/>
            <a:p>
              <a:endParaRPr lang="en-GB" dirty="0"/>
            </a:p>
          </p:txBody>
        </p:sp>
        <p:sp>
          <p:nvSpPr>
            <p:cNvPr id="28" name="Freeform: Shape 27">
              <a:extLst>
                <a:ext uri="{FF2B5EF4-FFF2-40B4-BE49-F238E27FC236}">
                  <a16:creationId xmlns:a16="http://schemas.microsoft.com/office/drawing/2014/main" id="{72B7FEEC-71EA-5A7D-61CA-E2F7057CEAED}"/>
                </a:ext>
              </a:extLst>
            </p:cNvPr>
            <p:cNvSpPr/>
            <p:nvPr/>
          </p:nvSpPr>
          <p:spPr>
            <a:xfrm>
              <a:off x="2841181" y="3775194"/>
              <a:ext cx="225924" cy="303516"/>
            </a:xfrm>
            <a:custGeom>
              <a:avLst/>
              <a:gdLst>
                <a:gd name="connsiteX0" fmla="*/ 225226 w 225924"/>
                <a:gd name="connsiteY0" fmla="*/ 100628 h 303516"/>
                <a:gd name="connsiteX1" fmla="*/ 113020 w 225924"/>
                <a:gd name="connsiteY1" fmla="*/ 0 h 303516"/>
                <a:gd name="connsiteX2" fmla="*/ 813 w 225924"/>
                <a:gd name="connsiteY2" fmla="*/ 100628 h 303516"/>
                <a:gd name="connsiteX3" fmla="*/ 0 w 225924"/>
                <a:gd name="connsiteY3" fmla="*/ 114082 h 303516"/>
                <a:gd name="connsiteX4" fmla="*/ 2203 w 225924"/>
                <a:gd name="connsiteY4" fmla="*/ 132570 h 303516"/>
                <a:gd name="connsiteX5" fmla="*/ 14024 w 225924"/>
                <a:gd name="connsiteY5" fmla="*/ 166034 h 303516"/>
                <a:gd name="connsiteX6" fmla="*/ 112905 w 225924"/>
                <a:gd name="connsiteY6" fmla="*/ 303517 h 303516"/>
                <a:gd name="connsiteX7" fmla="*/ 211897 w 225924"/>
                <a:gd name="connsiteY7" fmla="*/ 166034 h 303516"/>
                <a:gd name="connsiteX8" fmla="*/ 223722 w 225924"/>
                <a:gd name="connsiteY8" fmla="*/ 132570 h 303516"/>
                <a:gd name="connsiteX9" fmla="*/ 225925 w 225924"/>
                <a:gd name="connsiteY9" fmla="*/ 114082 h 303516"/>
                <a:gd name="connsiteX10" fmla="*/ 225111 w 225924"/>
                <a:gd name="connsiteY10" fmla="*/ 100628 h 303516"/>
                <a:gd name="connsiteX11" fmla="*/ 225226 w 225924"/>
                <a:gd name="connsiteY11" fmla="*/ 100628 h 303516"/>
                <a:gd name="connsiteX12" fmla="*/ 113020 w 225924"/>
                <a:gd name="connsiteY12" fmla="*/ 203712 h 303516"/>
                <a:gd name="connsiteX13" fmla="*/ 23299 w 225924"/>
                <a:gd name="connsiteY13" fmla="*/ 113148 h 303516"/>
                <a:gd name="connsiteX14" fmla="*/ 113020 w 225924"/>
                <a:gd name="connsiteY14" fmla="*/ 22584 h 303516"/>
                <a:gd name="connsiteX15" fmla="*/ 202740 w 225924"/>
                <a:gd name="connsiteY15" fmla="*/ 113148 h 303516"/>
                <a:gd name="connsiteX16" fmla="*/ 113020 w 225924"/>
                <a:gd name="connsiteY16" fmla="*/ 203712 h 30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924" h="303516">
                  <a:moveTo>
                    <a:pt x="225226" y="100628"/>
                  </a:moveTo>
                  <a:cubicBezTo>
                    <a:pt x="218621" y="43993"/>
                    <a:pt x="170977" y="0"/>
                    <a:pt x="113020" y="0"/>
                  </a:cubicBezTo>
                  <a:cubicBezTo>
                    <a:pt x="55062" y="0"/>
                    <a:pt x="7304" y="43993"/>
                    <a:pt x="813" y="100628"/>
                  </a:cubicBezTo>
                  <a:cubicBezTo>
                    <a:pt x="348" y="105075"/>
                    <a:pt x="0" y="109518"/>
                    <a:pt x="0" y="114082"/>
                  </a:cubicBezTo>
                  <a:cubicBezTo>
                    <a:pt x="0" y="119932"/>
                    <a:pt x="813" y="126133"/>
                    <a:pt x="2203" y="132570"/>
                  </a:cubicBezTo>
                  <a:cubicBezTo>
                    <a:pt x="4406" y="144503"/>
                    <a:pt x="8461" y="155738"/>
                    <a:pt x="14024" y="166034"/>
                  </a:cubicBezTo>
                  <a:cubicBezTo>
                    <a:pt x="44280" y="231322"/>
                    <a:pt x="112905" y="303517"/>
                    <a:pt x="112905" y="303517"/>
                  </a:cubicBezTo>
                  <a:cubicBezTo>
                    <a:pt x="112905" y="303517"/>
                    <a:pt x="181527" y="231322"/>
                    <a:pt x="211897" y="166034"/>
                  </a:cubicBezTo>
                  <a:cubicBezTo>
                    <a:pt x="217460" y="155738"/>
                    <a:pt x="221518" y="144503"/>
                    <a:pt x="223722" y="132570"/>
                  </a:cubicBezTo>
                  <a:cubicBezTo>
                    <a:pt x="225111" y="126133"/>
                    <a:pt x="225925" y="119932"/>
                    <a:pt x="225925" y="114082"/>
                  </a:cubicBezTo>
                  <a:cubicBezTo>
                    <a:pt x="225925" y="109518"/>
                    <a:pt x="225692" y="105075"/>
                    <a:pt x="225111" y="100628"/>
                  </a:cubicBezTo>
                  <a:lnTo>
                    <a:pt x="225226" y="100628"/>
                  </a:lnTo>
                  <a:close/>
                  <a:moveTo>
                    <a:pt x="113020" y="203712"/>
                  </a:moveTo>
                  <a:cubicBezTo>
                    <a:pt x="63524" y="203712"/>
                    <a:pt x="23299" y="163109"/>
                    <a:pt x="23299" y="113148"/>
                  </a:cubicBezTo>
                  <a:cubicBezTo>
                    <a:pt x="23299" y="63183"/>
                    <a:pt x="63406" y="22584"/>
                    <a:pt x="113020" y="22584"/>
                  </a:cubicBezTo>
                  <a:cubicBezTo>
                    <a:pt x="162634" y="22584"/>
                    <a:pt x="202740" y="63068"/>
                    <a:pt x="202740" y="113148"/>
                  </a:cubicBezTo>
                  <a:cubicBezTo>
                    <a:pt x="202740" y="163227"/>
                    <a:pt x="162634" y="203712"/>
                    <a:pt x="113020" y="203712"/>
                  </a:cubicBezTo>
                  <a:close/>
                </a:path>
              </a:pathLst>
            </a:custGeom>
            <a:solidFill>
              <a:srgbClr val="00ACEC"/>
            </a:solidFill>
            <a:ln w="3369" cap="flat">
              <a:noFill/>
              <a:prstDash val="solid"/>
              <a:miter/>
            </a:ln>
          </p:spPr>
          <p:txBody>
            <a:bodyPr rtlCol="0" anchor="ctr"/>
            <a:lstStyle/>
            <a:p>
              <a:endParaRPr lang="en-GB" dirty="0"/>
            </a:p>
          </p:txBody>
        </p:sp>
        <p:sp>
          <p:nvSpPr>
            <p:cNvPr id="30" name="Freeform: Shape 29">
              <a:extLst>
                <a:ext uri="{FF2B5EF4-FFF2-40B4-BE49-F238E27FC236}">
                  <a16:creationId xmlns:a16="http://schemas.microsoft.com/office/drawing/2014/main" id="{E136B4F0-F557-CBB9-D8F7-14083BBB5D6D}"/>
                </a:ext>
              </a:extLst>
            </p:cNvPr>
            <p:cNvSpPr/>
            <p:nvPr/>
          </p:nvSpPr>
          <p:spPr>
            <a:xfrm>
              <a:off x="2795843" y="3970870"/>
              <a:ext cx="195675" cy="195675"/>
            </a:xfrm>
            <a:custGeom>
              <a:avLst/>
              <a:gdLst>
                <a:gd name="connsiteX0" fmla="*/ 195676 w 195675"/>
                <a:gd name="connsiteY0" fmla="*/ 97838 h 195675"/>
                <a:gd name="connsiteX1" fmla="*/ 97838 w 195675"/>
                <a:gd name="connsiteY1" fmla="*/ 195676 h 195675"/>
                <a:gd name="connsiteX2" fmla="*/ 0 w 195675"/>
                <a:gd name="connsiteY2" fmla="*/ 97838 h 195675"/>
                <a:gd name="connsiteX3" fmla="*/ 97838 w 195675"/>
                <a:gd name="connsiteY3" fmla="*/ 0 h 195675"/>
                <a:gd name="connsiteX4" fmla="*/ 195676 w 195675"/>
                <a:gd name="connsiteY4" fmla="*/ 97838 h 195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75" h="195675">
                  <a:moveTo>
                    <a:pt x="195676" y="97838"/>
                  </a:moveTo>
                  <a:cubicBezTo>
                    <a:pt x="195676" y="151872"/>
                    <a:pt x="151872" y="195676"/>
                    <a:pt x="97838" y="195676"/>
                  </a:cubicBezTo>
                  <a:cubicBezTo>
                    <a:pt x="43804" y="195676"/>
                    <a:pt x="0" y="151872"/>
                    <a:pt x="0" y="97838"/>
                  </a:cubicBezTo>
                  <a:cubicBezTo>
                    <a:pt x="0" y="43804"/>
                    <a:pt x="43804" y="0"/>
                    <a:pt x="97838" y="0"/>
                  </a:cubicBezTo>
                  <a:cubicBezTo>
                    <a:pt x="151872" y="0"/>
                    <a:pt x="195676" y="43804"/>
                    <a:pt x="195676" y="97838"/>
                  </a:cubicBezTo>
                  <a:close/>
                </a:path>
              </a:pathLst>
            </a:custGeom>
            <a:solidFill>
              <a:srgbClr val="002132"/>
            </a:solidFill>
            <a:ln w="3369" cap="flat">
              <a:noFill/>
              <a:prstDash val="solid"/>
              <a:miter/>
            </a:ln>
          </p:spPr>
          <p:txBody>
            <a:bodyPr rtlCol="0" anchor="ctr"/>
            <a:lstStyle/>
            <a:p>
              <a:endParaRPr lang="en-GB" dirty="0"/>
            </a:p>
          </p:txBody>
        </p:sp>
        <p:sp>
          <p:nvSpPr>
            <p:cNvPr id="31" name="Freeform: Shape 30">
              <a:extLst>
                <a:ext uri="{FF2B5EF4-FFF2-40B4-BE49-F238E27FC236}">
                  <a16:creationId xmlns:a16="http://schemas.microsoft.com/office/drawing/2014/main" id="{951CEF62-F98B-7844-7CC7-CC04D97751FF}"/>
                </a:ext>
              </a:extLst>
            </p:cNvPr>
            <p:cNvSpPr/>
            <p:nvPr/>
          </p:nvSpPr>
          <p:spPr>
            <a:xfrm>
              <a:off x="2777241" y="3954001"/>
              <a:ext cx="225924" cy="303516"/>
            </a:xfrm>
            <a:custGeom>
              <a:avLst/>
              <a:gdLst>
                <a:gd name="connsiteX0" fmla="*/ 225226 w 225924"/>
                <a:gd name="connsiteY0" fmla="*/ 100628 h 303516"/>
                <a:gd name="connsiteX1" fmla="*/ 113020 w 225924"/>
                <a:gd name="connsiteY1" fmla="*/ 0 h 303516"/>
                <a:gd name="connsiteX2" fmla="*/ 813 w 225924"/>
                <a:gd name="connsiteY2" fmla="*/ 100628 h 303516"/>
                <a:gd name="connsiteX3" fmla="*/ 0 w 225924"/>
                <a:gd name="connsiteY3" fmla="*/ 114082 h 303516"/>
                <a:gd name="connsiteX4" fmla="*/ 2203 w 225924"/>
                <a:gd name="connsiteY4" fmla="*/ 132570 h 303516"/>
                <a:gd name="connsiteX5" fmla="*/ 14024 w 225924"/>
                <a:gd name="connsiteY5" fmla="*/ 166034 h 303516"/>
                <a:gd name="connsiteX6" fmla="*/ 112905 w 225924"/>
                <a:gd name="connsiteY6" fmla="*/ 303517 h 303516"/>
                <a:gd name="connsiteX7" fmla="*/ 211897 w 225924"/>
                <a:gd name="connsiteY7" fmla="*/ 166034 h 303516"/>
                <a:gd name="connsiteX8" fmla="*/ 223722 w 225924"/>
                <a:gd name="connsiteY8" fmla="*/ 132570 h 303516"/>
                <a:gd name="connsiteX9" fmla="*/ 225925 w 225924"/>
                <a:gd name="connsiteY9" fmla="*/ 114082 h 303516"/>
                <a:gd name="connsiteX10" fmla="*/ 225111 w 225924"/>
                <a:gd name="connsiteY10" fmla="*/ 100628 h 303516"/>
                <a:gd name="connsiteX11" fmla="*/ 225226 w 225924"/>
                <a:gd name="connsiteY11" fmla="*/ 100628 h 303516"/>
                <a:gd name="connsiteX12" fmla="*/ 113020 w 225924"/>
                <a:gd name="connsiteY12" fmla="*/ 203712 h 303516"/>
                <a:gd name="connsiteX13" fmla="*/ 23299 w 225924"/>
                <a:gd name="connsiteY13" fmla="*/ 113148 h 303516"/>
                <a:gd name="connsiteX14" fmla="*/ 113020 w 225924"/>
                <a:gd name="connsiteY14" fmla="*/ 22584 h 303516"/>
                <a:gd name="connsiteX15" fmla="*/ 202740 w 225924"/>
                <a:gd name="connsiteY15" fmla="*/ 113148 h 303516"/>
                <a:gd name="connsiteX16" fmla="*/ 113020 w 225924"/>
                <a:gd name="connsiteY16" fmla="*/ 203712 h 30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924" h="303516">
                  <a:moveTo>
                    <a:pt x="225226" y="100628"/>
                  </a:moveTo>
                  <a:cubicBezTo>
                    <a:pt x="218621" y="43993"/>
                    <a:pt x="170977" y="0"/>
                    <a:pt x="113020" y="0"/>
                  </a:cubicBezTo>
                  <a:cubicBezTo>
                    <a:pt x="55062" y="0"/>
                    <a:pt x="7304" y="43993"/>
                    <a:pt x="813" y="100628"/>
                  </a:cubicBezTo>
                  <a:cubicBezTo>
                    <a:pt x="348" y="105075"/>
                    <a:pt x="0" y="109518"/>
                    <a:pt x="0" y="114082"/>
                  </a:cubicBezTo>
                  <a:cubicBezTo>
                    <a:pt x="0" y="119932"/>
                    <a:pt x="813" y="126133"/>
                    <a:pt x="2203" y="132570"/>
                  </a:cubicBezTo>
                  <a:cubicBezTo>
                    <a:pt x="4406" y="144503"/>
                    <a:pt x="8461" y="155738"/>
                    <a:pt x="14024" y="166034"/>
                  </a:cubicBezTo>
                  <a:cubicBezTo>
                    <a:pt x="44280" y="231322"/>
                    <a:pt x="112905" y="303517"/>
                    <a:pt x="112905" y="303517"/>
                  </a:cubicBezTo>
                  <a:cubicBezTo>
                    <a:pt x="112905" y="303517"/>
                    <a:pt x="181527" y="231322"/>
                    <a:pt x="211897" y="166034"/>
                  </a:cubicBezTo>
                  <a:cubicBezTo>
                    <a:pt x="217460" y="155738"/>
                    <a:pt x="221518" y="144503"/>
                    <a:pt x="223722" y="132570"/>
                  </a:cubicBezTo>
                  <a:cubicBezTo>
                    <a:pt x="225111" y="126133"/>
                    <a:pt x="225925" y="119932"/>
                    <a:pt x="225925" y="114082"/>
                  </a:cubicBezTo>
                  <a:cubicBezTo>
                    <a:pt x="225925" y="109518"/>
                    <a:pt x="225692" y="105075"/>
                    <a:pt x="225111" y="100628"/>
                  </a:cubicBezTo>
                  <a:lnTo>
                    <a:pt x="225226" y="100628"/>
                  </a:lnTo>
                  <a:close/>
                  <a:moveTo>
                    <a:pt x="113020" y="203712"/>
                  </a:moveTo>
                  <a:cubicBezTo>
                    <a:pt x="63524" y="203712"/>
                    <a:pt x="23299" y="163109"/>
                    <a:pt x="23299" y="113148"/>
                  </a:cubicBezTo>
                  <a:cubicBezTo>
                    <a:pt x="23299" y="63183"/>
                    <a:pt x="63406" y="22584"/>
                    <a:pt x="113020" y="22584"/>
                  </a:cubicBezTo>
                  <a:cubicBezTo>
                    <a:pt x="162634" y="22584"/>
                    <a:pt x="202740" y="63068"/>
                    <a:pt x="202740" y="113148"/>
                  </a:cubicBezTo>
                  <a:cubicBezTo>
                    <a:pt x="202740" y="163227"/>
                    <a:pt x="162634" y="203712"/>
                    <a:pt x="113020" y="203712"/>
                  </a:cubicBezTo>
                  <a:close/>
                </a:path>
              </a:pathLst>
            </a:custGeom>
            <a:solidFill>
              <a:srgbClr val="00ACEC"/>
            </a:solidFill>
            <a:ln w="3369" cap="flat">
              <a:noFill/>
              <a:prstDash val="solid"/>
              <a:miter/>
            </a:ln>
          </p:spPr>
          <p:txBody>
            <a:bodyPr rtlCol="0" anchor="ctr"/>
            <a:lstStyle/>
            <a:p>
              <a:endParaRPr lang="en-GB"/>
            </a:p>
          </p:txBody>
        </p:sp>
      </p:grpSp>
      <p:sp>
        <p:nvSpPr>
          <p:cNvPr id="95" name="Freeform: Shape 94">
            <a:extLst>
              <a:ext uri="{FF2B5EF4-FFF2-40B4-BE49-F238E27FC236}">
                <a16:creationId xmlns:a16="http://schemas.microsoft.com/office/drawing/2014/main" id="{13F4D115-ED7A-D134-2900-6FDAA7A278C5}"/>
              </a:ext>
            </a:extLst>
          </p:cNvPr>
          <p:cNvSpPr/>
          <p:nvPr/>
        </p:nvSpPr>
        <p:spPr>
          <a:xfrm>
            <a:off x="611826" y="1595773"/>
            <a:ext cx="4588259" cy="4723208"/>
          </a:xfrm>
          <a:custGeom>
            <a:avLst/>
            <a:gdLst>
              <a:gd name="connsiteX0" fmla="*/ 0 w 4588259"/>
              <a:gd name="connsiteY0" fmla="*/ 0 h 4723208"/>
              <a:gd name="connsiteX1" fmla="*/ 4588259 w 4588259"/>
              <a:gd name="connsiteY1" fmla="*/ 0 h 4723208"/>
              <a:gd name="connsiteX2" fmla="*/ 4588259 w 4588259"/>
              <a:gd name="connsiteY2" fmla="*/ 4723208 h 4723208"/>
              <a:gd name="connsiteX3" fmla="*/ 0 w 4588259"/>
              <a:gd name="connsiteY3" fmla="*/ 4723208 h 4723208"/>
            </a:gdLst>
            <a:ahLst/>
            <a:cxnLst>
              <a:cxn ang="0">
                <a:pos x="connsiteX0" y="connsiteY0"/>
              </a:cxn>
              <a:cxn ang="0">
                <a:pos x="connsiteX1" y="connsiteY1"/>
              </a:cxn>
              <a:cxn ang="0">
                <a:pos x="connsiteX2" y="connsiteY2"/>
              </a:cxn>
              <a:cxn ang="0">
                <a:pos x="connsiteX3" y="connsiteY3"/>
              </a:cxn>
            </a:cxnLst>
            <a:rect l="l" t="t" r="r" b="b"/>
            <a:pathLst>
              <a:path w="4588259" h="4723208">
                <a:moveTo>
                  <a:pt x="0" y="0"/>
                </a:moveTo>
                <a:lnTo>
                  <a:pt x="4588259" y="0"/>
                </a:lnTo>
                <a:lnTo>
                  <a:pt x="4588259" y="4723208"/>
                </a:lnTo>
                <a:lnTo>
                  <a:pt x="0" y="4723208"/>
                </a:lnTo>
                <a:close/>
              </a:path>
            </a:pathLst>
          </a:custGeom>
          <a:noFill/>
          <a:ln w="3369" cap="flat">
            <a:noFill/>
            <a:prstDash val="solid"/>
            <a:miter/>
          </a:ln>
        </p:spPr>
        <p:txBody>
          <a:bodyPr rtlCol="0" anchor="ctr"/>
          <a:lstStyle/>
          <a:p>
            <a:endParaRPr lang="en-GB"/>
          </a:p>
        </p:txBody>
      </p:sp>
      <p:sp>
        <p:nvSpPr>
          <p:cNvPr id="2" name="Slide Number Placeholder 1">
            <a:extLst>
              <a:ext uri="{FF2B5EF4-FFF2-40B4-BE49-F238E27FC236}">
                <a16:creationId xmlns:a16="http://schemas.microsoft.com/office/drawing/2014/main" id="{2A2457A4-E822-DB88-0C7F-6E017C664FE9}"/>
              </a:ext>
            </a:extLst>
          </p:cNvPr>
          <p:cNvSpPr>
            <a:spLocks noGrp="1"/>
          </p:cNvSpPr>
          <p:nvPr>
            <p:ph type="sldNum" sz="quarter" idx="12"/>
          </p:nvPr>
        </p:nvSpPr>
        <p:spPr/>
        <p:txBody>
          <a:bodyPr/>
          <a:lstStyle/>
          <a:p>
            <a:fld id="{C16C2921-6903-4DB2-82DB-C5609A64D8DE}" type="slidenum">
              <a:rPr lang="en-GB" smtClean="0"/>
              <a:t>15</a:t>
            </a:fld>
            <a:endParaRPr lang="en-GB"/>
          </a:p>
        </p:txBody>
      </p:sp>
      <p:sp>
        <p:nvSpPr>
          <p:cNvPr id="3" name="Title 2">
            <a:extLst>
              <a:ext uri="{FF2B5EF4-FFF2-40B4-BE49-F238E27FC236}">
                <a16:creationId xmlns:a16="http://schemas.microsoft.com/office/drawing/2014/main" id="{38ED6580-1ADF-6C7E-3F82-D9441B9FA372}"/>
              </a:ext>
            </a:extLst>
          </p:cNvPr>
          <p:cNvSpPr>
            <a:spLocks noGrp="1"/>
          </p:cNvSpPr>
          <p:nvPr>
            <p:ph type="title"/>
          </p:nvPr>
        </p:nvSpPr>
        <p:spPr/>
        <p:txBody>
          <a:bodyPr/>
          <a:lstStyle/>
          <a:p>
            <a:r>
              <a:rPr lang="da-DK" dirty="0"/>
              <a:t>Blue Tern </a:t>
            </a:r>
            <a:r>
              <a:rPr lang="da-DK" i="1" dirty="0">
                <a:solidFill>
                  <a:srgbClr val="00ACEC"/>
                </a:solidFill>
              </a:rPr>
              <a:t>track record</a:t>
            </a:r>
            <a:endParaRPr lang="en-GB" dirty="0">
              <a:solidFill>
                <a:srgbClr val="00ACEC"/>
              </a:solidFill>
            </a:endParaRPr>
          </a:p>
        </p:txBody>
      </p:sp>
      <p:sp>
        <p:nvSpPr>
          <p:cNvPr id="6" name="Text Placeholder 1">
            <a:extLst>
              <a:ext uri="{FF2B5EF4-FFF2-40B4-BE49-F238E27FC236}">
                <a16:creationId xmlns:a16="http://schemas.microsoft.com/office/drawing/2014/main" id="{932B23B7-F3D2-764A-A1C8-96F63BF02872}"/>
              </a:ext>
            </a:extLst>
          </p:cNvPr>
          <p:cNvSpPr txBox="1">
            <a:spLocks/>
          </p:cNvSpPr>
          <p:nvPr/>
        </p:nvSpPr>
        <p:spPr>
          <a:xfrm>
            <a:off x="544200" y="1535838"/>
            <a:ext cx="2819005" cy="319848"/>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b="1" dirty="0">
                <a:effectLst/>
              </a:rPr>
              <a:t>Europe</a:t>
            </a:r>
            <a:endParaRPr lang="en-GB" sz="900" dirty="0">
              <a:latin typeface="+mj-lt"/>
            </a:endParaRPr>
          </a:p>
        </p:txBody>
      </p:sp>
      <p:graphicFrame>
        <p:nvGraphicFramePr>
          <p:cNvPr id="5" name="Table 4">
            <a:extLst>
              <a:ext uri="{FF2B5EF4-FFF2-40B4-BE49-F238E27FC236}">
                <a16:creationId xmlns:a16="http://schemas.microsoft.com/office/drawing/2014/main" id="{4A00EBB3-093C-9B12-24C3-469C4B63A5A7}"/>
              </a:ext>
            </a:extLst>
          </p:cNvPr>
          <p:cNvGraphicFramePr>
            <a:graphicFrameLocks noGrp="1"/>
          </p:cNvGraphicFramePr>
          <p:nvPr/>
        </p:nvGraphicFramePr>
        <p:xfrm>
          <a:off x="5365396" y="1276866"/>
          <a:ext cx="6202974" cy="3482469"/>
        </p:xfrm>
        <a:graphic>
          <a:graphicData uri="http://schemas.openxmlformats.org/drawingml/2006/table">
            <a:tbl>
              <a:tblPr firstRow="1" bandRow="1">
                <a:tableStyleId>{AF606853-7671-496A-8E4F-DF71F8EC918B}</a:tableStyleId>
              </a:tblPr>
              <a:tblGrid>
                <a:gridCol w="441643">
                  <a:extLst>
                    <a:ext uri="{9D8B030D-6E8A-4147-A177-3AD203B41FA5}">
                      <a16:colId xmlns:a16="http://schemas.microsoft.com/office/drawing/2014/main" val="2609468238"/>
                    </a:ext>
                  </a:extLst>
                </a:gridCol>
                <a:gridCol w="1678670">
                  <a:extLst>
                    <a:ext uri="{9D8B030D-6E8A-4147-A177-3AD203B41FA5}">
                      <a16:colId xmlns:a16="http://schemas.microsoft.com/office/drawing/2014/main" val="3667236797"/>
                    </a:ext>
                  </a:extLst>
                </a:gridCol>
                <a:gridCol w="1678670">
                  <a:extLst>
                    <a:ext uri="{9D8B030D-6E8A-4147-A177-3AD203B41FA5}">
                      <a16:colId xmlns:a16="http://schemas.microsoft.com/office/drawing/2014/main" val="2215976655"/>
                    </a:ext>
                  </a:extLst>
                </a:gridCol>
                <a:gridCol w="1678670">
                  <a:extLst>
                    <a:ext uri="{9D8B030D-6E8A-4147-A177-3AD203B41FA5}">
                      <a16:colId xmlns:a16="http://schemas.microsoft.com/office/drawing/2014/main" val="3446126844"/>
                    </a:ext>
                  </a:extLst>
                </a:gridCol>
                <a:gridCol w="725321">
                  <a:extLst>
                    <a:ext uri="{9D8B030D-6E8A-4147-A177-3AD203B41FA5}">
                      <a16:colId xmlns:a16="http://schemas.microsoft.com/office/drawing/2014/main" val="622858116"/>
                    </a:ext>
                  </a:extLst>
                </a:gridCol>
              </a:tblGrid>
              <a:tr h="336141">
                <a:tc>
                  <a:txBody>
                    <a:bodyPr/>
                    <a:lstStyle/>
                    <a:p>
                      <a:pPr fontAlgn="t"/>
                      <a:r>
                        <a:rPr lang="en-GB" sz="1200" dirty="0">
                          <a:effectLst/>
                        </a:rPr>
                        <a:t>No.</a:t>
                      </a:r>
                    </a:p>
                  </a:txBody>
                  <a:tcPr anchor="ctr"/>
                </a:tc>
                <a:tc>
                  <a:txBody>
                    <a:bodyPr/>
                    <a:lstStyle/>
                    <a:p>
                      <a:pPr fontAlgn="t"/>
                      <a:r>
                        <a:rPr lang="en-GB" sz="1200" dirty="0">
                          <a:effectLst/>
                        </a:rPr>
                        <a:t>Site</a:t>
                      </a:r>
                    </a:p>
                  </a:txBody>
                  <a:tcPr anchor="ctr"/>
                </a:tc>
                <a:tc>
                  <a:txBody>
                    <a:bodyPr/>
                    <a:lstStyle/>
                    <a:p>
                      <a:pPr fontAlgn="t"/>
                      <a:r>
                        <a:rPr lang="en-GB" sz="1200">
                          <a:effectLst/>
                        </a:rPr>
                        <a:t>Client</a:t>
                      </a:r>
                    </a:p>
                  </a:txBody>
                  <a:tcPr anchor="ctr"/>
                </a:tc>
                <a:tc>
                  <a:txBody>
                    <a:bodyPr/>
                    <a:lstStyle/>
                    <a:p>
                      <a:pPr fontAlgn="t"/>
                      <a:r>
                        <a:rPr lang="en-GB" sz="1200">
                          <a:effectLst/>
                        </a:rPr>
                        <a:t>Turbine model</a:t>
                      </a:r>
                    </a:p>
                  </a:txBody>
                  <a:tcPr anchor="ctr"/>
                </a:tc>
                <a:tc>
                  <a:txBody>
                    <a:bodyPr/>
                    <a:lstStyle/>
                    <a:p>
                      <a:pPr fontAlgn="t"/>
                      <a:r>
                        <a:rPr lang="en-GB" sz="1200">
                          <a:effectLst/>
                        </a:rPr>
                        <a:t>Year</a:t>
                      </a:r>
                    </a:p>
                  </a:txBody>
                  <a:tcPr anchor="ctr"/>
                </a:tc>
                <a:extLst>
                  <a:ext uri="{0D108BD9-81ED-4DB2-BD59-A6C34878D82A}">
                    <a16:rowId xmlns:a16="http://schemas.microsoft.com/office/drawing/2014/main" val="1695858323"/>
                  </a:ext>
                </a:extLst>
              </a:tr>
              <a:tr h="336141">
                <a:tc>
                  <a:txBody>
                    <a:bodyPr/>
                    <a:lstStyle/>
                    <a:p>
                      <a:pPr fontAlgn="t"/>
                      <a:r>
                        <a:rPr lang="en-DK" sz="1200" dirty="0">
                          <a:effectLst/>
                          <a:latin typeface="+mj-lt"/>
                        </a:rPr>
                        <a:t>2</a:t>
                      </a:r>
                      <a:r>
                        <a:rPr lang="da-DK" sz="1200" dirty="0">
                          <a:effectLst/>
                          <a:latin typeface="+mj-lt"/>
                        </a:rPr>
                        <a:t>8</a:t>
                      </a:r>
                      <a:endParaRPr lang="en-GB" sz="1200" dirty="0">
                        <a:effectLst/>
                        <a:latin typeface="+mj-lt"/>
                      </a:endParaRPr>
                    </a:p>
                  </a:txBody>
                  <a:tcPr anchor="ctr">
                    <a:solidFill>
                      <a:schemeClr val="accent2">
                        <a:alpha val="10000"/>
                      </a:schemeClr>
                    </a:solidFill>
                  </a:tcPr>
                </a:tc>
                <a:tc>
                  <a:txBody>
                    <a:bodyPr/>
                    <a:lstStyle/>
                    <a:p>
                      <a:pPr fontAlgn="t"/>
                      <a:r>
                        <a:rPr lang="en-DK" sz="1200" dirty="0">
                          <a:effectLst/>
                          <a:latin typeface="+mj-lt"/>
                        </a:rPr>
                        <a:t>Baltic Eagle</a:t>
                      </a:r>
                      <a:endParaRPr lang="en-GB" sz="1200" dirty="0">
                        <a:effectLst/>
                        <a:latin typeface="+mj-lt"/>
                      </a:endParaRPr>
                    </a:p>
                  </a:txBody>
                  <a:tcPr anchor="ctr">
                    <a:solidFill>
                      <a:schemeClr val="accent2">
                        <a:alpha val="10000"/>
                      </a:schemeClr>
                    </a:solidFill>
                  </a:tcPr>
                </a:tc>
                <a:tc>
                  <a:txBody>
                    <a:bodyPr/>
                    <a:lstStyle/>
                    <a:p>
                      <a:pPr fontAlgn="t"/>
                      <a:r>
                        <a:rPr lang="en-DK" sz="1200" dirty="0">
                          <a:effectLst/>
                          <a:latin typeface="+mj-lt"/>
                        </a:rPr>
                        <a:t>Vestas </a:t>
                      </a:r>
                      <a:endParaRPr lang="en-GB" sz="1200" dirty="0">
                        <a:effectLst/>
                        <a:latin typeface="+mj-lt"/>
                      </a:endParaRPr>
                    </a:p>
                  </a:txBody>
                  <a:tcPr anchor="ctr">
                    <a:solidFill>
                      <a:schemeClr val="accent2">
                        <a:alpha val="10000"/>
                      </a:schemeClr>
                    </a:solidFill>
                  </a:tcPr>
                </a:tc>
                <a:tc>
                  <a:txBody>
                    <a:bodyPr/>
                    <a:lstStyle/>
                    <a:p>
                      <a:pPr fontAlgn="t"/>
                      <a:r>
                        <a:rPr lang="da-DK" sz="1200" dirty="0">
                          <a:effectLst/>
                          <a:latin typeface="+mj-lt"/>
                          <a:ea typeface="Aptos" panose="020B0004020202020204" pitchFamily="34" charset="0"/>
                          <a:cs typeface="Aptos" panose="020B0004020202020204" pitchFamily="34" charset="0"/>
                        </a:rPr>
                        <a:t>Vestas V174-9.5 MW </a:t>
                      </a:r>
                      <a:endParaRPr lang="en-GB" sz="1200" dirty="0">
                        <a:effectLst/>
                        <a:latin typeface="+mj-lt"/>
                      </a:endParaRPr>
                    </a:p>
                  </a:txBody>
                  <a:tcPr anchor="ctr">
                    <a:solidFill>
                      <a:schemeClr val="accent2">
                        <a:alpha val="10000"/>
                      </a:schemeClr>
                    </a:solidFill>
                  </a:tcPr>
                </a:tc>
                <a:tc>
                  <a:txBody>
                    <a:bodyPr/>
                    <a:lstStyle/>
                    <a:p>
                      <a:pPr fontAlgn="t"/>
                      <a:r>
                        <a:rPr lang="en-DK" sz="1200" dirty="0">
                          <a:effectLst/>
                          <a:latin typeface="+mj-lt"/>
                        </a:rPr>
                        <a:t>2024</a:t>
                      </a:r>
                      <a:endParaRPr lang="en-GB" sz="1200" dirty="0">
                        <a:effectLst/>
                        <a:latin typeface="+mj-lt"/>
                      </a:endParaRPr>
                    </a:p>
                  </a:txBody>
                  <a:tcPr anchor="ctr">
                    <a:solidFill>
                      <a:schemeClr val="accent2">
                        <a:alpha val="10000"/>
                      </a:schemeClr>
                    </a:solidFill>
                  </a:tcPr>
                </a:tc>
                <a:extLst>
                  <a:ext uri="{0D108BD9-81ED-4DB2-BD59-A6C34878D82A}">
                    <a16:rowId xmlns:a16="http://schemas.microsoft.com/office/drawing/2014/main" val="160875937"/>
                  </a:ext>
                </a:extLst>
              </a:tr>
              <a:tr h="336141">
                <a:tc>
                  <a:txBody>
                    <a:bodyPr/>
                    <a:lstStyle/>
                    <a:p>
                      <a:pPr fontAlgn="t"/>
                      <a:r>
                        <a:rPr lang="en-DK" sz="1200" dirty="0">
                          <a:effectLst/>
                          <a:latin typeface="+mj-lt"/>
                        </a:rPr>
                        <a:t>2</a:t>
                      </a:r>
                      <a:r>
                        <a:rPr lang="da-DK" sz="1200" dirty="0">
                          <a:effectLst/>
                          <a:latin typeface="+mj-lt"/>
                        </a:rPr>
                        <a:t>7</a:t>
                      </a:r>
                      <a:endParaRPr lang="en-GB" sz="1200" dirty="0">
                        <a:effectLst/>
                        <a:latin typeface="+mj-lt"/>
                      </a:endParaRPr>
                    </a:p>
                  </a:txBody>
                  <a:tcPr anchor="ctr"/>
                </a:tc>
                <a:tc>
                  <a:txBody>
                    <a:bodyPr/>
                    <a:lstStyle/>
                    <a:p>
                      <a:pPr fontAlgn="t"/>
                      <a:r>
                        <a:rPr lang="en-GB" sz="1200" dirty="0" err="1">
                          <a:effectLst/>
                          <a:latin typeface="+mj-lt"/>
                        </a:rPr>
                        <a:t>Neart</a:t>
                      </a:r>
                      <a:r>
                        <a:rPr lang="en-GB" sz="1200" dirty="0">
                          <a:effectLst/>
                          <a:latin typeface="+mj-lt"/>
                        </a:rPr>
                        <a:t> </a:t>
                      </a:r>
                      <a:r>
                        <a:rPr lang="en-GB" sz="1200" dirty="0" err="1">
                          <a:effectLst/>
                          <a:latin typeface="+mj-lt"/>
                        </a:rPr>
                        <a:t>na</a:t>
                      </a:r>
                      <a:r>
                        <a:rPr lang="en-GB" sz="1200" dirty="0">
                          <a:effectLst/>
                          <a:latin typeface="+mj-lt"/>
                        </a:rPr>
                        <a:t> </a:t>
                      </a:r>
                      <a:r>
                        <a:rPr lang="en-GB" sz="1200" dirty="0" err="1">
                          <a:effectLst/>
                          <a:latin typeface="+mj-lt"/>
                        </a:rPr>
                        <a:t>Gaoithe</a:t>
                      </a:r>
                      <a:endParaRPr lang="en-GB" sz="1200" dirty="0">
                        <a:effectLst/>
                        <a:latin typeface="+mj-lt"/>
                      </a:endParaRPr>
                    </a:p>
                  </a:txBody>
                  <a:tcPr anchor="ctr"/>
                </a:tc>
                <a:tc>
                  <a:txBody>
                    <a:bodyPr/>
                    <a:lstStyle/>
                    <a:p>
                      <a:pPr fontAlgn="t"/>
                      <a:r>
                        <a:rPr lang="en-GB" sz="1200" dirty="0">
                          <a:effectLst/>
                          <a:latin typeface="+mj-lt"/>
                        </a:rPr>
                        <a:t>EDF</a:t>
                      </a:r>
                    </a:p>
                  </a:txBody>
                  <a:tcPr anchor="ctr"/>
                </a:tc>
                <a:tc>
                  <a:txBody>
                    <a:bodyPr/>
                    <a:lstStyle/>
                    <a:p>
                      <a:pPr fontAlgn="t"/>
                      <a:r>
                        <a:rPr lang="en-GB" sz="1200" dirty="0">
                          <a:effectLst/>
                          <a:latin typeface="+mj-lt"/>
                        </a:rPr>
                        <a:t>SG 8.0MW 167</a:t>
                      </a:r>
                    </a:p>
                  </a:txBody>
                  <a:tcPr anchor="ctr"/>
                </a:tc>
                <a:tc>
                  <a:txBody>
                    <a:bodyPr/>
                    <a:lstStyle/>
                    <a:p>
                      <a:pPr fontAlgn="t"/>
                      <a:r>
                        <a:rPr lang="en-GB" sz="1200" dirty="0">
                          <a:effectLst/>
                          <a:latin typeface="+mj-lt"/>
                        </a:rPr>
                        <a:t>2023</a:t>
                      </a:r>
                    </a:p>
                  </a:txBody>
                  <a:tcPr anchor="ctr"/>
                </a:tc>
                <a:extLst>
                  <a:ext uri="{0D108BD9-81ED-4DB2-BD59-A6C34878D82A}">
                    <a16:rowId xmlns:a16="http://schemas.microsoft.com/office/drawing/2014/main" val="444062865"/>
                  </a:ext>
                </a:extLst>
              </a:tr>
              <a:tr h="336141">
                <a:tc>
                  <a:txBody>
                    <a:bodyPr/>
                    <a:lstStyle/>
                    <a:p>
                      <a:pPr fontAlgn="t"/>
                      <a:r>
                        <a:rPr lang="en-DK" sz="1200" dirty="0">
                          <a:effectLst/>
                          <a:latin typeface="+mj-lt"/>
                        </a:rPr>
                        <a:t>2</a:t>
                      </a:r>
                      <a:r>
                        <a:rPr lang="da-DK" sz="1200" dirty="0">
                          <a:effectLst/>
                          <a:latin typeface="+mj-lt"/>
                        </a:rPr>
                        <a:t>0</a:t>
                      </a:r>
                      <a:endParaRPr lang="en-GB" sz="1200" dirty="0">
                        <a:effectLst/>
                        <a:latin typeface="+mj-lt"/>
                      </a:endParaRPr>
                    </a:p>
                  </a:txBody>
                  <a:tcPr anchor="ctr">
                    <a:solidFill>
                      <a:schemeClr val="accent2">
                        <a:alpha val="10000"/>
                      </a:schemeClr>
                    </a:solidFill>
                  </a:tcPr>
                </a:tc>
                <a:tc>
                  <a:txBody>
                    <a:bodyPr/>
                    <a:lstStyle/>
                    <a:p>
                      <a:pPr fontAlgn="t"/>
                      <a:r>
                        <a:rPr lang="en-GB" sz="1200" dirty="0" err="1">
                          <a:effectLst/>
                          <a:latin typeface="+mj-lt"/>
                        </a:rPr>
                        <a:t>Neart</a:t>
                      </a:r>
                      <a:r>
                        <a:rPr lang="en-GB" sz="1200" dirty="0">
                          <a:effectLst/>
                          <a:latin typeface="+mj-lt"/>
                        </a:rPr>
                        <a:t> </a:t>
                      </a:r>
                      <a:r>
                        <a:rPr lang="en-GB" sz="1200" dirty="0" err="1">
                          <a:effectLst/>
                          <a:latin typeface="+mj-lt"/>
                        </a:rPr>
                        <a:t>na</a:t>
                      </a:r>
                      <a:r>
                        <a:rPr lang="en-GB" sz="1200" dirty="0">
                          <a:effectLst/>
                          <a:latin typeface="+mj-lt"/>
                        </a:rPr>
                        <a:t> </a:t>
                      </a:r>
                      <a:r>
                        <a:rPr lang="en-GB" sz="1200" dirty="0" err="1">
                          <a:effectLst/>
                          <a:latin typeface="+mj-lt"/>
                        </a:rPr>
                        <a:t>Gaoithe</a:t>
                      </a:r>
                      <a:endParaRPr lang="en-GB" sz="1200" dirty="0">
                        <a:effectLst/>
                        <a:latin typeface="+mj-lt"/>
                      </a:endParaRPr>
                    </a:p>
                  </a:txBody>
                  <a:tcPr anchor="ctr">
                    <a:solidFill>
                      <a:schemeClr val="accent2">
                        <a:alpha val="10000"/>
                      </a:schemeClr>
                    </a:solidFill>
                  </a:tcPr>
                </a:tc>
                <a:tc>
                  <a:txBody>
                    <a:bodyPr/>
                    <a:lstStyle/>
                    <a:p>
                      <a:pPr fontAlgn="t"/>
                      <a:r>
                        <a:rPr lang="en-GB" sz="1200" dirty="0">
                          <a:effectLst/>
                          <a:latin typeface="+mj-lt"/>
                        </a:rPr>
                        <a:t>EDF</a:t>
                      </a:r>
                    </a:p>
                  </a:txBody>
                  <a:tcPr anchor="ctr">
                    <a:solidFill>
                      <a:schemeClr val="accent2">
                        <a:alpha val="10000"/>
                      </a:schemeClr>
                    </a:solidFill>
                  </a:tcPr>
                </a:tc>
                <a:tc>
                  <a:txBody>
                    <a:bodyPr/>
                    <a:lstStyle/>
                    <a:p>
                      <a:pPr fontAlgn="t"/>
                      <a:r>
                        <a:rPr lang="en-GB" sz="1200">
                          <a:effectLst/>
                          <a:latin typeface="+mj-lt"/>
                        </a:rPr>
                        <a:t>SG 8.0MW 167</a:t>
                      </a:r>
                    </a:p>
                  </a:txBody>
                  <a:tcPr anchor="ctr">
                    <a:solidFill>
                      <a:schemeClr val="accent2">
                        <a:alpha val="10000"/>
                      </a:schemeClr>
                    </a:solidFill>
                  </a:tcPr>
                </a:tc>
                <a:tc>
                  <a:txBody>
                    <a:bodyPr/>
                    <a:lstStyle/>
                    <a:p>
                      <a:pPr fontAlgn="t"/>
                      <a:r>
                        <a:rPr lang="en-GB" sz="1200" dirty="0">
                          <a:effectLst/>
                          <a:latin typeface="+mj-lt"/>
                        </a:rPr>
                        <a:t>2022</a:t>
                      </a:r>
                    </a:p>
                  </a:txBody>
                  <a:tcPr anchor="ctr">
                    <a:solidFill>
                      <a:schemeClr val="accent2">
                        <a:alpha val="10000"/>
                      </a:schemeClr>
                    </a:solidFill>
                  </a:tcPr>
                </a:tc>
                <a:extLst>
                  <a:ext uri="{0D108BD9-81ED-4DB2-BD59-A6C34878D82A}">
                    <a16:rowId xmlns:a16="http://schemas.microsoft.com/office/drawing/2014/main" val="2250983992"/>
                  </a:ext>
                </a:extLst>
              </a:tr>
              <a:tr h="336141">
                <a:tc>
                  <a:txBody>
                    <a:bodyPr/>
                    <a:lstStyle/>
                    <a:p>
                      <a:pPr fontAlgn="t"/>
                      <a:r>
                        <a:rPr lang="da-DK" sz="1200" dirty="0">
                          <a:effectLst/>
                          <a:latin typeface="+mj-lt"/>
                        </a:rPr>
                        <a:t>19</a:t>
                      </a:r>
                      <a:endParaRPr lang="en-GB" sz="1200" dirty="0">
                        <a:effectLst/>
                        <a:latin typeface="+mj-lt"/>
                      </a:endParaRPr>
                    </a:p>
                  </a:txBody>
                  <a:tcPr anchor="ctr"/>
                </a:tc>
                <a:tc>
                  <a:txBody>
                    <a:bodyPr/>
                    <a:lstStyle/>
                    <a:p>
                      <a:pPr fontAlgn="t"/>
                      <a:r>
                        <a:rPr lang="en-GB" sz="1200" dirty="0" err="1">
                          <a:effectLst/>
                          <a:latin typeface="+mj-lt"/>
                        </a:rPr>
                        <a:t>Kaskasi</a:t>
                      </a:r>
                      <a:endParaRPr lang="en-GB" sz="1200" dirty="0">
                        <a:effectLst/>
                        <a:latin typeface="+mj-lt"/>
                      </a:endParaRPr>
                    </a:p>
                  </a:txBody>
                  <a:tcPr anchor="ctr"/>
                </a:tc>
                <a:tc>
                  <a:txBody>
                    <a:bodyPr/>
                    <a:lstStyle/>
                    <a:p>
                      <a:pPr fontAlgn="t"/>
                      <a:r>
                        <a:rPr lang="en-GB" sz="1200" dirty="0">
                          <a:effectLst/>
                          <a:latin typeface="+mj-lt"/>
                        </a:rPr>
                        <a:t>RWE</a:t>
                      </a:r>
                    </a:p>
                  </a:txBody>
                  <a:tcPr anchor="ctr"/>
                </a:tc>
                <a:tc>
                  <a:txBody>
                    <a:bodyPr/>
                    <a:lstStyle/>
                    <a:p>
                      <a:pPr fontAlgn="t"/>
                      <a:r>
                        <a:rPr lang="en-GB" sz="1200">
                          <a:effectLst/>
                          <a:latin typeface="+mj-lt"/>
                        </a:rPr>
                        <a:t>SG 8.0MW 167</a:t>
                      </a:r>
                    </a:p>
                  </a:txBody>
                  <a:tcPr anchor="ctr"/>
                </a:tc>
                <a:tc>
                  <a:txBody>
                    <a:bodyPr/>
                    <a:lstStyle/>
                    <a:p>
                      <a:pPr fontAlgn="t"/>
                      <a:r>
                        <a:rPr lang="en-GB" sz="1200">
                          <a:effectLst/>
                          <a:latin typeface="+mj-lt"/>
                        </a:rPr>
                        <a:t>2022</a:t>
                      </a:r>
                    </a:p>
                  </a:txBody>
                  <a:tcPr anchor="ctr"/>
                </a:tc>
                <a:extLst>
                  <a:ext uri="{0D108BD9-81ED-4DB2-BD59-A6C34878D82A}">
                    <a16:rowId xmlns:a16="http://schemas.microsoft.com/office/drawing/2014/main" val="2490927907"/>
                  </a:ext>
                </a:extLst>
              </a:tr>
              <a:tr h="336141">
                <a:tc>
                  <a:txBody>
                    <a:bodyPr/>
                    <a:lstStyle/>
                    <a:p>
                      <a:pPr fontAlgn="t"/>
                      <a:r>
                        <a:rPr lang="en-DK" sz="1200" dirty="0">
                          <a:effectLst/>
                          <a:latin typeface="+mj-lt"/>
                        </a:rPr>
                        <a:t>1</a:t>
                      </a:r>
                      <a:r>
                        <a:rPr lang="da-DK" sz="1200" dirty="0">
                          <a:effectLst/>
                          <a:latin typeface="+mj-lt"/>
                        </a:rPr>
                        <a:t>3</a:t>
                      </a:r>
                      <a:endParaRPr lang="en-GB" sz="1200" dirty="0">
                        <a:effectLst/>
                        <a:latin typeface="+mj-lt"/>
                      </a:endParaRPr>
                    </a:p>
                  </a:txBody>
                  <a:tcPr anchor="ctr">
                    <a:solidFill>
                      <a:schemeClr val="accent2">
                        <a:alpha val="10000"/>
                      </a:schemeClr>
                    </a:solidFill>
                  </a:tcPr>
                </a:tc>
                <a:tc>
                  <a:txBody>
                    <a:bodyPr/>
                    <a:lstStyle/>
                    <a:p>
                      <a:pPr fontAlgn="t"/>
                      <a:r>
                        <a:rPr lang="en-GB" sz="1200" dirty="0">
                          <a:effectLst/>
                          <a:latin typeface="+mj-lt"/>
                        </a:rPr>
                        <a:t>Moray East</a:t>
                      </a:r>
                    </a:p>
                  </a:txBody>
                  <a:tcPr anchor="ctr">
                    <a:solidFill>
                      <a:schemeClr val="accent2">
                        <a:alpha val="10000"/>
                      </a:schemeClr>
                    </a:solidFill>
                  </a:tcPr>
                </a:tc>
                <a:tc>
                  <a:txBody>
                    <a:bodyPr/>
                    <a:lstStyle/>
                    <a:p>
                      <a:pPr fontAlgn="t"/>
                      <a:r>
                        <a:rPr lang="en-GB" sz="1200" dirty="0">
                          <a:effectLst/>
                          <a:latin typeface="+mj-lt"/>
                        </a:rPr>
                        <a:t>Vestas</a:t>
                      </a:r>
                    </a:p>
                  </a:txBody>
                  <a:tcPr anchor="ctr">
                    <a:solidFill>
                      <a:schemeClr val="accent2">
                        <a:alpha val="10000"/>
                      </a:schemeClr>
                    </a:solidFill>
                  </a:tcPr>
                </a:tc>
                <a:tc>
                  <a:txBody>
                    <a:bodyPr/>
                    <a:lstStyle/>
                    <a:p>
                      <a:pPr fontAlgn="t"/>
                      <a:r>
                        <a:rPr lang="en-GB" sz="1200">
                          <a:effectLst/>
                          <a:latin typeface="+mj-lt"/>
                        </a:rPr>
                        <a:t>V164-9.5MW</a:t>
                      </a:r>
                    </a:p>
                  </a:txBody>
                  <a:tcPr anchor="ctr">
                    <a:solidFill>
                      <a:schemeClr val="accent2">
                        <a:alpha val="10000"/>
                      </a:schemeClr>
                    </a:solidFill>
                  </a:tcPr>
                </a:tc>
                <a:tc>
                  <a:txBody>
                    <a:bodyPr/>
                    <a:lstStyle/>
                    <a:p>
                      <a:pPr fontAlgn="t"/>
                      <a:r>
                        <a:rPr lang="en-GB" sz="1200">
                          <a:effectLst/>
                          <a:latin typeface="+mj-lt"/>
                        </a:rPr>
                        <a:t>2021</a:t>
                      </a:r>
                    </a:p>
                  </a:txBody>
                  <a:tcPr anchor="ctr">
                    <a:solidFill>
                      <a:schemeClr val="accent2">
                        <a:alpha val="10000"/>
                      </a:schemeClr>
                    </a:solidFill>
                  </a:tcPr>
                </a:tc>
                <a:extLst>
                  <a:ext uri="{0D108BD9-81ED-4DB2-BD59-A6C34878D82A}">
                    <a16:rowId xmlns:a16="http://schemas.microsoft.com/office/drawing/2014/main" val="433441893"/>
                  </a:ext>
                </a:extLst>
              </a:tr>
              <a:tr h="336141">
                <a:tc>
                  <a:txBody>
                    <a:bodyPr/>
                    <a:lstStyle/>
                    <a:p>
                      <a:pPr fontAlgn="t"/>
                      <a:r>
                        <a:rPr lang="en-DK" sz="1200" dirty="0">
                          <a:effectLst/>
                          <a:latin typeface="+mj-lt"/>
                        </a:rPr>
                        <a:t>1</a:t>
                      </a:r>
                      <a:r>
                        <a:rPr lang="da-DK" sz="1200" dirty="0">
                          <a:effectLst/>
                          <a:latin typeface="+mj-lt"/>
                        </a:rPr>
                        <a:t>2</a:t>
                      </a:r>
                      <a:endParaRPr lang="en-GB" sz="1200" dirty="0">
                        <a:effectLst/>
                        <a:latin typeface="+mj-lt"/>
                      </a:endParaRPr>
                    </a:p>
                  </a:txBody>
                  <a:tcPr anchor="ctr"/>
                </a:tc>
                <a:tc>
                  <a:txBody>
                    <a:bodyPr/>
                    <a:lstStyle/>
                    <a:p>
                      <a:pPr fontAlgn="t"/>
                      <a:r>
                        <a:rPr lang="en-GB" sz="1200">
                          <a:effectLst/>
                          <a:latin typeface="+mj-lt"/>
                        </a:rPr>
                        <a:t>Trianel Windpark Borkum II</a:t>
                      </a:r>
                    </a:p>
                  </a:txBody>
                  <a:tcPr anchor="ctr"/>
                </a:tc>
                <a:tc>
                  <a:txBody>
                    <a:bodyPr/>
                    <a:lstStyle/>
                    <a:p>
                      <a:pPr fontAlgn="t"/>
                      <a:r>
                        <a:rPr lang="en-GB" sz="1200">
                          <a:effectLst/>
                          <a:latin typeface="+mj-lt"/>
                        </a:rPr>
                        <a:t>Trianel Windkraftwerk Borkum II</a:t>
                      </a:r>
                    </a:p>
                  </a:txBody>
                  <a:tcPr anchor="ctr"/>
                </a:tc>
                <a:tc>
                  <a:txBody>
                    <a:bodyPr/>
                    <a:lstStyle/>
                    <a:p>
                      <a:pPr fontAlgn="t"/>
                      <a:r>
                        <a:rPr lang="en-GB" sz="1200" dirty="0">
                          <a:effectLst/>
                          <a:latin typeface="+mj-lt"/>
                        </a:rPr>
                        <a:t>Senvion 6.2M 152</a:t>
                      </a:r>
                    </a:p>
                  </a:txBody>
                  <a:tcPr anchor="ctr"/>
                </a:tc>
                <a:tc>
                  <a:txBody>
                    <a:bodyPr/>
                    <a:lstStyle/>
                    <a:p>
                      <a:pPr fontAlgn="t"/>
                      <a:r>
                        <a:rPr lang="en-GB" sz="1200">
                          <a:effectLst/>
                          <a:latin typeface="+mj-lt"/>
                        </a:rPr>
                        <a:t>2020</a:t>
                      </a:r>
                    </a:p>
                  </a:txBody>
                  <a:tcPr anchor="ctr"/>
                </a:tc>
                <a:extLst>
                  <a:ext uri="{0D108BD9-81ED-4DB2-BD59-A6C34878D82A}">
                    <a16:rowId xmlns:a16="http://schemas.microsoft.com/office/drawing/2014/main" val="3063213078"/>
                  </a:ext>
                </a:extLst>
              </a:tr>
              <a:tr h="336141">
                <a:tc>
                  <a:txBody>
                    <a:bodyPr/>
                    <a:lstStyle/>
                    <a:p>
                      <a:pPr fontAlgn="t"/>
                      <a:r>
                        <a:rPr lang="en-DK" sz="1200" dirty="0">
                          <a:effectLst/>
                          <a:latin typeface="+mj-lt"/>
                        </a:rPr>
                        <a:t>1</a:t>
                      </a:r>
                      <a:r>
                        <a:rPr lang="da-DK" sz="1200" dirty="0">
                          <a:effectLst/>
                          <a:latin typeface="+mj-lt"/>
                        </a:rPr>
                        <a:t>1</a:t>
                      </a:r>
                      <a:endParaRPr lang="en-GB" sz="1200" dirty="0">
                        <a:effectLst/>
                        <a:latin typeface="+mj-lt"/>
                      </a:endParaRPr>
                    </a:p>
                  </a:txBody>
                  <a:tcPr anchor="ctr">
                    <a:solidFill>
                      <a:schemeClr val="accent2">
                        <a:alpha val="10000"/>
                      </a:schemeClr>
                    </a:solidFill>
                  </a:tcPr>
                </a:tc>
                <a:tc>
                  <a:txBody>
                    <a:bodyPr/>
                    <a:lstStyle/>
                    <a:p>
                      <a:pPr fontAlgn="t"/>
                      <a:r>
                        <a:rPr lang="en-GB" sz="1200" dirty="0" err="1">
                          <a:effectLst/>
                          <a:latin typeface="+mj-lt"/>
                        </a:rPr>
                        <a:t>Albatros</a:t>
                      </a:r>
                      <a:endParaRPr lang="en-GB" sz="1200" dirty="0">
                        <a:effectLst/>
                        <a:latin typeface="+mj-lt"/>
                      </a:endParaRPr>
                    </a:p>
                  </a:txBody>
                  <a:tcPr anchor="ctr">
                    <a:solidFill>
                      <a:schemeClr val="accent2">
                        <a:alpha val="10000"/>
                      </a:schemeClr>
                    </a:solidFill>
                  </a:tcPr>
                </a:tc>
                <a:tc>
                  <a:txBody>
                    <a:bodyPr/>
                    <a:lstStyle/>
                    <a:p>
                      <a:pPr fontAlgn="t"/>
                      <a:r>
                        <a:rPr lang="en-GB" sz="1200" dirty="0">
                          <a:effectLst/>
                          <a:latin typeface="+mj-lt"/>
                        </a:rPr>
                        <a:t>SGRE</a:t>
                      </a:r>
                    </a:p>
                  </a:txBody>
                  <a:tcPr anchor="ctr">
                    <a:solidFill>
                      <a:schemeClr val="accent2">
                        <a:alpha val="10000"/>
                      </a:schemeClr>
                    </a:solidFill>
                  </a:tcPr>
                </a:tc>
                <a:tc>
                  <a:txBody>
                    <a:bodyPr/>
                    <a:lstStyle/>
                    <a:p>
                      <a:pPr fontAlgn="t"/>
                      <a:r>
                        <a:rPr lang="en-GB" sz="1200" dirty="0">
                          <a:effectLst/>
                          <a:latin typeface="+mj-lt"/>
                        </a:rPr>
                        <a:t>SG 7.0154</a:t>
                      </a:r>
                    </a:p>
                  </a:txBody>
                  <a:tcPr anchor="ctr">
                    <a:solidFill>
                      <a:schemeClr val="accent2">
                        <a:alpha val="10000"/>
                      </a:schemeClr>
                    </a:solidFill>
                  </a:tcPr>
                </a:tc>
                <a:tc>
                  <a:txBody>
                    <a:bodyPr/>
                    <a:lstStyle/>
                    <a:p>
                      <a:pPr fontAlgn="t"/>
                      <a:r>
                        <a:rPr lang="en-GB" sz="1200" dirty="0">
                          <a:effectLst/>
                          <a:latin typeface="+mj-lt"/>
                        </a:rPr>
                        <a:t>2019</a:t>
                      </a:r>
                    </a:p>
                  </a:txBody>
                  <a:tcPr anchor="ctr">
                    <a:solidFill>
                      <a:schemeClr val="accent2">
                        <a:alpha val="10000"/>
                      </a:schemeClr>
                    </a:solidFill>
                  </a:tcPr>
                </a:tc>
                <a:extLst>
                  <a:ext uri="{0D108BD9-81ED-4DB2-BD59-A6C34878D82A}">
                    <a16:rowId xmlns:a16="http://schemas.microsoft.com/office/drawing/2014/main" val="2572027036"/>
                  </a:ext>
                </a:extLst>
              </a:tr>
              <a:tr h="336141">
                <a:tc>
                  <a:txBody>
                    <a:bodyPr/>
                    <a:lstStyle/>
                    <a:p>
                      <a:pPr fontAlgn="t"/>
                      <a:r>
                        <a:rPr lang="da-DK" sz="1200" dirty="0">
                          <a:effectLst/>
                          <a:latin typeface="+mj-lt"/>
                        </a:rPr>
                        <a:t>10</a:t>
                      </a:r>
                      <a:endParaRPr lang="en-GB" sz="1200" dirty="0">
                        <a:effectLst/>
                        <a:latin typeface="+mj-lt"/>
                      </a:endParaRPr>
                    </a:p>
                  </a:txBody>
                  <a:tcPr anchor="ctr"/>
                </a:tc>
                <a:tc>
                  <a:txBody>
                    <a:bodyPr/>
                    <a:lstStyle/>
                    <a:p>
                      <a:pPr fontAlgn="t"/>
                      <a:r>
                        <a:rPr lang="en-GB" sz="1200" dirty="0" err="1">
                          <a:effectLst/>
                          <a:latin typeface="+mj-lt"/>
                        </a:rPr>
                        <a:t>Hohe</a:t>
                      </a:r>
                      <a:r>
                        <a:rPr lang="en-GB" sz="1200" dirty="0">
                          <a:effectLst/>
                          <a:latin typeface="+mj-lt"/>
                        </a:rPr>
                        <a:t> See</a:t>
                      </a:r>
                    </a:p>
                  </a:txBody>
                  <a:tcPr anchor="ctr"/>
                </a:tc>
                <a:tc>
                  <a:txBody>
                    <a:bodyPr/>
                    <a:lstStyle/>
                    <a:p>
                      <a:pPr fontAlgn="t"/>
                      <a:r>
                        <a:rPr lang="en-GB" sz="1200" dirty="0">
                          <a:effectLst/>
                          <a:latin typeface="+mj-lt"/>
                        </a:rPr>
                        <a:t>SGRE</a:t>
                      </a:r>
                    </a:p>
                  </a:txBody>
                  <a:tcPr anchor="ctr"/>
                </a:tc>
                <a:tc>
                  <a:txBody>
                    <a:bodyPr/>
                    <a:lstStyle/>
                    <a:p>
                      <a:pPr fontAlgn="t"/>
                      <a:r>
                        <a:rPr lang="en-GB" sz="1200" dirty="0">
                          <a:effectLst/>
                          <a:latin typeface="+mj-lt"/>
                        </a:rPr>
                        <a:t>SG 7.0154</a:t>
                      </a:r>
                    </a:p>
                  </a:txBody>
                  <a:tcPr anchor="ctr"/>
                </a:tc>
                <a:tc>
                  <a:txBody>
                    <a:bodyPr/>
                    <a:lstStyle/>
                    <a:p>
                      <a:pPr fontAlgn="t"/>
                      <a:r>
                        <a:rPr lang="en-GB" sz="1200">
                          <a:effectLst/>
                          <a:latin typeface="+mj-lt"/>
                        </a:rPr>
                        <a:t>2019</a:t>
                      </a:r>
                    </a:p>
                  </a:txBody>
                  <a:tcPr anchor="ctr"/>
                </a:tc>
                <a:extLst>
                  <a:ext uri="{0D108BD9-81ED-4DB2-BD59-A6C34878D82A}">
                    <a16:rowId xmlns:a16="http://schemas.microsoft.com/office/drawing/2014/main" val="873683872"/>
                  </a:ext>
                </a:extLst>
              </a:tr>
              <a:tr h="336141">
                <a:tc>
                  <a:txBody>
                    <a:bodyPr/>
                    <a:lstStyle/>
                    <a:p>
                      <a:pPr fontAlgn="t"/>
                      <a:r>
                        <a:rPr lang="da-DK" sz="1200" dirty="0">
                          <a:effectLst/>
                          <a:latin typeface="+mj-lt"/>
                        </a:rPr>
                        <a:t>6</a:t>
                      </a:r>
                      <a:endParaRPr lang="en-GB" sz="1200" dirty="0">
                        <a:effectLst/>
                        <a:latin typeface="+mj-lt"/>
                      </a:endParaRPr>
                    </a:p>
                  </a:txBody>
                  <a:tcPr anchor="ctr">
                    <a:solidFill>
                      <a:schemeClr val="accent2">
                        <a:alpha val="10000"/>
                      </a:schemeClr>
                    </a:solidFill>
                  </a:tcPr>
                </a:tc>
                <a:tc>
                  <a:txBody>
                    <a:bodyPr/>
                    <a:lstStyle/>
                    <a:p>
                      <a:pPr fontAlgn="t"/>
                      <a:r>
                        <a:rPr lang="en-GB" sz="1200" dirty="0" err="1">
                          <a:effectLst/>
                          <a:latin typeface="+mj-lt"/>
                        </a:rPr>
                        <a:t>Merkur</a:t>
                      </a:r>
                      <a:endParaRPr lang="en-GB" sz="1200" dirty="0">
                        <a:effectLst/>
                        <a:latin typeface="+mj-lt"/>
                      </a:endParaRPr>
                    </a:p>
                  </a:txBody>
                  <a:tcPr anchor="ctr">
                    <a:solidFill>
                      <a:schemeClr val="accent2">
                        <a:alpha val="10000"/>
                      </a:schemeClr>
                    </a:solidFill>
                  </a:tcPr>
                </a:tc>
                <a:tc>
                  <a:txBody>
                    <a:bodyPr/>
                    <a:lstStyle/>
                    <a:p>
                      <a:pPr fontAlgn="t"/>
                      <a:r>
                        <a:rPr lang="en-GB" sz="1200" dirty="0">
                          <a:effectLst/>
                          <a:latin typeface="+mj-lt"/>
                        </a:rPr>
                        <a:t>Deme</a:t>
                      </a:r>
                    </a:p>
                  </a:txBody>
                  <a:tcPr anchor="ctr">
                    <a:solidFill>
                      <a:schemeClr val="accent2">
                        <a:alpha val="10000"/>
                      </a:schemeClr>
                    </a:solidFill>
                  </a:tcPr>
                </a:tc>
                <a:tc>
                  <a:txBody>
                    <a:bodyPr/>
                    <a:lstStyle/>
                    <a:p>
                      <a:pPr fontAlgn="t"/>
                      <a:r>
                        <a:rPr lang="en-GB" sz="1200" dirty="0">
                          <a:effectLst/>
                          <a:latin typeface="+mj-lt"/>
                        </a:rPr>
                        <a:t>GE </a:t>
                      </a:r>
                      <a:r>
                        <a:rPr lang="en-GB" sz="1200" dirty="0" err="1">
                          <a:effectLst/>
                          <a:latin typeface="+mj-lt"/>
                        </a:rPr>
                        <a:t>Haliade</a:t>
                      </a:r>
                      <a:r>
                        <a:rPr lang="en-GB" sz="1200" dirty="0">
                          <a:effectLst/>
                          <a:latin typeface="+mj-lt"/>
                        </a:rPr>
                        <a:t> 6.0MW 150</a:t>
                      </a:r>
                    </a:p>
                  </a:txBody>
                  <a:tcPr anchor="ctr">
                    <a:solidFill>
                      <a:schemeClr val="accent2">
                        <a:alpha val="10000"/>
                      </a:schemeClr>
                    </a:solidFill>
                  </a:tcPr>
                </a:tc>
                <a:tc>
                  <a:txBody>
                    <a:bodyPr/>
                    <a:lstStyle/>
                    <a:p>
                      <a:pPr fontAlgn="t"/>
                      <a:r>
                        <a:rPr lang="en-GB" sz="1200" dirty="0">
                          <a:effectLst/>
                          <a:latin typeface="+mj-lt"/>
                        </a:rPr>
                        <a:t>2018</a:t>
                      </a:r>
                    </a:p>
                  </a:txBody>
                  <a:tcPr anchor="ctr">
                    <a:solidFill>
                      <a:schemeClr val="accent2">
                        <a:alpha val="10000"/>
                      </a:schemeClr>
                    </a:solidFill>
                  </a:tcPr>
                </a:tc>
                <a:extLst>
                  <a:ext uri="{0D108BD9-81ED-4DB2-BD59-A6C34878D82A}">
                    <a16:rowId xmlns:a16="http://schemas.microsoft.com/office/drawing/2014/main" val="2680685460"/>
                  </a:ext>
                </a:extLst>
              </a:tr>
            </a:tbl>
          </a:graphicData>
        </a:graphic>
      </p:graphicFrame>
      <p:sp>
        <p:nvSpPr>
          <p:cNvPr id="7" name="TextBox 6">
            <a:extLst>
              <a:ext uri="{FF2B5EF4-FFF2-40B4-BE49-F238E27FC236}">
                <a16:creationId xmlns:a16="http://schemas.microsoft.com/office/drawing/2014/main" id="{FF107B07-A23D-E015-07C9-F17F88C03BB5}"/>
              </a:ext>
            </a:extLst>
          </p:cNvPr>
          <p:cNvSpPr txBox="1"/>
          <p:nvPr/>
        </p:nvSpPr>
        <p:spPr>
          <a:xfrm>
            <a:off x="2568218" y="4344124"/>
            <a:ext cx="313263" cy="215444"/>
          </a:xfrm>
          <a:prstGeom prst="rect">
            <a:avLst/>
          </a:prstGeom>
          <a:noFill/>
        </p:spPr>
        <p:txBody>
          <a:bodyPr wrap="square">
            <a:spAutoFit/>
          </a:bodyPr>
          <a:lstStyle/>
          <a:p>
            <a:r>
              <a:rPr lang="en-DK" sz="800" dirty="0">
                <a:solidFill>
                  <a:schemeClr val="bg1"/>
                </a:solidFill>
                <a:latin typeface="+mj-lt"/>
              </a:rPr>
              <a:t>1</a:t>
            </a:r>
            <a:r>
              <a:rPr lang="da-DK" sz="800" dirty="0">
                <a:solidFill>
                  <a:schemeClr val="bg1"/>
                </a:solidFill>
                <a:latin typeface="+mj-lt"/>
              </a:rPr>
              <a:t>2</a:t>
            </a:r>
            <a:endParaRPr lang="en-DK" sz="800" dirty="0">
              <a:solidFill>
                <a:schemeClr val="bg1"/>
              </a:solidFill>
            </a:endParaRPr>
          </a:p>
        </p:txBody>
      </p:sp>
      <p:sp>
        <p:nvSpPr>
          <p:cNvPr id="8" name="TextBox 7">
            <a:extLst>
              <a:ext uri="{FF2B5EF4-FFF2-40B4-BE49-F238E27FC236}">
                <a16:creationId xmlns:a16="http://schemas.microsoft.com/office/drawing/2014/main" id="{9428B711-FE4B-2AE7-D306-63623FFB4271}"/>
              </a:ext>
            </a:extLst>
          </p:cNvPr>
          <p:cNvSpPr txBox="1"/>
          <p:nvPr/>
        </p:nvSpPr>
        <p:spPr>
          <a:xfrm>
            <a:off x="2754070" y="3959551"/>
            <a:ext cx="368366" cy="215444"/>
          </a:xfrm>
          <a:prstGeom prst="rect">
            <a:avLst/>
          </a:prstGeom>
          <a:noFill/>
        </p:spPr>
        <p:txBody>
          <a:bodyPr wrap="square">
            <a:spAutoFit/>
          </a:bodyPr>
          <a:lstStyle/>
          <a:p>
            <a:r>
              <a:rPr lang="en-DK" sz="800" dirty="0">
                <a:solidFill>
                  <a:schemeClr val="bg1"/>
                </a:solidFill>
                <a:latin typeface="+mj-lt"/>
              </a:rPr>
              <a:t>1</a:t>
            </a:r>
            <a:r>
              <a:rPr lang="da-DK" sz="800" dirty="0">
                <a:solidFill>
                  <a:schemeClr val="bg1"/>
                </a:solidFill>
                <a:latin typeface="+mj-lt"/>
              </a:rPr>
              <a:t>0</a:t>
            </a:r>
            <a:endParaRPr lang="en-DK" sz="800" dirty="0">
              <a:solidFill>
                <a:schemeClr val="bg1"/>
              </a:solidFill>
            </a:endParaRPr>
          </a:p>
        </p:txBody>
      </p:sp>
      <p:sp>
        <p:nvSpPr>
          <p:cNvPr id="10" name="TextBox 9">
            <a:extLst>
              <a:ext uri="{FF2B5EF4-FFF2-40B4-BE49-F238E27FC236}">
                <a16:creationId xmlns:a16="http://schemas.microsoft.com/office/drawing/2014/main" id="{00A12B1F-8E67-8FD1-AE80-48D7B6182DA4}"/>
              </a:ext>
            </a:extLst>
          </p:cNvPr>
          <p:cNvSpPr txBox="1"/>
          <p:nvPr/>
        </p:nvSpPr>
        <p:spPr>
          <a:xfrm>
            <a:off x="2820157" y="3779583"/>
            <a:ext cx="313263" cy="215444"/>
          </a:xfrm>
          <a:prstGeom prst="rect">
            <a:avLst/>
          </a:prstGeom>
          <a:noFill/>
        </p:spPr>
        <p:txBody>
          <a:bodyPr wrap="square">
            <a:spAutoFit/>
          </a:bodyPr>
          <a:lstStyle/>
          <a:p>
            <a:r>
              <a:rPr lang="en-DK" sz="800" dirty="0">
                <a:solidFill>
                  <a:schemeClr val="bg1"/>
                </a:solidFill>
                <a:latin typeface="+mj-lt"/>
              </a:rPr>
              <a:t>1</a:t>
            </a:r>
            <a:r>
              <a:rPr lang="da-DK" sz="800" dirty="0">
                <a:solidFill>
                  <a:schemeClr val="bg1"/>
                </a:solidFill>
                <a:latin typeface="+mj-lt"/>
              </a:rPr>
              <a:t>1</a:t>
            </a:r>
            <a:endParaRPr lang="en-DK" sz="800" dirty="0">
              <a:solidFill>
                <a:schemeClr val="bg1"/>
              </a:solidFill>
            </a:endParaRPr>
          </a:p>
        </p:txBody>
      </p:sp>
      <p:sp>
        <p:nvSpPr>
          <p:cNvPr id="15" name="TextBox 14">
            <a:extLst>
              <a:ext uri="{FF2B5EF4-FFF2-40B4-BE49-F238E27FC236}">
                <a16:creationId xmlns:a16="http://schemas.microsoft.com/office/drawing/2014/main" id="{3A77C237-68C4-720B-FA7A-055E858AB649}"/>
              </a:ext>
            </a:extLst>
          </p:cNvPr>
          <p:cNvSpPr txBox="1"/>
          <p:nvPr/>
        </p:nvSpPr>
        <p:spPr>
          <a:xfrm>
            <a:off x="2580047" y="3704904"/>
            <a:ext cx="313263" cy="215444"/>
          </a:xfrm>
          <a:prstGeom prst="rect">
            <a:avLst/>
          </a:prstGeom>
          <a:noFill/>
        </p:spPr>
        <p:txBody>
          <a:bodyPr wrap="square">
            <a:spAutoFit/>
          </a:bodyPr>
          <a:lstStyle/>
          <a:p>
            <a:r>
              <a:rPr lang="da-DK" sz="800" dirty="0">
                <a:solidFill>
                  <a:schemeClr val="bg1"/>
                </a:solidFill>
                <a:latin typeface="+mj-lt"/>
              </a:rPr>
              <a:t>6</a:t>
            </a:r>
            <a:endParaRPr lang="en-DK" sz="800" dirty="0">
              <a:solidFill>
                <a:schemeClr val="bg1"/>
              </a:solidFill>
            </a:endParaRPr>
          </a:p>
        </p:txBody>
      </p:sp>
      <p:sp>
        <p:nvSpPr>
          <p:cNvPr id="16" name="TextBox 15">
            <a:extLst>
              <a:ext uri="{FF2B5EF4-FFF2-40B4-BE49-F238E27FC236}">
                <a16:creationId xmlns:a16="http://schemas.microsoft.com/office/drawing/2014/main" id="{007E9977-2BCA-18F9-C09E-7DAD9F4D70FD}"/>
              </a:ext>
            </a:extLst>
          </p:cNvPr>
          <p:cNvSpPr txBox="1"/>
          <p:nvPr/>
        </p:nvSpPr>
        <p:spPr>
          <a:xfrm>
            <a:off x="2276501" y="3884783"/>
            <a:ext cx="313263" cy="215444"/>
          </a:xfrm>
          <a:prstGeom prst="rect">
            <a:avLst/>
          </a:prstGeom>
          <a:noFill/>
        </p:spPr>
        <p:txBody>
          <a:bodyPr wrap="square">
            <a:spAutoFit/>
          </a:bodyPr>
          <a:lstStyle/>
          <a:p>
            <a:r>
              <a:rPr lang="da-DK" sz="800" dirty="0">
                <a:solidFill>
                  <a:schemeClr val="bg1"/>
                </a:solidFill>
                <a:latin typeface="+mj-lt"/>
              </a:rPr>
              <a:t>19</a:t>
            </a:r>
            <a:endParaRPr lang="en-DK" sz="800" dirty="0">
              <a:solidFill>
                <a:schemeClr val="bg1"/>
              </a:solidFill>
            </a:endParaRPr>
          </a:p>
        </p:txBody>
      </p:sp>
      <p:sp>
        <p:nvSpPr>
          <p:cNvPr id="29" name="Freeform: Shape 23">
            <a:extLst>
              <a:ext uri="{FF2B5EF4-FFF2-40B4-BE49-F238E27FC236}">
                <a16:creationId xmlns:a16="http://schemas.microsoft.com/office/drawing/2014/main" id="{8A9219B7-C41D-9237-8EDA-694C064BCF3D}"/>
              </a:ext>
            </a:extLst>
          </p:cNvPr>
          <p:cNvSpPr/>
          <p:nvPr/>
        </p:nvSpPr>
        <p:spPr>
          <a:xfrm>
            <a:off x="4180764" y="4138464"/>
            <a:ext cx="195675" cy="195675"/>
          </a:xfrm>
          <a:custGeom>
            <a:avLst/>
            <a:gdLst>
              <a:gd name="connsiteX0" fmla="*/ 195676 w 195675"/>
              <a:gd name="connsiteY0" fmla="*/ 97838 h 195675"/>
              <a:gd name="connsiteX1" fmla="*/ 97838 w 195675"/>
              <a:gd name="connsiteY1" fmla="*/ 195676 h 195675"/>
              <a:gd name="connsiteX2" fmla="*/ 0 w 195675"/>
              <a:gd name="connsiteY2" fmla="*/ 97838 h 195675"/>
              <a:gd name="connsiteX3" fmla="*/ 97838 w 195675"/>
              <a:gd name="connsiteY3" fmla="*/ 0 h 195675"/>
              <a:gd name="connsiteX4" fmla="*/ 195676 w 195675"/>
              <a:gd name="connsiteY4" fmla="*/ 97838 h 195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75" h="195675">
                <a:moveTo>
                  <a:pt x="195676" y="97838"/>
                </a:moveTo>
                <a:cubicBezTo>
                  <a:pt x="195676" y="151872"/>
                  <a:pt x="151872" y="195676"/>
                  <a:pt x="97838" y="195676"/>
                </a:cubicBezTo>
                <a:cubicBezTo>
                  <a:pt x="43803" y="195676"/>
                  <a:pt x="0" y="151872"/>
                  <a:pt x="0" y="97838"/>
                </a:cubicBezTo>
                <a:cubicBezTo>
                  <a:pt x="0" y="43804"/>
                  <a:pt x="43803" y="0"/>
                  <a:pt x="97838" y="0"/>
                </a:cubicBezTo>
                <a:cubicBezTo>
                  <a:pt x="151872" y="0"/>
                  <a:pt x="195676" y="43804"/>
                  <a:pt x="195676" y="97838"/>
                </a:cubicBezTo>
                <a:close/>
              </a:path>
            </a:pathLst>
          </a:custGeom>
          <a:solidFill>
            <a:srgbClr val="002132"/>
          </a:solidFill>
          <a:ln w="3369" cap="flat">
            <a:noFill/>
            <a:prstDash val="solid"/>
            <a:miter/>
          </a:ln>
        </p:spPr>
        <p:txBody>
          <a:bodyPr rtlCol="0" anchor="ctr"/>
          <a:lstStyle/>
          <a:p>
            <a:endParaRPr lang="en-GB" dirty="0"/>
          </a:p>
        </p:txBody>
      </p:sp>
      <p:sp>
        <p:nvSpPr>
          <p:cNvPr id="4" name="Freeform: Shape 3">
            <a:extLst>
              <a:ext uri="{FF2B5EF4-FFF2-40B4-BE49-F238E27FC236}">
                <a16:creationId xmlns:a16="http://schemas.microsoft.com/office/drawing/2014/main" id="{4607A287-ACA0-ABBE-CF8B-8DC34ABA3548}"/>
              </a:ext>
            </a:extLst>
          </p:cNvPr>
          <p:cNvSpPr/>
          <p:nvPr/>
        </p:nvSpPr>
        <p:spPr>
          <a:xfrm>
            <a:off x="4165697" y="4118808"/>
            <a:ext cx="225924" cy="303516"/>
          </a:xfrm>
          <a:custGeom>
            <a:avLst/>
            <a:gdLst>
              <a:gd name="connsiteX0" fmla="*/ 225226 w 225924"/>
              <a:gd name="connsiteY0" fmla="*/ 100628 h 303516"/>
              <a:gd name="connsiteX1" fmla="*/ 113020 w 225924"/>
              <a:gd name="connsiteY1" fmla="*/ 0 h 303516"/>
              <a:gd name="connsiteX2" fmla="*/ 813 w 225924"/>
              <a:gd name="connsiteY2" fmla="*/ 100628 h 303516"/>
              <a:gd name="connsiteX3" fmla="*/ 0 w 225924"/>
              <a:gd name="connsiteY3" fmla="*/ 114082 h 303516"/>
              <a:gd name="connsiteX4" fmla="*/ 2203 w 225924"/>
              <a:gd name="connsiteY4" fmla="*/ 132570 h 303516"/>
              <a:gd name="connsiteX5" fmla="*/ 14025 w 225924"/>
              <a:gd name="connsiteY5" fmla="*/ 166034 h 303516"/>
              <a:gd name="connsiteX6" fmla="*/ 112905 w 225924"/>
              <a:gd name="connsiteY6" fmla="*/ 303517 h 303516"/>
              <a:gd name="connsiteX7" fmla="*/ 211897 w 225924"/>
              <a:gd name="connsiteY7" fmla="*/ 166034 h 303516"/>
              <a:gd name="connsiteX8" fmla="*/ 223722 w 225924"/>
              <a:gd name="connsiteY8" fmla="*/ 132570 h 303516"/>
              <a:gd name="connsiteX9" fmla="*/ 225925 w 225924"/>
              <a:gd name="connsiteY9" fmla="*/ 114082 h 303516"/>
              <a:gd name="connsiteX10" fmla="*/ 225112 w 225924"/>
              <a:gd name="connsiteY10" fmla="*/ 100628 h 303516"/>
              <a:gd name="connsiteX11" fmla="*/ 225226 w 225924"/>
              <a:gd name="connsiteY11" fmla="*/ 100628 h 303516"/>
              <a:gd name="connsiteX12" fmla="*/ 113020 w 225924"/>
              <a:gd name="connsiteY12" fmla="*/ 203712 h 303516"/>
              <a:gd name="connsiteX13" fmla="*/ 23299 w 225924"/>
              <a:gd name="connsiteY13" fmla="*/ 113148 h 303516"/>
              <a:gd name="connsiteX14" fmla="*/ 113020 w 225924"/>
              <a:gd name="connsiteY14" fmla="*/ 22584 h 303516"/>
              <a:gd name="connsiteX15" fmla="*/ 202740 w 225924"/>
              <a:gd name="connsiteY15" fmla="*/ 113148 h 303516"/>
              <a:gd name="connsiteX16" fmla="*/ 113020 w 225924"/>
              <a:gd name="connsiteY16" fmla="*/ 203712 h 30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924" h="303516">
                <a:moveTo>
                  <a:pt x="225226" y="100628"/>
                </a:moveTo>
                <a:cubicBezTo>
                  <a:pt x="218620" y="43993"/>
                  <a:pt x="170977" y="0"/>
                  <a:pt x="113020" y="0"/>
                </a:cubicBezTo>
                <a:cubicBezTo>
                  <a:pt x="55062" y="0"/>
                  <a:pt x="7304" y="43993"/>
                  <a:pt x="813" y="100628"/>
                </a:cubicBezTo>
                <a:cubicBezTo>
                  <a:pt x="347" y="105074"/>
                  <a:pt x="0" y="109518"/>
                  <a:pt x="0" y="114082"/>
                </a:cubicBezTo>
                <a:cubicBezTo>
                  <a:pt x="0" y="119932"/>
                  <a:pt x="813" y="126133"/>
                  <a:pt x="2203" y="132570"/>
                </a:cubicBezTo>
                <a:cubicBezTo>
                  <a:pt x="4406" y="144503"/>
                  <a:pt x="8461" y="155738"/>
                  <a:pt x="14025" y="166034"/>
                </a:cubicBezTo>
                <a:cubicBezTo>
                  <a:pt x="44280" y="231323"/>
                  <a:pt x="112905" y="303517"/>
                  <a:pt x="112905" y="303517"/>
                </a:cubicBezTo>
                <a:cubicBezTo>
                  <a:pt x="112905" y="303517"/>
                  <a:pt x="181526" y="231323"/>
                  <a:pt x="211897" y="166034"/>
                </a:cubicBezTo>
                <a:cubicBezTo>
                  <a:pt x="217460" y="155738"/>
                  <a:pt x="221519" y="144503"/>
                  <a:pt x="223722" y="132570"/>
                </a:cubicBezTo>
                <a:cubicBezTo>
                  <a:pt x="225112" y="126133"/>
                  <a:pt x="225925" y="119932"/>
                  <a:pt x="225925" y="114082"/>
                </a:cubicBezTo>
                <a:cubicBezTo>
                  <a:pt x="225925" y="109518"/>
                  <a:pt x="225692" y="105074"/>
                  <a:pt x="225112" y="100628"/>
                </a:cubicBezTo>
                <a:lnTo>
                  <a:pt x="225226" y="100628"/>
                </a:lnTo>
                <a:close/>
                <a:moveTo>
                  <a:pt x="113020" y="203712"/>
                </a:moveTo>
                <a:cubicBezTo>
                  <a:pt x="63524" y="203712"/>
                  <a:pt x="23299" y="163109"/>
                  <a:pt x="23299" y="113148"/>
                </a:cubicBezTo>
                <a:cubicBezTo>
                  <a:pt x="23299" y="63183"/>
                  <a:pt x="63406" y="22584"/>
                  <a:pt x="113020" y="22584"/>
                </a:cubicBezTo>
                <a:cubicBezTo>
                  <a:pt x="162634" y="22584"/>
                  <a:pt x="202740" y="63068"/>
                  <a:pt x="202740" y="113148"/>
                </a:cubicBezTo>
                <a:cubicBezTo>
                  <a:pt x="202740" y="163227"/>
                  <a:pt x="162634" y="203712"/>
                  <a:pt x="113020" y="203712"/>
                </a:cubicBezTo>
                <a:close/>
              </a:path>
            </a:pathLst>
          </a:custGeom>
          <a:solidFill>
            <a:srgbClr val="00ACEC"/>
          </a:solidFill>
          <a:ln w="3369" cap="flat">
            <a:noFill/>
            <a:prstDash val="solid"/>
            <a:miter/>
          </a:ln>
        </p:spPr>
        <p:txBody>
          <a:bodyPr rtlCol="0" anchor="ctr"/>
          <a:lstStyle/>
          <a:p>
            <a:endParaRPr lang="en-GB" dirty="0"/>
          </a:p>
        </p:txBody>
      </p:sp>
      <p:sp>
        <p:nvSpPr>
          <p:cNvPr id="35" name="TextBox 34">
            <a:extLst>
              <a:ext uri="{FF2B5EF4-FFF2-40B4-BE49-F238E27FC236}">
                <a16:creationId xmlns:a16="http://schemas.microsoft.com/office/drawing/2014/main" id="{4F0774E6-119A-0F1A-EF7B-E9C919EFE299}"/>
              </a:ext>
            </a:extLst>
          </p:cNvPr>
          <p:cNvSpPr txBox="1"/>
          <p:nvPr/>
        </p:nvSpPr>
        <p:spPr>
          <a:xfrm>
            <a:off x="4143549" y="4126006"/>
            <a:ext cx="299568" cy="215444"/>
          </a:xfrm>
          <a:prstGeom prst="rect">
            <a:avLst/>
          </a:prstGeom>
          <a:noFill/>
        </p:spPr>
        <p:txBody>
          <a:bodyPr wrap="square">
            <a:spAutoFit/>
          </a:bodyPr>
          <a:lstStyle/>
          <a:p>
            <a:r>
              <a:rPr lang="en-DK" sz="800" dirty="0">
                <a:solidFill>
                  <a:schemeClr val="bg1"/>
                </a:solidFill>
                <a:latin typeface="+mj-lt"/>
              </a:rPr>
              <a:t>2</a:t>
            </a:r>
            <a:r>
              <a:rPr lang="da-DK" sz="800" dirty="0">
                <a:solidFill>
                  <a:schemeClr val="bg1"/>
                </a:solidFill>
                <a:latin typeface="+mj-lt"/>
              </a:rPr>
              <a:t>8</a:t>
            </a:r>
            <a:endParaRPr lang="en-DK" sz="800" dirty="0">
              <a:solidFill>
                <a:schemeClr val="bg1"/>
              </a:solidFill>
            </a:endParaRPr>
          </a:p>
        </p:txBody>
      </p:sp>
      <p:grpSp>
        <p:nvGrpSpPr>
          <p:cNvPr id="39" name="Group 38">
            <a:extLst>
              <a:ext uri="{FF2B5EF4-FFF2-40B4-BE49-F238E27FC236}">
                <a16:creationId xmlns:a16="http://schemas.microsoft.com/office/drawing/2014/main" id="{61B9BB84-7197-E302-40B5-D7009750ED4F}"/>
              </a:ext>
            </a:extLst>
          </p:cNvPr>
          <p:cNvGrpSpPr/>
          <p:nvPr/>
        </p:nvGrpSpPr>
        <p:grpSpPr>
          <a:xfrm>
            <a:off x="873353" y="3002462"/>
            <a:ext cx="225924" cy="303516"/>
            <a:chOff x="1464048" y="3553142"/>
            <a:chExt cx="225924" cy="303516"/>
          </a:xfrm>
        </p:grpSpPr>
        <p:sp>
          <p:nvSpPr>
            <p:cNvPr id="38" name="Freeform: Shape 23">
              <a:extLst>
                <a:ext uri="{FF2B5EF4-FFF2-40B4-BE49-F238E27FC236}">
                  <a16:creationId xmlns:a16="http://schemas.microsoft.com/office/drawing/2014/main" id="{03EF2D18-B2F3-A436-B3D1-6055CECC72CD}"/>
                </a:ext>
              </a:extLst>
            </p:cNvPr>
            <p:cNvSpPr/>
            <p:nvPr/>
          </p:nvSpPr>
          <p:spPr>
            <a:xfrm>
              <a:off x="1479115" y="3563675"/>
              <a:ext cx="195675" cy="195675"/>
            </a:xfrm>
            <a:custGeom>
              <a:avLst/>
              <a:gdLst>
                <a:gd name="connsiteX0" fmla="*/ 195676 w 195675"/>
                <a:gd name="connsiteY0" fmla="*/ 97838 h 195675"/>
                <a:gd name="connsiteX1" fmla="*/ 97838 w 195675"/>
                <a:gd name="connsiteY1" fmla="*/ 195676 h 195675"/>
                <a:gd name="connsiteX2" fmla="*/ 0 w 195675"/>
                <a:gd name="connsiteY2" fmla="*/ 97838 h 195675"/>
                <a:gd name="connsiteX3" fmla="*/ 97838 w 195675"/>
                <a:gd name="connsiteY3" fmla="*/ 0 h 195675"/>
                <a:gd name="connsiteX4" fmla="*/ 195676 w 195675"/>
                <a:gd name="connsiteY4" fmla="*/ 97838 h 195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75" h="195675">
                  <a:moveTo>
                    <a:pt x="195676" y="97838"/>
                  </a:moveTo>
                  <a:cubicBezTo>
                    <a:pt x="195676" y="151872"/>
                    <a:pt x="151872" y="195676"/>
                    <a:pt x="97838" y="195676"/>
                  </a:cubicBezTo>
                  <a:cubicBezTo>
                    <a:pt x="43803" y="195676"/>
                    <a:pt x="0" y="151872"/>
                    <a:pt x="0" y="97838"/>
                  </a:cubicBezTo>
                  <a:cubicBezTo>
                    <a:pt x="0" y="43804"/>
                    <a:pt x="43803" y="0"/>
                    <a:pt x="97838" y="0"/>
                  </a:cubicBezTo>
                  <a:cubicBezTo>
                    <a:pt x="151872" y="0"/>
                    <a:pt x="195676" y="43804"/>
                    <a:pt x="195676" y="97838"/>
                  </a:cubicBezTo>
                  <a:close/>
                </a:path>
              </a:pathLst>
            </a:custGeom>
            <a:solidFill>
              <a:srgbClr val="002132"/>
            </a:solidFill>
            <a:ln w="3369" cap="flat">
              <a:noFill/>
              <a:prstDash val="solid"/>
              <a:miter/>
            </a:ln>
          </p:spPr>
          <p:txBody>
            <a:bodyPr rtlCol="0" anchor="ctr"/>
            <a:lstStyle/>
            <a:p>
              <a:endParaRPr lang="en-GB" dirty="0"/>
            </a:p>
          </p:txBody>
        </p:sp>
        <p:sp>
          <p:nvSpPr>
            <p:cNvPr id="36" name="Freeform: Shape 35">
              <a:extLst>
                <a:ext uri="{FF2B5EF4-FFF2-40B4-BE49-F238E27FC236}">
                  <a16:creationId xmlns:a16="http://schemas.microsoft.com/office/drawing/2014/main" id="{20A122FE-70D0-6B7B-0A87-9CE397E067AF}"/>
                </a:ext>
              </a:extLst>
            </p:cNvPr>
            <p:cNvSpPr/>
            <p:nvPr/>
          </p:nvSpPr>
          <p:spPr>
            <a:xfrm>
              <a:off x="1464048" y="3553142"/>
              <a:ext cx="225924" cy="303516"/>
            </a:xfrm>
            <a:custGeom>
              <a:avLst/>
              <a:gdLst>
                <a:gd name="connsiteX0" fmla="*/ 225226 w 225924"/>
                <a:gd name="connsiteY0" fmla="*/ 100628 h 303516"/>
                <a:gd name="connsiteX1" fmla="*/ 113020 w 225924"/>
                <a:gd name="connsiteY1" fmla="*/ 0 h 303516"/>
                <a:gd name="connsiteX2" fmla="*/ 811 w 225924"/>
                <a:gd name="connsiteY2" fmla="*/ 100628 h 303516"/>
                <a:gd name="connsiteX3" fmla="*/ 0 w 225924"/>
                <a:gd name="connsiteY3" fmla="*/ 114082 h 303516"/>
                <a:gd name="connsiteX4" fmla="*/ 2202 w 225924"/>
                <a:gd name="connsiteY4" fmla="*/ 132570 h 303516"/>
                <a:gd name="connsiteX5" fmla="*/ 14026 w 225924"/>
                <a:gd name="connsiteY5" fmla="*/ 166034 h 303516"/>
                <a:gd name="connsiteX6" fmla="*/ 112905 w 225924"/>
                <a:gd name="connsiteY6" fmla="*/ 303517 h 303516"/>
                <a:gd name="connsiteX7" fmla="*/ 211897 w 225924"/>
                <a:gd name="connsiteY7" fmla="*/ 166034 h 303516"/>
                <a:gd name="connsiteX8" fmla="*/ 223722 w 225924"/>
                <a:gd name="connsiteY8" fmla="*/ 132570 h 303516"/>
                <a:gd name="connsiteX9" fmla="*/ 225925 w 225924"/>
                <a:gd name="connsiteY9" fmla="*/ 114082 h 303516"/>
                <a:gd name="connsiteX10" fmla="*/ 225112 w 225924"/>
                <a:gd name="connsiteY10" fmla="*/ 100628 h 303516"/>
                <a:gd name="connsiteX11" fmla="*/ 225226 w 225924"/>
                <a:gd name="connsiteY11" fmla="*/ 100628 h 303516"/>
                <a:gd name="connsiteX12" fmla="*/ 113020 w 225924"/>
                <a:gd name="connsiteY12" fmla="*/ 203712 h 303516"/>
                <a:gd name="connsiteX13" fmla="*/ 23300 w 225924"/>
                <a:gd name="connsiteY13" fmla="*/ 113148 h 303516"/>
                <a:gd name="connsiteX14" fmla="*/ 113020 w 225924"/>
                <a:gd name="connsiteY14" fmla="*/ 22584 h 303516"/>
                <a:gd name="connsiteX15" fmla="*/ 202740 w 225924"/>
                <a:gd name="connsiteY15" fmla="*/ 113148 h 303516"/>
                <a:gd name="connsiteX16" fmla="*/ 113020 w 225924"/>
                <a:gd name="connsiteY16" fmla="*/ 203712 h 30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924" h="303516">
                  <a:moveTo>
                    <a:pt x="225226" y="100628"/>
                  </a:moveTo>
                  <a:cubicBezTo>
                    <a:pt x="218620" y="43993"/>
                    <a:pt x="170977" y="0"/>
                    <a:pt x="113020" y="0"/>
                  </a:cubicBezTo>
                  <a:cubicBezTo>
                    <a:pt x="55061" y="0"/>
                    <a:pt x="7303" y="43993"/>
                    <a:pt x="811" y="100628"/>
                  </a:cubicBezTo>
                  <a:cubicBezTo>
                    <a:pt x="348" y="105074"/>
                    <a:pt x="0" y="109518"/>
                    <a:pt x="0" y="114082"/>
                  </a:cubicBezTo>
                  <a:cubicBezTo>
                    <a:pt x="0" y="119932"/>
                    <a:pt x="811" y="126133"/>
                    <a:pt x="2202" y="132570"/>
                  </a:cubicBezTo>
                  <a:cubicBezTo>
                    <a:pt x="4405" y="144503"/>
                    <a:pt x="8462" y="155738"/>
                    <a:pt x="14026" y="166034"/>
                  </a:cubicBezTo>
                  <a:cubicBezTo>
                    <a:pt x="44280" y="231323"/>
                    <a:pt x="112905" y="303517"/>
                    <a:pt x="112905" y="303517"/>
                  </a:cubicBezTo>
                  <a:cubicBezTo>
                    <a:pt x="112905" y="303517"/>
                    <a:pt x="181526" y="231323"/>
                    <a:pt x="211897" y="166034"/>
                  </a:cubicBezTo>
                  <a:cubicBezTo>
                    <a:pt x="217460" y="155738"/>
                    <a:pt x="221519" y="144503"/>
                    <a:pt x="223722" y="132570"/>
                  </a:cubicBezTo>
                  <a:cubicBezTo>
                    <a:pt x="225112" y="126133"/>
                    <a:pt x="225925" y="119932"/>
                    <a:pt x="225925" y="114082"/>
                  </a:cubicBezTo>
                  <a:cubicBezTo>
                    <a:pt x="225925" y="109518"/>
                    <a:pt x="225692" y="105074"/>
                    <a:pt x="225112" y="100628"/>
                  </a:cubicBezTo>
                  <a:lnTo>
                    <a:pt x="225226" y="100628"/>
                  </a:lnTo>
                  <a:close/>
                  <a:moveTo>
                    <a:pt x="113020" y="203712"/>
                  </a:moveTo>
                  <a:cubicBezTo>
                    <a:pt x="63523" y="203712"/>
                    <a:pt x="23300" y="163109"/>
                    <a:pt x="23300" y="113148"/>
                  </a:cubicBezTo>
                  <a:cubicBezTo>
                    <a:pt x="23300" y="63183"/>
                    <a:pt x="63407" y="22584"/>
                    <a:pt x="113020" y="22584"/>
                  </a:cubicBezTo>
                  <a:cubicBezTo>
                    <a:pt x="162634" y="22584"/>
                    <a:pt x="202740" y="63068"/>
                    <a:pt x="202740" y="113148"/>
                  </a:cubicBezTo>
                  <a:cubicBezTo>
                    <a:pt x="202740" y="163227"/>
                    <a:pt x="162634" y="203712"/>
                    <a:pt x="113020" y="203712"/>
                  </a:cubicBezTo>
                  <a:close/>
                </a:path>
              </a:pathLst>
            </a:custGeom>
            <a:solidFill>
              <a:srgbClr val="00ACEC"/>
            </a:solidFill>
            <a:ln w="3369" cap="flat">
              <a:noFill/>
              <a:prstDash val="solid"/>
              <a:miter/>
            </a:ln>
          </p:spPr>
          <p:txBody>
            <a:bodyPr rtlCol="0" anchor="ctr"/>
            <a:lstStyle/>
            <a:p>
              <a:endParaRPr lang="en-GB" dirty="0"/>
            </a:p>
          </p:txBody>
        </p:sp>
      </p:grpSp>
      <p:grpSp>
        <p:nvGrpSpPr>
          <p:cNvPr id="40" name="Group 39">
            <a:extLst>
              <a:ext uri="{FF2B5EF4-FFF2-40B4-BE49-F238E27FC236}">
                <a16:creationId xmlns:a16="http://schemas.microsoft.com/office/drawing/2014/main" id="{A047C8C7-E4B0-0886-3092-7E683EA0E1C5}"/>
              </a:ext>
            </a:extLst>
          </p:cNvPr>
          <p:cNvGrpSpPr/>
          <p:nvPr/>
        </p:nvGrpSpPr>
        <p:grpSpPr>
          <a:xfrm>
            <a:off x="872918" y="3147910"/>
            <a:ext cx="225924" cy="303516"/>
            <a:chOff x="1464048" y="3553142"/>
            <a:chExt cx="225924" cy="303516"/>
          </a:xfrm>
        </p:grpSpPr>
        <p:sp>
          <p:nvSpPr>
            <p:cNvPr id="41" name="Freeform: Shape 23">
              <a:extLst>
                <a:ext uri="{FF2B5EF4-FFF2-40B4-BE49-F238E27FC236}">
                  <a16:creationId xmlns:a16="http://schemas.microsoft.com/office/drawing/2014/main" id="{702924F8-539B-CEC1-095C-55A6B2690321}"/>
                </a:ext>
              </a:extLst>
            </p:cNvPr>
            <p:cNvSpPr/>
            <p:nvPr/>
          </p:nvSpPr>
          <p:spPr>
            <a:xfrm>
              <a:off x="1479115" y="3563675"/>
              <a:ext cx="195675" cy="195675"/>
            </a:xfrm>
            <a:custGeom>
              <a:avLst/>
              <a:gdLst>
                <a:gd name="connsiteX0" fmla="*/ 195676 w 195675"/>
                <a:gd name="connsiteY0" fmla="*/ 97838 h 195675"/>
                <a:gd name="connsiteX1" fmla="*/ 97838 w 195675"/>
                <a:gd name="connsiteY1" fmla="*/ 195676 h 195675"/>
                <a:gd name="connsiteX2" fmla="*/ 0 w 195675"/>
                <a:gd name="connsiteY2" fmla="*/ 97838 h 195675"/>
                <a:gd name="connsiteX3" fmla="*/ 97838 w 195675"/>
                <a:gd name="connsiteY3" fmla="*/ 0 h 195675"/>
                <a:gd name="connsiteX4" fmla="*/ 195676 w 195675"/>
                <a:gd name="connsiteY4" fmla="*/ 97838 h 195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75" h="195675">
                  <a:moveTo>
                    <a:pt x="195676" y="97838"/>
                  </a:moveTo>
                  <a:cubicBezTo>
                    <a:pt x="195676" y="151872"/>
                    <a:pt x="151872" y="195676"/>
                    <a:pt x="97838" y="195676"/>
                  </a:cubicBezTo>
                  <a:cubicBezTo>
                    <a:pt x="43803" y="195676"/>
                    <a:pt x="0" y="151872"/>
                    <a:pt x="0" y="97838"/>
                  </a:cubicBezTo>
                  <a:cubicBezTo>
                    <a:pt x="0" y="43804"/>
                    <a:pt x="43803" y="0"/>
                    <a:pt x="97838" y="0"/>
                  </a:cubicBezTo>
                  <a:cubicBezTo>
                    <a:pt x="151872" y="0"/>
                    <a:pt x="195676" y="43804"/>
                    <a:pt x="195676" y="97838"/>
                  </a:cubicBezTo>
                  <a:close/>
                </a:path>
              </a:pathLst>
            </a:custGeom>
            <a:solidFill>
              <a:srgbClr val="002132"/>
            </a:solidFill>
            <a:ln w="3369" cap="flat">
              <a:noFill/>
              <a:prstDash val="solid"/>
              <a:miter/>
            </a:ln>
          </p:spPr>
          <p:txBody>
            <a:bodyPr rtlCol="0" anchor="ctr"/>
            <a:lstStyle/>
            <a:p>
              <a:endParaRPr lang="en-GB" dirty="0"/>
            </a:p>
          </p:txBody>
        </p:sp>
        <p:sp>
          <p:nvSpPr>
            <p:cNvPr id="42" name="Freeform: Shape 35">
              <a:extLst>
                <a:ext uri="{FF2B5EF4-FFF2-40B4-BE49-F238E27FC236}">
                  <a16:creationId xmlns:a16="http://schemas.microsoft.com/office/drawing/2014/main" id="{A7436A38-1DC5-A93D-A0CD-7BCECBB70C7E}"/>
                </a:ext>
              </a:extLst>
            </p:cNvPr>
            <p:cNvSpPr/>
            <p:nvPr/>
          </p:nvSpPr>
          <p:spPr>
            <a:xfrm>
              <a:off x="1464048" y="3553142"/>
              <a:ext cx="225924" cy="303516"/>
            </a:xfrm>
            <a:custGeom>
              <a:avLst/>
              <a:gdLst>
                <a:gd name="connsiteX0" fmla="*/ 225226 w 225924"/>
                <a:gd name="connsiteY0" fmla="*/ 100628 h 303516"/>
                <a:gd name="connsiteX1" fmla="*/ 113020 w 225924"/>
                <a:gd name="connsiteY1" fmla="*/ 0 h 303516"/>
                <a:gd name="connsiteX2" fmla="*/ 811 w 225924"/>
                <a:gd name="connsiteY2" fmla="*/ 100628 h 303516"/>
                <a:gd name="connsiteX3" fmla="*/ 0 w 225924"/>
                <a:gd name="connsiteY3" fmla="*/ 114082 h 303516"/>
                <a:gd name="connsiteX4" fmla="*/ 2202 w 225924"/>
                <a:gd name="connsiteY4" fmla="*/ 132570 h 303516"/>
                <a:gd name="connsiteX5" fmla="*/ 14026 w 225924"/>
                <a:gd name="connsiteY5" fmla="*/ 166034 h 303516"/>
                <a:gd name="connsiteX6" fmla="*/ 112905 w 225924"/>
                <a:gd name="connsiteY6" fmla="*/ 303517 h 303516"/>
                <a:gd name="connsiteX7" fmla="*/ 211897 w 225924"/>
                <a:gd name="connsiteY7" fmla="*/ 166034 h 303516"/>
                <a:gd name="connsiteX8" fmla="*/ 223722 w 225924"/>
                <a:gd name="connsiteY8" fmla="*/ 132570 h 303516"/>
                <a:gd name="connsiteX9" fmla="*/ 225925 w 225924"/>
                <a:gd name="connsiteY9" fmla="*/ 114082 h 303516"/>
                <a:gd name="connsiteX10" fmla="*/ 225112 w 225924"/>
                <a:gd name="connsiteY10" fmla="*/ 100628 h 303516"/>
                <a:gd name="connsiteX11" fmla="*/ 225226 w 225924"/>
                <a:gd name="connsiteY11" fmla="*/ 100628 h 303516"/>
                <a:gd name="connsiteX12" fmla="*/ 113020 w 225924"/>
                <a:gd name="connsiteY12" fmla="*/ 203712 h 303516"/>
                <a:gd name="connsiteX13" fmla="*/ 23300 w 225924"/>
                <a:gd name="connsiteY13" fmla="*/ 113148 h 303516"/>
                <a:gd name="connsiteX14" fmla="*/ 113020 w 225924"/>
                <a:gd name="connsiteY14" fmla="*/ 22584 h 303516"/>
                <a:gd name="connsiteX15" fmla="*/ 202740 w 225924"/>
                <a:gd name="connsiteY15" fmla="*/ 113148 h 303516"/>
                <a:gd name="connsiteX16" fmla="*/ 113020 w 225924"/>
                <a:gd name="connsiteY16" fmla="*/ 203712 h 30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924" h="303516">
                  <a:moveTo>
                    <a:pt x="225226" y="100628"/>
                  </a:moveTo>
                  <a:cubicBezTo>
                    <a:pt x="218620" y="43993"/>
                    <a:pt x="170977" y="0"/>
                    <a:pt x="113020" y="0"/>
                  </a:cubicBezTo>
                  <a:cubicBezTo>
                    <a:pt x="55061" y="0"/>
                    <a:pt x="7303" y="43993"/>
                    <a:pt x="811" y="100628"/>
                  </a:cubicBezTo>
                  <a:cubicBezTo>
                    <a:pt x="348" y="105074"/>
                    <a:pt x="0" y="109518"/>
                    <a:pt x="0" y="114082"/>
                  </a:cubicBezTo>
                  <a:cubicBezTo>
                    <a:pt x="0" y="119932"/>
                    <a:pt x="811" y="126133"/>
                    <a:pt x="2202" y="132570"/>
                  </a:cubicBezTo>
                  <a:cubicBezTo>
                    <a:pt x="4405" y="144503"/>
                    <a:pt x="8462" y="155738"/>
                    <a:pt x="14026" y="166034"/>
                  </a:cubicBezTo>
                  <a:cubicBezTo>
                    <a:pt x="44280" y="231323"/>
                    <a:pt x="112905" y="303517"/>
                    <a:pt x="112905" y="303517"/>
                  </a:cubicBezTo>
                  <a:cubicBezTo>
                    <a:pt x="112905" y="303517"/>
                    <a:pt x="181526" y="231323"/>
                    <a:pt x="211897" y="166034"/>
                  </a:cubicBezTo>
                  <a:cubicBezTo>
                    <a:pt x="217460" y="155738"/>
                    <a:pt x="221519" y="144503"/>
                    <a:pt x="223722" y="132570"/>
                  </a:cubicBezTo>
                  <a:cubicBezTo>
                    <a:pt x="225112" y="126133"/>
                    <a:pt x="225925" y="119932"/>
                    <a:pt x="225925" y="114082"/>
                  </a:cubicBezTo>
                  <a:cubicBezTo>
                    <a:pt x="225925" y="109518"/>
                    <a:pt x="225692" y="105074"/>
                    <a:pt x="225112" y="100628"/>
                  </a:cubicBezTo>
                  <a:lnTo>
                    <a:pt x="225226" y="100628"/>
                  </a:lnTo>
                  <a:close/>
                  <a:moveTo>
                    <a:pt x="113020" y="203712"/>
                  </a:moveTo>
                  <a:cubicBezTo>
                    <a:pt x="63523" y="203712"/>
                    <a:pt x="23300" y="163109"/>
                    <a:pt x="23300" y="113148"/>
                  </a:cubicBezTo>
                  <a:cubicBezTo>
                    <a:pt x="23300" y="63183"/>
                    <a:pt x="63407" y="22584"/>
                    <a:pt x="113020" y="22584"/>
                  </a:cubicBezTo>
                  <a:cubicBezTo>
                    <a:pt x="162634" y="22584"/>
                    <a:pt x="202740" y="63068"/>
                    <a:pt x="202740" y="113148"/>
                  </a:cubicBezTo>
                  <a:cubicBezTo>
                    <a:pt x="202740" y="163227"/>
                    <a:pt x="162634" y="203712"/>
                    <a:pt x="113020" y="203712"/>
                  </a:cubicBezTo>
                  <a:close/>
                </a:path>
              </a:pathLst>
            </a:custGeom>
            <a:solidFill>
              <a:srgbClr val="00ACEC"/>
            </a:solidFill>
            <a:ln w="3369" cap="flat">
              <a:noFill/>
              <a:prstDash val="solid"/>
              <a:miter/>
            </a:ln>
          </p:spPr>
          <p:txBody>
            <a:bodyPr rtlCol="0" anchor="ctr"/>
            <a:lstStyle/>
            <a:p>
              <a:endParaRPr lang="en-GB" dirty="0"/>
            </a:p>
          </p:txBody>
        </p:sp>
      </p:grpSp>
      <p:sp>
        <p:nvSpPr>
          <p:cNvPr id="26" name="TextBox 25">
            <a:extLst>
              <a:ext uri="{FF2B5EF4-FFF2-40B4-BE49-F238E27FC236}">
                <a16:creationId xmlns:a16="http://schemas.microsoft.com/office/drawing/2014/main" id="{C67DE4A8-FC7A-4499-7FDC-055CAD15626E}"/>
              </a:ext>
            </a:extLst>
          </p:cNvPr>
          <p:cNvSpPr txBox="1"/>
          <p:nvPr/>
        </p:nvSpPr>
        <p:spPr>
          <a:xfrm>
            <a:off x="845063" y="3003110"/>
            <a:ext cx="375736" cy="215444"/>
          </a:xfrm>
          <a:prstGeom prst="rect">
            <a:avLst/>
          </a:prstGeom>
          <a:noFill/>
        </p:spPr>
        <p:txBody>
          <a:bodyPr wrap="square">
            <a:spAutoFit/>
          </a:bodyPr>
          <a:lstStyle/>
          <a:p>
            <a:r>
              <a:rPr lang="en-US" sz="800" dirty="0">
                <a:solidFill>
                  <a:schemeClr val="bg1"/>
                </a:solidFill>
                <a:latin typeface="+mj-lt"/>
              </a:rPr>
              <a:t>27</a:t>
            </a:r>
            <a:endParaRPr lang="en-DK" sz="800" dirty="0">
              <a:solidFill>
                <a:schemeClr val="bg1"/>
              </a:solidFill>
            </a:endParaRPr>
          </a:p>
        </p:txBody>
      </p:sp>
      <p:sp>
        <p:nvSpPr>
          <p:cNvPr id="34" name="TextBox 33">
            <a:extLst>
              <a:ext uri="{FF2B5EF4-FFF2-40B4-BE49-F238E27FC236}">
                <a16:creationId xmlns:a16="http://schemas.microsoft.com/office/drawing/2014/main" id="{D0E50981-E810-ADE5-20C4-F31B871BF55F}"/>
              </a:ext>
            </a:extLst>
          </p:cNvPr>
          <p:cNvSpPr txBox="1"/>
          <p:nvPr/>
        </p:nvSpPr>
        <p:spPr>
          <a:xfrm>
            <a:off x="843517" y="3151258"/>
            <a:ext cx="375736" cy="215444"/>
          </a:xfrm>
          <a:prstGeom prst="rect">
            <a:avLst/>
          </a:prstGeom>
          <a:noFill/>
        </p:spPr>
        <p:txBody>
          <a:bodyPr wrap="square">
            <a:spAutoFit/>
          </a:bodyPr>
          <a:lstStyle/>
          <a:p>
            <a:r>
              <a:rPr lang="en-US" sz="800" dirty="0">
                <a:solidFill>
                  <a:schemeClr val="bg1"/>
                </a:solidFill>
                <a:latin typeface="+mj-lt"/>
              </a:rPr>
              <a:t>20</a:t>
            </a:r>
            <a:endParaRPr lang="en-DK" sz="800" dirty="0">
              <a:solidFill>
                <a:schemeClr val="bg1"/>
              </a:solidFill>
            </a:endParaRPr>
          </a:p>
        </p:txBody>
      </p:sp>
      <p:grpSp>
        <p:nvGrpSpPr>
          <p:cNvPr id="43" name="Group 42">
            <a:extLst>
              <a:ext uri="{FF2B5EF4-FFF2-40B4-BE49-F238E27FC236}">
                <a16:creationId xmlns:a16="http://schemas.microsoft.com/office/drawing/2014/main" id="{15793635-EFFA-E7E0-1944-1A3B4C992E7A}"/>
              </a:ext>
            </a:extLst>
          </p:cNvPr>
          <p:cNvGrpSpPr/>
          <p:nvPr/>
        </p:nvGrpSpPr>
        <p:grpSpPr>
          <a:xfrm>
            <a:off x="1016318" y="3191827"/>
            <a:ext cx="225924" cy="303516"/>
            <a:chOff x="1464048" y="3553142"/>
            <a:chExt cx="225924" cy="303516"/>
          </a:xfrm>
        </p:grpSpPr>
        <p:sp>
          <p:nvSpPr>
            <p:cNvPr id="44" name="Freeform: Shape 23">
              <a:extLst>
                <a:ext uri="{FF2B5EF4-FFF2-40B4-BE49-F238E27FC236}">
                  <a16:creationId xmlns:a16="http://schemas.microsoft.com/office/drawing/2014/main" id="{FD2292A1-B82E-4B19-A7A3-1EF5D916180F}"/>
                </a:ext>
              </a:extLst>
            </p:cNvPr>
            <p:cNvSpPr/>
            <p:nvPr/>
          </p:nvSpPr>
          <p:spPr>
            <a:xfrm>
              <a:off x="1479115" y="3563675"/>
              <a:ext cx="195675" cy="195675"/>
            </a:xfrm>
            <a:custGeom>
              <a:avLst/>
              <a:gdLst>
                <a:gd name="connsiteX0" fmla="*/ 195676 w 195675"/>
                <a:gd name="connsiteY0" fmla="*/ 97838 h 195675"/>
                <a:gd name="connsiteX1" fmla="*/ 97838 w 195675"/>
                <a:gd name="connsiteY1" fmla="*/ 195676 h 195675"/>
                <a:gd name="connsiteX2" fmla="*/ 0 w 195675"/>
                <a:gd name="connsiteY2" fmla="*/ 97838 h 195675"/>
                <a:gd name="connsiteX3" fmla="*/ 97838 w 195675"/>
                <a:gd name="connsiteY3" fmla="*/ 0 h 195675"/>
                <a:gd name="connsiteX4" fmla="*/ 195676 w 195675"/>
                <a:gd name="connsiteY4" fmla="*/ 97838 h 195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75" h="195675">
                  <a:moveTo>
                    <a:pt x="195676" y="97838"/>
                  </a:moveTo>
                  <a:cubicBezTo>
                    <a:pt x="195676" y="151872"/>
                    <a:pt x="151872" y="195676"/>
                    <a:pt x="97838" y="195676"/>
                  </a:cubicBezTo>
                  <a:cubicBezTo>
                    <a:pt x="43803" y="195676"/>
                    <a:pt x="0" y="151872"/>
                    <a:pt x="0" y="97838"/>
                  </a:cubicBezTo>
                  <a:cubicBezTo>
                    <a:pt x="0" y="43804"/>
                    <a:pt x="43803" y="0"/>
                    <a:pt x="97838" y="0"/>
                  </a:cubicBezTo>
                  <a:cubicBezTo>
                    <a:pt x="151872" y="0"/>
                    <a:pt x="195676" y="43804"/>
                    <a:pt x="195676" y="97838"/>
                  </a:cubicBezTo>
                  <a:close/>
                </a:path>
              </a:pathLst>
            </a:custGeom>
            <a:solidFill>
              <a:srgbClr val="002132"/>
            </a:solidFill>
            <a:ln w="3369" cap="flat">
              <a:noFill/>
              <a:prstDash val="solid"/>
              <a:miter/>
            </a:ln>
          </p:spPr>
          <p:txBody>
            <a:bodyPr rtlCol="0" anchor="ctr"/>
            <a:lstStyle/>
            <a:p>
              <a:endParaRPr lang="en-GB" dirty="0"/>
            </a:p>
          </p:txBody>
        </p:sp>
        <p:sp>
          <p:nvSpPr>
            <p:cNvPr id="45" name="Freeform: Shape 35">
              <a:extLst>
                <a:ext uri="{FF2B5EF4-FFF2-40B4-BE49-F238E27FC236}">
                  <a16:creationId xmlns:a16="http://schemas.microsoft.com/office/drawing/2014/main" id="{392E0A69-CFCB-0C98-70E6-8DDB64ED34D1}"/>
                </a:ext>
              </a:extLst>
            </p:cNvPr>
            <p:cNvSpPr/>
            <p:nvPr/>
          </p:nvSpPr>
          <p:spPr>
            <a:xfrm>
              <a:off x="1464048" y="3553142"/>
              <a:ext cx="225924" cy="303516"/>
            </a:xfrm>
            <a:custGeom>
              <a:avLst/>
              <a:gdLst>
                <a:gd name="connsiteX0" fmla="*/ 225226 w 225924"/>
                <a:gd name="connsiteY0" fmla="*/ 100628 h 303516"/>
                <a:gd name="connsiteX1" fmla="*/ 113020 w 225924"/>
                <a:gd name="connsiteY1" fmla="*/ 0 h 303516"/>
                <a:gd name="connsiteX2" fmla="*/ 811 w 225924"/>
                <a:gd name="connsiteY2" fmla="*/ 100628 h 303516"/>
                <a:gd name="connsiteX3" fmla="*/ 0 w 225924"/>
                <a:gd name="connsiteY3" fmla="*/ 114082 h 303516"/>
                <a:gd name="connsiteX4" fmla="*/ 2202 w 225924"/>
                <a:gd name="connsiteY4" fmla="*/ 132570 h 303516"/>
                <a:gd name="connsiteX5" fmla="*/ 14026 w 225924"/>
                <a:gd name="connsiteY5" fmla="*/ 166034 h 303516"/>
                <a:gd name="connsiteX6" fmla="*/ 112905 w 225924"/>
                <a:gd name="connsiteY6" fmla="*/ 303517 h 303516"/>
                <a:gd name="connsiteX7" fmla="*/ 211897 w 225924"/>
                <a:gd name="connsiteY7" fmla="*/ 166034 h 303516"/>
                <a:gd name="connsiteX8" fmla="*/ 223722 w 225924"/>
                <a:gd name="connsiteY8" fmla="*/ 132570 h 303516"/>
                <a:gd name="connsiteX9" fmla="*/ 225925 w 225924"/>
                <a:gd name="connsiteY9" fmla="*/ 114082 h 303516"/>
                <a:gd name="connsiteX10" fmla="*/ 225112 w 225924"/>
                <a:gd name="connsiteY10" fmla="*/ 100628 h 303516"/>
                <a:gd name="connsiteX11" fmla="*/ 225226 w 225924"/>
                <a:gd name="connsiteY11" fmla="*/ 100628 h 303516"/>
                <a:gd name="connsiteX12" fmla="*/ 113020 w 225924"/>
                <a:gd name="connsiteY12" fmla="*/ 203712 h 303516"/>
                <a:gd name="connsiteX13" fmla="*/ 23300 w 225924"/>
                <a:gd name="connsiteY13" fmla="*/ 113148 h 303516"/>
                <a:gd name="connsiteX14" fmla="*/ 113020 w 225924"/>
                <a:gd name="connsiteY14" fmla="*/ 22584 h 303516"/>
                <a:gd name="connsiteX15" fmla="*/ 202740 w 225924"/>
                <a:gd name="connsiteY15" fmla="*/ 113148 h 303516"/>
                <a:gd name="connsiteX16" fmla="*/ 113020 w 225924"/>
                <a:gd name="connsiteY16" fmla="*/ 203712 h 30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924" h="303516">
                  <a:moveTo>
                    <a:pt x="225226" y="100628"/>
                  </a:moveTo>
                  <a:cubicBezTo>
                    <a:pt x="218620" y="43993"/>
                    <a:pt x="170977" y="0"/>
                    <a:pt x="113020" y="0"/>
                  </a:cubicBezTo>
                  <a:cubicBezTo>
                    <a:pt x="55061" y="0"/>
                    <a:pt x="7303" y="43993"/>
                    <a:pt x="811" y="100628"/>
                  </a:cubicBezTo>
                  <a:cubicBezTo>
                    <a:pt x="348" y="105074"/>
                    <a:pt x="0" y="109518"/>
                    <a:pt x="0" y="114082"/>
                  </a:cubicBezTo>
                  <a:cubicBezTo>
                    <a:pt x="0" y="119932"/>
                    <a:pt x="811" y="126133"/>
                    <a:pt x="2202" y="132570"/>
                  </a:cubicBezTo>
                  <a:cubicBezTo>
                    <a:pt x="4405" y="144503"/>
                    <a:pt x="8462" y="155738"/>
                    <a:pt x="14026" y="166034"/>
                  </a:cubicBezTo>
                  <a:cubicBezTo>
                    <a:pt x="44280" y="231323"/>
                    <a:pt x="112905" y="303517"/>
                    <a:pt x="112905" y="303517"/>
                  </a:cubicBezTo>
                  <a:cubicBezTo>
                    <a:pt x="112905" y="303517"/>
                    <a:pt x="181526" y="231323"/>
                    <a:pt x="211897" y="166034"/>
                  </a:cubicBezTo>
                  <a:cubicBezTo>
                    <a:pt x="217460" y="155738"/>
                    <a:pt x="221519" y="144503"/>
                    <a:pt x="223722" y="132570"/>
                  </a:cubicBezTo>
                  <a:cubicBezTo>
                    <a:pt x="225112" y="126133"/>
                    <a:pt x="225925" y="119932"/>
                    <a:pt x="225925" y="114082"/>
                  </a:cubicBezTo>
                  <a:cubicBezTo>
                    <a:pt x="225925" y="109518"/>
                    <a:pt x="225692" y="105074"/>
                    <a:pt x="225112" y="100628"/>
                  </a:cubicBezTo>
                  <a:lnTo>
                    <a:pt x="225226" y="100628"/>
                  </a:lnTo>
                  <a:close/>
                  <a:moveTo>
                    <a:pt x="113020" y="203712"/>
                  </a:moveTo>
                  <a:cubicBezTo>
                    <a:pt x="63523" y="203712"/>
                    <a:pt x="23300" y="163109"/>
                    <a:pt x="23300" y="113148"/>
                  </a:cubicBezTo>
                  <a:cubicBezTo>
                    <a:pt x="23300" y="63183"/>
                    <a:pt x="63407" y="22584"/>
                    <a:pt x="113020" y="22584"/>
                  </a:cubicBezTo>
                  <a:cubicBezTo>
                    <a:pt x="162634" y="22584"/>
                    <a:pt x="202740" y="63068"/>
                    <a:pt x="202740" y="113148"/>
                  </a:cubicBezTo>
                  <a:cubicBezTo>
                    <a:pt x="202740" y="163227"/>
                    <a:pt x="162634" y="203712"/>
                    <a:pt x="113020" y="203712"/>
                  </a:cubicBezTo>
                  <a:close/>
                </a:path>
              </a:pathLst>
            </a:custGeom>
            <a:solidFill>
              <a:srgbClr val="00ACEC"/>
            </a:solidFill>
            <a:ln w="3369" cap="flat">
              <a:noFill/>
              <a:prstDash val="solid"/>
              <a:miter/>
            </a:ln>
          </p:spPr>
          <p:txBody>
            <a:bodyPr rtlCol="0" anchor="ctr"/>
            <a:lstStyle/>
            <a:p>
              <a:endParaRPr lang="en-GB" dirty="0"/>
            </a:p>
          </p:txBody>
        </p:sp>
      </p:grpSp>
      <p:sp>
        <p:nvSpPr>
          <p:cNvPr id="37" name="TextBox 36">
            <a:extLst>
              <a:ext uri="{FF2B5EF4-FFF2-40B4-BE49-F238E27FC236}">
                <a16:creationId xmlns:a16="http://schemas.microsoft.com/office/drawing/2014/main" id="{04DA8143-5E31-77FB-B201-6E9653E40DEA}"/>
              </a:ext>
            </a:extLst>
          </p:cNvPr>
          <p:cNvSpPr txBox="1"/>
          <p:nvPr/>
        </p:nvSpPr>
        <p:spPr>
          <a:xfrm>
            <a:off x="985277" y="3196396"/>
            <a:ext cx="375736" cy="215444"/>
          </a:xfrm>
          <a:prstGeom prst="rect">
            <a:avLst/>
          </a:prstGeom>
          <a:noFill/>
        </p:spPr>
        <p:txBody>
          <a:bodyPr wrap="square">
            <a:spAutoFit/>
          </a:bodyPr>
          <a:lstStyle/>
          <a:p>
            <a:r>
              <a:rPr lang="en-DK" sz="800" dirty="0">
                <a:solidFill>
                  <a:schemeClr val="bg1"/>
                </a:solidFill>
                <a:latin typeface="+mj-lt"/>
              </a:rPr>
              <a:t>1</a:t>
            </a:r>
            <a:r>
              <a:rPr lang="da-DK" sz="800" dirty="0">
                <a:solidFill>
                  <a:schemeClr val="bg1"/>
                </a:solidFill>
                <a:latin typeface="+mj-lt"/>
              </a:rPr>
              <a:t>3</a:t>
            </a:r>
            <a:endParaRPr lang="en-DK" sz="800" dirty="0">
              <a:solidFill>
                <a:schemeClr val="bg1"/>
              </a:solidFill>
            </a:endParaRPr>
          </a:p>
        </p:txBody>
      </p:sp>
    </p:spTree>
    <p:extLst>
      <p:ext uri="{BB962C8B-B14F-4D97-AF65-F5344CB8AC3E}">
        <p14:creationId xmlns:p14="http://schemas.microsoft.com/office/powerpoint/2010/main" val="29509981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7A383E-D1BD-B301-5FA0-57DD331ABCE9}"/>
            </a:ext>
          </a:extLst>
        </p:cNvPr>
        <p:cNvGrpSpPr/>
        <p:nvPr/>
      </p:nvGrpSpPr>
      <p:grpSpPr>
        <a:xfrm>
          <a:off x="0" y="0"/>
          <a:ext cx="0" cy="0"/>
          <a:chOff x="0" y="0"/>
          <a:chExt cx="0" cy="0"/>
        </a:xfrm>
      </p:grpSpPr>
      <p:pic>
        <p:nvPicPr>
          <p:cNvPr id="14" name="Content Placeholder 5">
            <a:extLst>
              <a:ext uri="{FF2B5EF4-FFF2-40B4-BE49-F238E27FC236}">
                <a16:creationId xmlns:a16="http://schemas.microsoft.com/office/drawing/2014/main" id="{F406A207-E11D-0055-6A3B-E865698327ED}"/>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0" y="-5863"/>
            <a:ext cx="12192000" cy="6858000"/>
          </a:xfrm>
          <a:prstGeom prst="rect">
            <a:avLst/>
          </a:prstGeom>
        </p:spPr>
      </p:pic>
      <p:pic>
        <p:nvPicPr>
          <p:cNvPr id="5" name="Graphic 4">
            <a:extLst>
              <a:ext uri="{FF2B5EF4-FFF2-40B4-BE49-F238E27FC236}">
                <a16:creationId xmlns:a16="http://schemas.microsoft.com/office/drawing/2014/main" id="{B0F6F001-DEC8-CCEA-73D8-B680F4189760}"/>
              </a:ext>
            </a:extLst>
          </p:cNvPr>
          <p:cNvPicPr>
            <a:picLocks noGrp="1" noRot="1" noChangeAspect="1" noMove="1" noResize="1" noEditPoints="1" noAdjustHandles="1" noChangeArrowheads="1" noChangeShapeType="1" noCrop="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10472" r="33328" b="45812"/>
          <a:stretch/>
        </p:blipFill>
        <p:spPr>
          <a:xfrm>
            <a:off x="0" y="12351"/>
            <a:ext cx="8864600" cy="6858001"/>
          </a:xfrm>
          <a:prstGeom prst="rect">
            <a:avLst/>
          </a:prstGeom>
        </p:spPr>
      </p:pic>
      <p:pic>
        <p:nvPicPr>
          <p:cNvPr id="10" name="Graphic 9">
            <a:extLst>
              <a:ext uri="{FF2B5EF4-FFF2-40B4-BE49-F238E27FC236}">
                <a16:creationId xmlns:a16="http://schemas.microsoft.com/office/drawing/2014/main" id="{EB7D5FDC-BCBC-2D53-57A5-A0A07B83B56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62975" y="6477000"/>
            <a:ext cx="3629025" cy="381000"/>
          </a:xfrm>
          <a:prstGeom prst="rect">
            <a:avLst/>
          </a:prstGeom>
        </p:spPr>
      </p:pic>
      <p:sp>
        <p:nvSpPr>
          <p:cNvPr id="15" name="Text Placeholder 14">
            <a:extLst>
              <a:ext uri="{FF2B5EF4-FFF2-40B4-BE49-F238E27FC236}">
                <a16:creationId xmlns:a16="http://schemas.microsoft.com/office/drawing/2014/main" id="{3835C453-A79B-E82A-3575-9844A1BB4786}"/>
              </a:ext>
            </a:extLst>
          </p:cNvPr>
          <p:cNvSpPr>
            <a:spLocks noGrp="1"/>
          </p:cNvSpPr>
          <p:nvPr>
            <p:ph type="body" sz="quarter" idx="13"/>
          </p:nvPr>
        </p:nvSpPr>
        <p:spPr>
          <a:xfrm>
            <a:off x="544200" y="5579870"/>
            <a:ext cx="3564000" cy="477059"/>
          </a:xfrm>
        </p:spPr>
        <p:txBody>
          <a:bodyPr>
            <a:noAutofit/>
          </a:bodyPr>
          <a:lstStyle/>
          <a:p>
            <a:pPr marL="0" indent="0">
              <a:buNone/>
            </a:pPr>
            <a:r>
              <a:rPr lang="en-GB" sz="2400" b="1" dirty="0">
                <a:solidFill>
                  <a:schemeClr val="bg1"/>
                </a:solidFill>
                <a:effectLst/>
                <a:latin typeface="+mn-lt"/>
              </a:rPr>
              <a:t>5.5 - 60m</a:t>
            </a:r>
            <a:endParaRPr lang="en-GB" sz="2400" b="1" kern="100" dirty="0">
              <a:solidFill>
                <a:schemeClr val="bg1"/>
              </a:solidFill>
              <a:latin typeface="+mn-lt"/>
              <a:ea typeface="Aptos" panose="020B00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CA1D49C-78AD-83B4-7294-01369B80A0CA}"/>
              </a:ext>
            </a:extLst>
          </p:cNvPr>
          <p:cNvSpPr>
            <a:spLocks noGrp="1" noRot="1" noMove="1" noResize="1" noEditPoints="1" noAdjustHandles="1" noChangeArrowheads="1" noChangeShapeType="1"/>
          </p:cNvSpPr>
          <p:nvPr>
            <p:ph type="sldNum" sz="quarter" idx="12"/>
          </p:nvPr>
        </p:nvSpPr>
        <p:spPr/>
        <p:txBody>
          <a:bodyPr/>
          <a:lstStyle/>
          <a:p>
            <a:fld id="{C16C2921-6903-4DB2-82DB-C5609A64D8DE}" type="slidenum">
              <a:rPr lang="en-GB" smtClean="0"/>
              <a:t>16</a:t>
            </a:fld>
            <a:endParaRPr lang="en-GB" dirty="0"/>
          </a:p>
        </p:txBody>
      </p:sp>
      <p:sp>
        <p:nvSpPr>
          <p:cNvPr id="16" name="Text Placeholder 15">
            <a:extLst>
              <a:ext uri="{FF2B5EF4-FFF2-40B4-BE49-F238E27FC236}">
                <a16:creationId xmlns:a16="http://schemas.microsoft.com/office/drawing/2014/main" id="{4647B371-870A-374D-4A55-EF66FF8B99F5}"/>
              </a:ext>
            </a:extLst>
          </p:cNvPr>
          <p:cNvSpPr>
            <a:spLocks noGrp="1"/>
          </p:cNvSpPr>
          <p:nvPr>
            <p:ph type="body" sz="quarter" idx="14"/>
          </p:nvPr>
        </p:nvSpPr>
        <p:spPr>
          <a:xfrm>
            <a:off x="4314000" y="5579870"/>
            <a:ext cx="3564000" cy="477059"/>
          </a:xfrm>
        </p:spPr>
        <p:txBody>
          <a:bodyPr>
            <a:noAutofit/>
          </a:bodyPr>
          <a:lstStyle/>
          <a:p>
            <a:pPr marL="0" indent="0">
              <a:buNone/>
            </a:pPr>
            <a:r>
              <a:rPr lang="en-GB" sz="2400" b="1" dirty="0">
                <a:effectLst/>
                <a:latin typeface="+mn-lt"/>
              </a:rPr>
              <a:t>1,600t</a:t>
            </a:r>
            <a:endParaRPr lang="en-GB" sz="2400" b="1" dirty="0">
              <a:latin typeface="+mn-lt"/>
            </a:endParaRPr>
          </a:p>
        </p:txBody>
      </p:sp>
      <p:sp>
        <p:nvSpPr>
          <p:cNvPr id="17" name="Text Placeholder 16">
            <a:extLst>
              <a:ext uri="{FF2B5EF4-FFF2-40B4-BE49-F238E27FC236}">
                <a16:creationId xmlns:a16="http://schemas.microsoft.com/office/drawing/2014/main" id="{344F64E9-C685-403C-3103-A8F13B3EE863}"/>
              </a:ext>
            </a:extLst>
          </p:cNvPr>
          <p:cNvSpPr>
            <a:spLocks noGrp="1"/>
          </p:cNvSpPr>
          <p:nvPr>
            <p:ph type="body" sz="quarter" idx="15"/>
          </p:nvPr>
        </p:nvSpPr>
        <p:spPr>
          <a:xfrm>
            <a:off x="8083800" y="5579870"/>
            <a:ext cx="3564000" cy="477059"/>
          </a:xfrm>
        </p:spPr>
        <p:txBody>
          <a:bodyPr>
            <a:noAutofit/>
          </a:bodyPr>
          <a:lstStyle/>
          <a:p>
            <a:pPr marL="0" indent="0">
              <a:buNone/>
            </a:pPr>
            <a:r>
              <a:rPr lang="en-GB" sz="2400" b="1" dirty="0">
                <a:effectLst/>
                <a:latin typeface="+mn-lt"/>
              </a:rPr>
              <a:t>9,000t</a:t>
            </a:r>
            <a:endParaRPr lang="en-GB" sz="2400" b="1" dirty="0">
              <a:latin typeface="+mn-lt"/>
            </a:endParaRPr>
          </a:p>
        </p:txBody>
      </p:sp>
      <p:sp>
        <p:nvSpPr>
          <p:cNvPr id="2" name="Title 1">
            <a:extLst>
              <a:ext uri="{FF2B5EF4-FFF2-40B4-BE49-F238E27FC236}">
                <a16:creationId xmlns:a16="http://schemas.microsoft.com/office/drawing/2014/main" id="{644B2CF3-45A9-54D0-A7A2-D66F1AD0C6C0}"/>
              </a:ext>
            </a:extLst>
          </p:cNvPr>
          <p:cNvSpPr>
            <a:spLocks noGrp="1"/>
          </p:cNvSpPr>
          <p:nvPr>
            <p:ph type="title"/>
          </p:nvPr>
        </p:nvSpPr>
        <p:spPr>
          <a:xfrm>
            <a:off x="544200" y="1586766"/>
            <a:ext cx="11103600" cy="737850"/>
          </a:xfrm>
        </p:spPr>
        <p:txBody>
          <a:bodyPr>
            <a:noAutofit/>
          </a:bodyPr>
          <a:lstStyle/>
          <a:p>
            <a:r>
              <a:rPr lang="en-GB" sz="6000" b="1" dirty="0">
                <a:solidFill>
                  <a:schemeClr val="bg1"/>
                </a:solidFill>
                <a:effectLst/>
                <a:latin typeface="Myriad Pro Black" panose="020B0903030403020204" pitchFamily="34" charset="0"/>
              </a:rPr>
              <a:t>Brave Tern</a:t>
            </a:r>
            <a:endParaRPr lang="en-GB" sz="6000" b="1" dirty="0">
              <a:solidFill>
                <a:schemeClr val="bg1"/>
              </a:solidFill>
              <a:latin typeface="Myriad Pro Black" panose="020B0903030403020204" pitchFamily="34" charset="0"/>
            </a:endParaRPr>
          </a:p>
        </p:txBody>
      </p:sp>
      <p:cxnSp>
        <p:nvCxnSpPr>
          <p:cNvPr id="13" name="Straight Connector 12">
            <a:extLst>
              <a:ext uri="{FF2B5EF4-FFF2-40B4-BE49-F238E27FC236}">
                <a16:creationId xmlns:a16="http://schemas.microsoft.com/office/drawing/2014/main" id="{C79A7AA8-1BF2-48A2-3D32-4F4789AE53F5}"/>
              </a:ext>
            </a:extLst>
          </p:cNvPr>
          <p:cNvCxnSpPr>
            <a:cxnSpLocks/>
          </p:cNvCxnSpPr>
          <p:nvPr/>
        </p:nvCxnSpPr>
        <p:spPr>
          <a:xfrm>
            <a:off x="657225" y="6077008"/>
            <a:ext cx="31623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58D33707-642E-71D4-8089-D98EEBF58BA9}"/>
              </a:ext>
            </a:extLst>
          </p:cNvPr>
          <p:cNvCxnSpPr>
            <a:cxnSpLocks/>
          </p:cNvCxnSpPr>
          <p:nvPr/>
        </p:nvCxnSpPr>
        <p:spPr>
          <a:xfrm>
            <a:off x="4400550" y="6077008"/>
            <a:ext cx="31623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A37F6EF3-FF3C-1745-02E2-C5A19BF70BE2}"/>
              </a:ext>
            </a:extLst>
          </p:cNvPr>
          <p:cNvCxnSpPr>
            <a:cxnSpLocks/>
          </p:cNvCxnSpPr>
          <p:nvPr/>
        </p:nvCxnSpPr>
        <p:spPr>
          <a:xfrm>
            <a:off x="8153400" y="6077008"/>
            <a:ext cx="31623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28" name="Text Placeholder 14">
            <a:extLst>
              <a:ext uri="{FF2B5EF4-FFF2-40B4-BE49-F238E27FC236}">
                <a16:creationId xmlns:a16="http://schemas.microsoft.com/office/drawing/2014/main" id="{2ECC47C7-74E2-3B38-2E07-258D46C24717}"/>
              </a:ext>
            </a:extLst>
          </p:cNvPr>
          <p:cNvSpPr txBox="1">
            <a:spLocks/>
          </p:cNvSpPr>
          <p:nvPr/>
        </p:nvSpPr>
        <p:spPr>
          <a:xfrm>
            <a:off x="544200" y="6112211"/>
            <a:ext cx="3564000" cy="4770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effectLst/>
                <a:latin typeface="+mj-lt"/>
              </a:rPr>
              <a:t>Of operation water depth range</a:t>
            </a:r>
            <a:endParaRPr lang="en-GB" kern="100" dirty="0">
              <a:latin typeface="+mj-lt"/>
              <a:ea typeface="Aptos" panose="020B0004020202020204" pitchFamily="34" charset="0"/>
              <a:cs typeface="Arial" panose="020B0604020202020204" pitchFamily="34" charset="0"/>
            </a:endParaRPr>
          </a:p>
        </p:txBody>
      </p:sp>
      <p:sp>
        <p:nvSpPr>
          <p:cNvPr id="29" name="Text Placeholder 15">
            <a:extLst>
              <a:ext uri="{FF2B5EF4-FFF2-40B4-BE49-F238E27FC236}">
                <a16:creationId xmlns:a16="http://schemas.microsoft.com/office/drawing/2014/main" id="{1088B756-F6D7-ECAE-F3E9-6BD55F35AD6E}"/>
              </a:ext>
            </a:extLst>
          </p:cNvPr>
          <p:cNvSpPr txBox="1">
            <a:spLocks/>
          </p:cNvSpPr>
          <p:nvPr/>
        </p:nvSpPr>
        <p:spPr>
          <a:xfrm>
            <a:off x="4314000" y="6112211"/>
            <a:ext cx="3564000" cy="4770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dirty="0">
                <a:effectLst/>
                <a:latin typeface="+mj-lt"/>
              </a:rPr>
              <a:t>Main crane</a:t>
            </a:r>
            <a:endParaRPr lang="en-GB" dirty="0">
              <a:latin typeface="+mj-lt"/>
            </a:endParaRPr>
          </a:p>
        </p:txBody>
      </p:sp>
      <p:sp>
        <p:nvSpPr>
          <p:cNvPr id="30" name="Text Placeholder 16">
            <a:extLst>
              <a:ext uri="{FF2B5EF4-FFF2-40B4-BE49-F238E27FC236}">
                <a16:creationId xmlns:a16="http://schemas.microsoft.com/office/drawing/2014/main" id="{1037B812-CE55-38AF-9AB0-0DAF5C33EBAB}"/>
              </a:ext>
            </a:extLst>
          </p:cNvPr>
          <p:cNvSpPr txBox="1">
            <a:spLocks/>
          </p:cNvSpPr>
          <p:nvPr/>
        </p:nvSpPr>
        <p:spPr>
          <a:xfrm>
            <a:off x="8083800" y="6112211"/>
            <a:ext cx="3564000" cy="4770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dirty="0">
                <a:effectLst/>
                <a:latin typeface="+mj-lt"/>
              </a:rPr>
              <a:t>Max variable load</a:t>
            </a:r>
            <a:endParaRPr lang="en-GB" dirty="0">
              <a:latin typeface="+mj-lt"/>
            </a:endParaRPr>
          </a:p>
        </p:txBody>
      </p:sp>
      <p:sp>
        <p:nvSpPr>
          <p:cNvPr id="31" name="Text Placeholder 14">
            <a:extLst>
              <a:ext uri="{FF2B5EF4-FFF2-40B4-BE49-F238E27FC236}">
                <a16:creationId xmlns:a16="http://schemas.microsoft.com/office/drawing/2014/main" id="{B2E3FFC6-2B24-F652-9FED-480904DCC617}"/>
              </a:ext>
            </a:extLst>
          </p:cNvPr>
          <p:cNvSpPr txBox="1">
            <a:spLocks/>
          </p:cNvSpPr>
          <p:nvPr/>
        </p:nvSpPr>
        <p:spPr>
          <a:xfrm>
            <a:off x="544200" y="2654636"/>
            <a:ext cx="3564000" cy="4770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effectLst/>
                <a:latin typeface="+mj-lt"/>
              </a:rPr>
              <a:t>Ready to service any turbine on the market</a:t>
            </a:r>
            <a:endParaRPr lang="en-GB" sz="2000" kern="100" dirty="0">
              <a:latin typeface="+mj-lt"/>
              <a:ea typeface="Aptos" panose="020B00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DFC88057-2A51-6A5F-0EA4-C6D819DA1922}"/>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9092338" y="6599288"/>
            <a:ext cx="1764000" cy="137510"/>
          </a:xfrm>
          <a:prstGeom prst="rect">
            <a:avLst/>
          </a:prstGeom>
        </p:spPr>
      </p:pic>
    </p:spTree>
    <p:extLst>
      <p:ext uri="{BB962C8B-B14F-4D97-AF65-F5344CB8AC3E}">
        <p14:creationId xmlns:p14="http://schemas.microsoft.com/office/powerpoint/2010/main" val="18350824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5BD6BC2E-CA67-1108-FFA0-A863FC0F5D39}"/>
              </a:ext>
            </a:extLst>
          </p:cNvPr>
          <p:cNvSpPr/>
          <p:nvPr/>
        </p:nvSpPr>
        <p:spPr>
          <a:xfrm>
            <a:off x="419100" y="5723335"/>
            <a:ext cx="11382375" cy="365125"/>
          </a:xfrm>
          <a:prstGeom prst="rect">
            <a:avLst/>
          </a:prstGeom>
          <a:solidFill>
            <a:schemeClr val="accent2">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30AD41B0-9F8C-A878-9F5F-845A8D965AEF}"/>
              </a:ext>
            </a:extLst>
          </p:cNvPr>
          <p:cNvPicPr>
            <a:picLocks noGrp="1" noRot="1" noChangeAspect="1" noMove="1" noResize="1" noEditPoints="1" noAdjustHandles="1" noChangeArrowheads="1" noChangeShapeType="1" noCrop="1"/>
          </p:cNvPicPr>
          <p:nvPr/>
        </p:nvPicPr>
        <p:blipFill>
          <a:blip r:embed="rId2" cstate="email">
            <a:extLst>
              <a:ext uri="{28A0092B-C50C-407E-A947-70E740481C1C}">
                <a14:useLocalDpi xmlns:a14="http://schemas.microsoft.com/office/drawing/2010/main"/>
              </a:ext>
            </a:extLst>
          </a:blip>
          <a:srcRect/>
          <a:stretch/>
        </p:blipFill>
        <p:spPr>
          <a:xfrm>
            <a:off x="3672742" y="1057275"/>
            <a:ext cx="5214084" cy="5214084"/>
          </a:xfrm>
          <a:prstGeom prst="rect">
            <a:avLst/>
          </a:prstGeom>
        </p:spPr>
      </p:pic>
      <p:sp>
        <p:nvSpPr>
          <p:cNvPr id="2" name="Text Placeholder 1">
            <a:extLst>
              <a:ext uri="{FF2B5EF4-FFF2-40B4-BE49-F238E27FC236}">
                <a16:creationId xmlns:a16="http://schemas.microsoft.com/office/drawing/2014/main" id="{74AA108C-39AC-B997-A442-C6872FC54494}"/>
              </a:ext>
            </a:extLst>
          </p:cNvPr>
          <p:cNvSpPr>
            <a:spLocks noGrp="1"/>
          </p:cNvSpPr>
          <p:nvPr>
            <p:ph type="body" sz="quarter" idx="13"/>
          </p:nvPr>
        </p:nvSpPr>
        <p:spPr>
          <a:xfrm>
            <a:off x="544199" y="1482290"/>
            <a:ext cx="3980175" cy="660836"/>
          </a:xfrm>
        </p:spPr>
        <p:txBody>
          <a:bodyPr>
            <a:noAutofit/>
          </a:bodyPr>
          <a:lstStyle/>
          <a:p>
            <a:pPr marL="0" indent="0">
              <a:buNone/>
            </a:pPr>
            <a:r>
              <a:rPr lang="en-US" sz="1200" b="1" dirty="0">
                <a:effectLst/>
              </a:rPr>
              <a:t>Main Crane: </a:t>
            </a:r>
            <a:br>
              <a:rPr lang="en-US" sz="1200" dirty="0">
                <a:effectLst/>
              </a:rPr>
            </a:br>
            <a:r>
              <a:rPr lang="en-US" sz="1200" dirty="0">
                <a:effectLst/>
                <a:latin typeface="+mj-lt"/>
              </a:rPr>
              <a:t>Type and location: Huisman LEC 65500 around aft port leg Main hook max lifting height: 157.5m above deck</a:t>
            </a:r>
            <a:br>
              <a:rPr lang="en-US" sz="1200" dirty="0">
                <a:effectLst/>
                <a:latin typeface="+mj-lt"/>
              </a:rPr>
            </a:br>
            <a:r>
              <a:rPr lang="en-US" sz="1200" dirty="0">
                <a:effectLst/>
                <a:latin typeface="+mj-lt"/>
              </a:rPr>
              <a:t>Aux. hook: 450t at 166.5m above deck </a:t>
            </a:r>
            <a:endParaRPr lang="en-GB" sz="1200" dirty="0">
              <a:latin typeface="+mj-lt"/>
            </a:endParaRPr>
          </a:p>
        </p:txBody>
      </p:sp>
      <p:sp>
        <p:nvSpPr>
          <p:cNvPr id="3" name="Slide Number Placeholder 2">
            <a:extLst>
              <a:ext uri="{FF2B5EF4-FFF2-40B4-BE49-F238E27FC236}">
                <a16:creationId xmlns:a16="http://schemas.microsoft.com/office/drawing/2014/main" id="{E11AD199-3E2F-C372-A036-125C0E42A04B}"/>
              </a:ext>
            </a:extLst>
          </p:cNvPr>
          <p:cNvSpPr>
            <a:spLocks noGrp="1"/>
          </p:cNvSpPr>
          <p:nvPr>
            <p:ph type="sldNum" sz="quarter" idx="12"/>
          </p:nvPr>
        </p:nvSpPr>
        <p:spPr/>
        <p:txBody>
          <a:bodyPr/>
          <a:lstStyle/>
          <a:p>
            <a:fld id="{C16C2921-6903-4DB2-82DB-C5609A64D8DE}" type="slidenum">
              <a:rPr lang="en-GB" smtClean="0"/>
              <a:t>17</a:t>
            </a:fld>
            <a:endParaRPr lang="en-GB"/>
          </a:p>
        </p:txBody>
      </p:sp>
      <p:sp>
        <p:nvSpPr>
          <p:cNvPr id="5" name="Text Placeholder 4">
            <a:extLst>
              <a:ext uri="{FF2B5EF4-FFF2-40B4-BE49-F238E27FC236}">
                <a16:creationId xmlns:a16="http://schemas.microsoft.com/office/drawing/2014/main" id="{3BE95890-21CC-982E-C60F-B903D88A224A}"/>
              </a:ext>
            </a:extLst>
          </p:cNvPr>
          <p:cNvSpPr>
            <a:spLocks noGrp="1"/>
          </p:cNvSpPr>
          <p:nvPr>
            <p:ph type="body" sz="quarter" idx="14"/>
          </p:nvPr>
        </p:nvSpPr>
        <p:spPr>
          <a:xfrm>
            <a:off x="9092626" y="1482290"/>
            <a:ext cx="2555174" cy="470336"/>
          </a:xfrm>
        </p:spPr>
        <p:txBody>
          <a:bodyPr>
            <a:noAutofit/>
          </a:bodyPr>
          <a:lstStyle/>
          <a:p>
            <a:pPr marL="0" indent="0">
              <a:buNone/>
            </a:pPr>
            <a:r>
              <a:rPr lang="en-GB" sz="1200" b="1" dirty="0">
                <a:effectLst/>
              </a:rPr>
              <a:t>Accommodation: </a:t>
            </a:r>
            <a:br>
              <a:rPr lang="en-GB" sz="1200" b="1" dirty="0">
                <a:effectLst/>
              </a:rPr>
            </a:br>
            <a:r>
              <a:rPr lang="en-US" sz="1200" dirty="0">
                <a:effectLst/>
                <a:latin typeface="+mj-lt"/>
              </a:rPr>
              <a:t>104 people in 68 cabins</a:t>
            </a:r>
            <a:endParaRPr lang="en-GB" sz="1100" dirty="0">
              <a:latin typeface="+mj-lt"/>
            </a:endParaRPr>
          </a:p>
        </p:txBody>
      </p:sp>
      <p:sp>
        <p:nvSpPr>
          <p:cNvPr id="6" name="Title 5">
            <a:extLst>
              <a:ext uri="{FF2B5EF4-FFF2-40B4-BE49-F238E27FC236}">
                <a16:creationId xmlns:a16="http://schemas.microsoft.com/office/drawing/2014/main" id="{DC401960-C32E-34F2-CF95-69FF86F062C1}"/>
              </a:ext>
            </a:extLst>
          </p:cNvPr>
          <p:cNvSpPr>
            <a:spLocks noGrp="1"/>
          </p:cNvSpPr>
          <p:nvPr>
            <p:ph type="title"/>
          </p:nvPr>
        </p:nvSpPr>
        <p:spPr/>
        <p:txBody>
          <a:bodyPr/>
          <a:lstStyle/>
          <a:p>
            <a:r>
              <a:rPr lang="da-DK" dirty="0"/>
              <a:t>Brave Tern </a:t>
            </a:r>
            <a:r>
              <a:rPr lang="da-DK" i="1" dirty="0">
                <a:solidFill>
                  <a:srgbClr val="00ACEC"/>
                </a:solidFill>
              </a:rPr>
              <a:t>specs</a:t>
            </a:r>
            <a:endParaRPr lang="en-GB" i="1" dirty="0">
              <a:solidFill>
                <a:srgbClr val="00ACEC"/>
              </a:solidFill>
            </a:endParaRPr>
          </a:p>
        </p:txBody>
      </p:sp>
      <p:sp>
        <p:nvSpPr>
          <p:cNvPr id="11" name="Text Placeholder 1">
            <a:extLst>
              <a:ext uri="{FF2B5EF4-FFF2-40B4-BE49-F238E27FC236}">
                <a16:creationId xmlns:a16="http://schemas.microsoft.com/office/drawing/2014/main" id="{01E32072-F1D8-191A-7FDA-28E810627FE8}"/>
              </a:ext>
            </a:extLst>
          </p:cNvPr>
          <p:cNvSpPr txBox="1">
            <a:spLocks/>
          </p:cNvSpPr>
          <p:nvPr/>
        </p:nvSpPr>
        <p:spPr>
          <a:xfrm>
            <a:off x="544200" y="2382013"/>
            <a:ext cx="3564000" cy="660836"/>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100" b="1" dirty="0">
                <a:effectLst/>
              </a:rPr>
              <a:t>Deck Cranes: </a:t>
            </a:r>
            <a:br>
              <a:rPr lang="en-GB" sz="1100" b="1" dirty="0">
                <a:effectLst/>
              </a:rPr>
            </a:br>
            <a:r>
              <a:rPr lang="en-GB" sz="1100" dirty="0">
                <a:effectLst/>
                <a:latin typeface="+mj-lt"/>
              </a:rPr>
              <a:t>1 x Liebherr BOS 4200-50, 50t, </a:t>
            </a:r>
            <a:br>
              <a:rPr lang="en-GB" sz="1100" dirty="0">
                <a:effectLst/>
                <a:latin typeface="+mj-lt"/>
              </a:rPr>
            </a:br>
            <a:r>
              <a:rPr lang="en-GB" sz="1100" dirty="0">
                <a:effectLst/>
                <a:latin typeface="+mj-lt"/>
              </a:rPr>
              <a:t>42m port side mid ship </a:t>
            </a:r>
            <a:br>
              <a:rPr lang="en-GB" sz="1100" dirty="0">
                <a:effectLst/>
                <a:latin typeface="+mj-lt"/>
              </a:rPr>
            </a:br>
            <a:r>
              <a:rPr lang="en-GB" sz="1100" dirty="0">
                <a:effectLst/>
                <a:latin typeface="+mj-lt"/>
              </a:rPr>
              <a:t>1 x </a:t>
            </a:r>
            <a:r>
              <a:rPr lang="en-GB" sz="1100" dirty="0" err="1">
                <a:effectLst/>
                <a:latin typeface="+mj-lt"/>
              </a:rPr>
              <a:t>Sormec</a:t>
            </a:r>
            <a:r>
              <a:rPr lang="en-GB" sz="1100" dirty="0">
                <a:effectLst/>
                <a:latin typeface="+mj-lt"/>
              </a:rPr>
              <a:t> Telescopic crane </a:t>
            </a:r>
            <a:br>
              <a:rPr lang="en-GB" sz="1100" dirty="0">
                <a:effectLst/>
                <a:latin typeface="+mj-lt"/>
              </a:rPr>
            </a:br>
            <a:r>
              <a:rPr lang="en-GB" sz="1100" dirty="0">
                <a:effectLst/>
                <a:latin typeface="+mj-lt"/>
              </a:rPr>
              <a:t>10t @ 10m – 2.5 t @ 30m</a:t>
            </a:r>
            <a:endParaRPr lang="en-GB" sz="1050" dirty="0">
              <a:latin typeface="+mj-lt"/>
            </a:endParaRPr>
          </a:p>
        </p:txBody>
      </p:sp>
      <p:sp>
        <p:nvSpPr>
          <p:cNvPr id="12" name="Text Placeholder 1">
            <a:extLst>
              <a:ext uri="{FF2B5EF4-FFF2-40B4-BE49-F238E27FC236}">
                <a16:creationId xmlns:a16="http://schemas.microsoft.com/office/drawing/2014/main" id="{269E1C52-413D-36F0-B969-21252A69CBA4}"/>
              </a:ext>
            </a:extLst>
          </p:cNvPr>
          <p:cNvSpPr txBox="1">
            <a:spLocks/>
          </p:cNvSpPr>
          <p:nvPr/>
        </p:nvSpPr>
        <p:spPr>
          <a:xfrm>
            <a:off x="544200" y="3357259"/>
            <a:ext cx="3564000" cy="660836"/>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200" b="1" dirty="0">
                <a:effectLst/>
              </a:rPr>
              <a:t>Draft: </a:t>
            </a:r>
            <a:br>
              <a:rPr lang="en-GB" sz="1200" b="1" dirty="0">
                <a:effectLst/>
              </a:rPr>
            </a:br>
            <a:r>
              <a:rPr lang="en-US" sz="1200" dirty="0">
                <a:effectLst/>
                <a:latin typeface="+mj-lt"/>
              </a:rPr>
              <a:t>Draft at max variable payload: </a:t>
            </a:r>
            <a:br>
              <a:rPr lang="en-US" sz="1200" dirty="0">
                <a:effectLst/>
                <a:latin typeface="+mj-lt"/>
              </a:rPr>
            </a:br>
            <a:r>
              <a:rPr lang="en-US" sz="1200" dirty="0">
                <a:effectLst/>
                <a:latin typeface="+mj-lt"/>
              </a:rPr>
              <a:t>5.8m at elevated 22,700t</a:t>
            </a:r>
            <a:br>
              <a:rPr lang="en-US" sz="1200" dirty="0">
                <a:effectLst/>
                <a:latin typeface="+mj-lt"/>
              </a:rPr>
            </a:br>
            <a:r>
              <a:rPr lang="en-US" sz="1200" dirty="0">
                <a:effectLst/>
                <a:latin typeface="+mj-lt"/>
              </a:rPr>
              <a:t>(+0.8 to spud can tip)</a:t>
            </a:r>
            <a:endParaRPr lang="en-GB" sz="1050" dirty="0">
              <a:latin typeface="+mj-lt"/>
            </a:endParaRPr>
          </a:p>
        </p:txBody>
      </p:sp>
      <p:sp>
        <p:nvSpPr>
          <p:cNvPr id="13" name="Text Placeholder 1">
            <a:extLst>
              <a:ext uri="{FF2B5EF4-FFF2-40B4-BE49-F238E27FC236}">
                <a16:creationId xmlns:a16="http://schemas.microsoft.com/office/drawing/2014/main" id="{29A6EC52-1B81-0008-E5C8-087C46175D6B}"/>
              </a:ext>
            </a:extLst>
          </p:cNvPr>
          <p:cNvSpPr txBox="1">
            <a:spLocks/>
          </p:cNvSpPr>
          <p:nvPr/>
        </p:nvSpPr>
        <p:spPr>
          <a:xfrm>
            <a:off x="544200" y="4247641"/>
            <a:ext cx="3564000" cy="660836"/>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b="1" dirty="0">
                <a:effectLst/>
              </a:rPr>
              <a:t>Jacking system: </a:t>
            </a:r>
            <a:br>
              <a:rPr lang="en-US" sz="1100" b="1" dirty="0">
                <a:effectLst/>
              </a:rPr>
            </a:br>
            <a:r>
              <a:rPr lang="en-US" sz="1100" dirty="0">
                <a:effectLst/>
                <a:latin typeface="+mj-lt"/>
              </a:rPr>
              <a:t>MSC continuous hydraulic double-acting system </a:t>
            </a:r>
            <a:br>
              <a:rPr lang="en-US" sz="1100" dirty="0">
                <a:effectLst/>
                <a:latin typeface="+mj-lt"/>
              </a:rPr>
            </a:br>
            <a:r>
              <a:rPr lang="en-US" sz="1100" dirty="0">
                <a:effectLst/>
                <a:latin typeface="+mj-lt"/>
              </a:rPr>
              <a:t>Effective jacking capacity per leg [t]: 5,830 </a:t>
            </a:r>
            <a:br>
              <a:rPr lang="en-US" sz="1100" dirty="0">
                <a:effectLst/>
                <a:latin typeface="+mj-lt"/>
              </a:rPr>
            </a:br>
            <a:r>
              <a:rPr lang="en-US" sz="1100" dirty="0">
                <a:effectLst/>
                <a:latin typeface="+mj-lt"/>
              </a:rPr>
              <a:t>All year survival water depth range [m]: 7.5-55</a:t>
            </a:r>
          </a:p>
          <a:p>
            <a:endParaRPr lang="en-GB" sz="900" dirty="0">
              <a:latin typeface="+mj-lt"/>
            </a:endParaRPr>
          </a:p>
        </p:txBody>
      </p:sp>
      <p:sp>
        <p:nvSpPr>
          <p:cNvPr id="14" name="Text Placeholder 1">
            <a:extLst>
              <a:ext uri="{FF2B5EF4-FFF2-40B4-BE49-F238E27FC236}">
                <a16:creationId xmlns:a16="http://schemas.microsoft.com/office/drawing/2014/main" id="{30048921-8458-4A0A-2D45-022E6F10C320}"/>
              </a:ext>
            </a:extLst>
          </p:cNvPr>
          <p:cNvSpPr txBox="1">
            <a:spLocks/>
          </p:cNvSpPr>
          <p:nvPr/>
        </p:nvSpPr>
        <p:spPr>
          <a:xfrm>
            <a:off x="544200" y="5138023"/>
            <a:ext cx="3564000" cy="323412"/>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dirty="0">
                <a:effectLst/>
              </a:rPr>
              <a:t>Max leg length below baseline [m]: </a:t>
            </a:r>
            <a:r>
              <a:rPr lang="en-US" sz="1200" dirty="0">
                <a:effectLst/>
                <a:latin typeface="+mj-lt"/>
              </a:rPr>
              <a:t>70.5</a:t>
            </a:r>
            <a:endParaRPr lang="en-GB" sz="900" dirty="0">
              <a:latin typeface="+mj-lt"/>
            </a:endParaRPr>
          </a:p>
        </p:txBody>
      </p:sp>
      <p:sp>
        <p:nvSpPr>
          <p:cNvPr id="15" name="Text Placeholder 4">
            <a:extLst>
              <a:ext uri="{FF2B5EF4-FFF2-40B4-BE49-F238E27FC236}">
                <a16:creationId xmlns:a16="http://schemas.microsoft.com/office/drawing/2014/main" id="{4E1466BA-B37E-8F6B-06FF-8473D26004C1}"/>
              </a:ext>
            </a:extLst>
          </p:cNvPr>
          <p:cNvSpPr txBox="1">
            <a:spLocks/>
          </p:cNvSpPr>
          <p:nvPr/>
        </p:nvSpPr>
        <p:spPr>
          <a:xfrm>
            <a:off x="9092626" y="2135288"/>
            <a:ext cx="2555174" cy="656922"/>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dirty="0">
                <a:effectLst/>
              </a:rPr>
              <a:t>Cargo capacity: </a:t>
            </a:r>
            <a:br>
              <a:rPr lang="en-US" sz="1200" b="1" dirty="0">
                <a:effectLst/>
              </a:rPr>
            </a:br>
            <a:r>
              <a:rPr lang="en-US" sz="1200" dirty="0">
                <a:effectLst/>
                <a:latin typeface="+mj-lt"/>
              </a:rPr>
              <a:t>Max variable load [t]: 9,000 </a:t>
            </a:r>
            <a:br>
              <a:rPr lang="en-US" sz="1200" dirty="0">
                <a:effectLst/>
                <a:latin typeface="+mj-lt"/>
              </a:rPr>
            </a:br>
            <a:r>
              <a:rPr lang="en-US" sz="1200" dirty="0">
                <a:effectLst/>
                <a:latin typeface="+mj-lt"/>
              </a:rPr>
              <a:t>Deck area [m²]: 3,600</a:t>
            </a:r>
          </a:p>
        </p:txBody>
      </p:sp>
      <p:sp>
        <p:nvSpPr>
          <p:cNvPr id="17" name="Text Placeholder 4">
            <a:extLst>
              <a:ext uri="{FF2B5EF4-FFF2-40B4-BE49-F238E27FC236}">
                <a16:creationId xmlns:a16="http://schemas.microsoft.com/office/drawing/2014/main" id="{E4D2DB63-48D5-D608-A2D6-C3776D62D2CD}"/>
              </a:ext>
            </a:extLst>
          </p:cNvPr>
          <p:cNvSpPr txBox="1">
            <a:spLocks/>
          </p:cNvSpPr>
          <p:nvPr/>
        </p:nvSpPr>
        <p:spPr>
          <a:xfrm>
            <a:off x="9092626" y="4252204"/>
            <a:ext cx="2555174" cy="258794"/>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dirty="0">
                <a:effectLst/>
              </a:rPr>
              <a:t>Hull breadth mid [m]: </a:t>
            </a:r>
            <a:r>
              <a:rPr lang="en-US" sz="1200" dirty="0">
                <a:effectLst/>
                <a:latin typeface="+mj-lt"/>
              </a:rPr>
              <a:t>45</a:t>
            </a:r>
          </a:p>
        </p:txBody>
      </p:sp>
      <p:sp>
        <p:nvSpPr>
          <p:cNvPr id="18" name="Text Placeholder 4">
            <a:extLst>
              <a:ext uri="{FF2B5EF4-FFF2-40B4-BE49-F238E27FC236}">
                <a16:creationId xmlns:a16="http://schemas.microsoft.com/office/drawing/2014/main" id="{F3957242-5383-52E2-A1C0-B641719CBD23}"/>
              </a:ext>
            </a:extLst>
          </p:cNvPr>
          <p:cNvSpPr txBox="1">
            <a:spLocks/>
          </p:cNvSpPr>
          <p:nvPr/>
        </p:nvSpPr>
        <p:spPr>
          <a:xfrm>
            <a:off x="9092626" y="5138023"/>
            <a:ext cx="2555174" cy="258794"/>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200" b="1" dirty="0">
                <a:effectLst/>
              </a:rPr>
              <a:t>Hull length [m]: </a:t>
            </a:r>
            <a:r>
              <a:rPr lang="en-GB" sz="1200" dirty="0">
                <a:effectLst/>
                <a:latin typeface="+mj-lt"/>
              </a:rPr>
              <a:t>132</a:t>
            </a:r>
            <a:endParaRPr lang="en-GB" sz="800" dirty="0">
              <a:latin typeface="+mj-lt"/>
            </a:endParaRPr>
          </a:p>
        </p:txBody>
      </p:sp>
      <p:sp>
        <p:nvSpPr>
          <p:cNvPr id="20" name="Rectangle 19">
            <a:extLst>
              <a:ext uri="{FF2B5EF4-FFF2-40B4-BE49-F238E27FC236}">
                <a16:creationId xmlns:a16="http://schemas.microsoft.com/office/drawing/2014/main" id="{E04685E2-4544-0D2F-6EA0-7ECEEF2B4057}"/>
              </a:ext>
            </a:extLst>
          </p:cNvPr>
          <p:cNvSpPr/>
          <p:nvPr/>
        </p:nvSpPr>
        <p:spPr>
          <a:xfrm>
            <a:off x="419100" y="6088460"/>
            <a:ext cx="11382375" cy="111339"/>
          </a:xfrm>
          <a:prstGeom prst="rect">
            <a:avLst/>
          </a:prstGeom>
          <a:solidFill>
            <a:schemeClr val="accent2">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 name="Connector: Elbow 21">
            <a:extLst>
              <a:ext uri="{FF2B5EF4-FFF2-40B4-BE49-F238E27FC236}">
                <a16:creationId xmlns:a16="http://schemas.microsoft.com/office/drawing/2014/main" id="{3C1D465F-C797-B75C-ED9A-F37A0835ACEE}"/>
              </a:ext>
            </a:extLst>
          </p:cNvPr>
          <p:cNvCxnSpPr>
            <a:cxnSpLocks/>
          </p:cNvCxnSpPr>
          <p:nvPr/>
        </p:nvCxnSpPr>
        <p:spPr>
          <a:xfrm>
            <a:off x="1809389" y="4394598"/>
            <a:ext cx="3726222" cy="743425"/>
          </a:xfrm>
          <a:prstGeom prst="bentConnector3">
            <a:avLst>
              <a:gd name="adj1" fmla="val 45910"/>
            </a:avLst>
          </a:prstGeom>
          <a:ln>
            <a:solidFill>
              <a:schemeClr val="accent2"/>
            </a:solidFill>
            <a:headEnd type="none"/>
            <a:tailEnd type="oval"/>
          </a:ln>
        </p:spPr>
        <p:style>
          <a:lnRef idx="2">
            <a:schemeClr val="accent1"/>
          </a:lnRef>
          <a:fillRef idx="0">
            <a:schemeClr val="accent1"/>
          </a:fillRef>
          <a:effectRef idx="1">
            <a:schemeClr val="accent1"/>
          </a:effectRef>
          <a:fontRef idx="minor">
            <a:schemeClr val="tx1"/>
          </a:fontRef>
        </p:style>
      </p:cxnSp>
      <p:cxnSp>
        <p:nvCxnSpPr>
          <p:cNvPr id="26" name="Connector: Elbow 25">
            <a:extLst>
              <a:ext uri="{FF2B5EF4-FFF2-40B4-BE49-F238E27FC236}">
                <a16:creationId xmlns:a16="http://schemas.microsoft.com/office/drawing/2014/main" id="{88841B40-33B2-B78C-6E5A-C69BDFDEFF9F}"/>
              </a:ext>
            </a:extLst>
          </p:cNvPr>
          <p:cNvCxnSpPr>
            <a:cxnSpLocks/>
          </p:cNvCxnSpPr>
          <p:nvPr/>
        </p:nvCxnSpPr>
        <p:spPr>
          <a:xfrm>
            <a:off x="1275075" y="3504217"/>
            <a:ext cx="3725738" cy="1222905"/>
          </a:xfrm>
          <a:prstGeom prst="bentConnector3">
            <a:avLst>
              <a:gd name="adj1" fmla="val 70964"/>
            </a:avLst>
          </a:prstGeom>
          <a:ln>
            <a:solidFill>
              <a:schemeClr val="accent2"/>
            </a:solidFill>
            <a:headEnd type="none"/>
            <a:tailEnd type="oval"/>
          </a:ln>
        </p:spPr>
        <p:style>
          <a:lnRef idx="2">
            <a:schemeClr val="accent1"/>
          </a:lnRef>
          <a:fillRef idx="0">
            <a:schemeClr val="accent1"/>
          </a:fillRef>
          <a:effectRef idx="1">
            <a:schemeClr val="accent1"/>
          </a:effectRef>
          <a:fontRef idx="minor">
            <a:schemeClr val="tx1"/>
          </a:fontRef>
        </p:style>
      </p:cxnSp>
      <p:cxnSp>
        <p:nvCxnSpPr>
          <p:cNvPr id="31" name="Connector: Elbow 30">
            <a:extLst>
              <a:ext uri="{FF2B5EF4-FFF2-40B4-BE49-F238E27FC236}">
                <a16:creationId xmlns:a16="http://schemas.microsoft.com/office/drawing/2014/main" id="{71AE5E9E-BEE9-4D52-FA12-C2B5CA722557}"/>
              </a:ext>
            </a:extLst>
          </p:cNvPr>
          <p:cNvCxnSpPr>
            <a:cxnSpLocks/>
          </p:cNvCxnSpPr>
          <p:nvPr/>
        </p:nvCxnSpPr>
        <p:spPr>
          <a:xfrm>
            <a:off x="1562100" y="2481606"/>
            <a:ext cx="3721845" cy="1981194"/>
          </a:xfrm>
          <a:prstGeom prst="bentConnector3">
            <a:avLst>
              <a:gd name="adj1" fmla="val 71753"/>
            </a:avLst>
          </a:prstGeom>
          <a:ln>
            <a:solidFill>
              <a:schemeClr val="accent2"/>
            </a:solidFill>
            <a:headEnd type="none"/>
            <a:tailEnd type="oval"/>
          </a:ln>
        </p:spPr>
        <p:style>
          <a:lnRef idx="2">
            <a:schemeClr val="accent1"/>
          </a:lnRef>
          <a:fillRef idx="0">
            <a:schemeClr val="accent1"/>
          </a:fillRef>
          <a:effectRef idx="1">
            <a:schemeClr val="accent1"/>
          </a:effectRef>
          <a:fontRef idx="minor">
            <a:schemeClr val="tx1"/>
          </a:fontRef>
        </p:style>
      </p:cxnSp>
      <p:cxnSp>
        <p:nvCxnSpPr>
          <p:cNvPr id="37" name="Connector: Elbow 36">
            <a:extLst>
              <a:ext uri="{FF2B5EF4-FFF2-40B4-BE49-F238E27FC236}">
                <a16:creationId xmlns:a16="http://schemas.microsoft.com/office/drawing/2014/main" id="{B1B8C029-3B4C-136D-8930-E2E19EAC501D}"/>
              </a:ext>
            </a:extLst>
          </p:cNvPr>
          <p:cNvCxnSpPr>
            <a:cxnSpLocks/>
          </p:cNvCxnSpPr>
          <p:nvPr/>
        </p:nvCxnSpPr>
        <p:spPr>
          <a:xfrm rot="5400000">
            <a:off x="6699997" y="2316380"/>
            <a:ext cx="2425130" cy="2360128"/>
          </a:xfrm>
          <a:prstGeom prst="bentConnector3">
            <a:avLst>
              <a:gd name="adj1" fmla="val -666"/>
            </a:avLst>
          </a:prstGeom>
          <a:ln>
            <a:solidFill>
              <a:schemeClr val="accent2"/>
            </a:solidFill>
            <a:headEnd type="none"/>
            <a:tailEnd type="oval"/>
          </a:ln>
        </p:spPr>
        <p:style>
          <a:lnRef idx="2">
            <a:schemeClr val="accent1"/>
          </a:lnRef>
          <a:fillRef idx="0">
            <a:schemeClr val="accent1"/>
          </a:fillRef>
          <a:effectRef idx="1">
            <a:schemeClr val="accent1"/>
          </a:effectRef>
          <a:fontRef idx="minor">
            <a:schemeClr val="tx1"/>
          </a:fontRef>
        </p:style>
      </p:cxnSp>
      <p:cxnSp>
        <p:nvCxnSpPr>
          <p:cNvPr id="43" name="Connector: Elbow 42">
            <a:extLst>
              <a:ext uri="{FF2B5EF4-FFF2-40B4-BE49-F238E27FC236}">
                <a16:creationId xmlns:a16="http://schemas.microsoft.com/office/drawing/2014/main" id="{A2A5FAD5-44A7-8D98-773D-DDB0E5592610}"/>
              </a:ext>
            </a:extLst>
          </p:cNvPr>
          <p:cNvCxnSpPr>
            <a:cxnSpLocks/>
          </p:cNvCxnSpPr>
          <p:nvPr/>
        </p:nvCxnSpPr>
        <p:spPr>
          <a:xfrm rot="5400000">
            <a:off x="6281324" y="1884976"/>
            <a:ext cx="3105625" cy="2542441"/>
          </a:xfrm>
          <a:prstGeom prst="bentConnector3">
            <a:avLst>
              <a:gd name="adj1" fmla="val 314"/>
            </a:avLst>
          </a:prstGeom>
          <a:ln>
            <a:solidFill>
              <a:schemeClr val="accent2"/>
            </a:solidFill>
            <a:headEnd type="none"/>
            <a:tailEnd type="oval"/>
          </a:ln>
        </p:spPr>
        <p:style>
          <a:lnRef idx="2">
            <a:schemeClr val="accent1"/>
          </a:lnRef>
          <a:fillRef idx="0">
            <a:schemeClr val="accent1"/>
          </a:fillRef>
          <a:effectRef idx="1">
            <a:schemeClr val="accent1"/>
          </a:effectRef>
          <a:fontRef idx="minor">
            <a:schemeClr val="tx1"/>
          </a:fontRef>
        </p:style>
      </p:cxnSp>
      <p:cxnSp>
        <p:nvCxnSpPr>
          <p:cNvPr id="52" name="Connector: Elbow 51">
            <a:extLst>
              <a:ext uri="{FF2B5EF4-FFF2-40B4-BE49-F238E27FC236}">
                <a16:creationId xmlns:a16="http://schemas.microsoft.com/office/drawing/2014/main" id="{4274CDFC-46C6-DA53-EC57-15D6E7FACFAC}"/>
              </a:ext>
            </a:extLst>
          </p:cNvPr>
          <p:cNvCxnSpPr>
            <a:cxnSpLocks/>
          </p:cNvCxnSpPr>
          <p:nvPr/>
        </p:nvCxnSpPr>
        <p:spPr>
          <a:xfrm rot="10800000" flipV="1">
            <a:off x="7334250" y="4413065"/>
            <a:ext cx="1758378" cy="295943"/>
          </a:xfrm>
          <a:prstGeom prst="bentConnector3">
            <a:avLst>
              <a:gd name="adj1" fmla="val 99836"/>
            </a:avLst>
          </a:prstGeom>
          <a:ln>
            <a:solidFill>
              <a:schemeClr val="accent2"/>
            </a:solidFill>
            <a:headEnd type="none"/>
            <a:tailEnd type="oval"/>
          </a:ln>
        </p:spPr>
        <p:style>
          <a:lnRef idx="2">
            <a:schemeClr val="accent1"/>
          </a:lnRef>
          <a:fillRef idx="0">
            <a:schemeClr val="accent1"/>
          </a:fillRef>
          <a:effectRef idx="1">
            <a:schemeClr val="accent1"/>
          </a:effectRef>
          <a:fontRef idx="minor">
            <a:schemeClr val="tx1"/>
          </a:fontRef>
        </p:style>
      </p:cxnSp>
      <p:cxnSp>
        <p:nvCxnSpPr>
          <p:cNvPr id="56" name="Straight Arrow Connector 55">
            <a:extLst>
              <a:ext uri="{FF2B5EF4-FFF2-40B4-BE49-F238E27FC236}">
                <a16:creationId xmlns:a16="http://schemas.microsoft.com/office/drawing/2014/main" id="{7C678DB2-65B4-0371-3404-F361E62D922B}"/>
              </a:ext>
            </a:extLst>
          </p:cNvPr>
          <p:cNvCxnSpPr>
            <a:cxnSpLocks/>
          </p:cNvCxnSpPr>
          <p:nvPr/>
        </p:nvCxnSpPr>
        <p:spPr>
          <a:xfrm>
            <a:off x="1562100" y="1619250"/>
            <a:ext cx="4467225" cy="0"/>
          </a:xfrm>
          <a:prstGeom prst="straightConnector1">
            <a:avLst/>
          </a:prstGeom>
          <a:ln>
            <a:solidFill>
              <a:schemeClr val="accent2"/>
            </a:solidFill>
            <a:headEnd type="none"/>
            <a:tailEnd type="oval"/>
          </a:ln>
        </p:spPr>
        <p:style>
          <a:lnRef idx="2">
            <a:schemeClr val="accent1"/>
          </a:lnRef>
          <a:fillRef idx="0">
            <a:schemeClr val="accent1"/>
          </a:fillRef>
          <a:effectRef idx="1">
            <a:schemeClr val="accent1"/>
          </a:effectRef>
          <a:fontRef idx="minor">
            <a:schemeClr val="tx1"/>
          </a:fontRef>
        </p:style>
      </p:cxnSp>
      <p:cxnSp>
        <p:nvCxnSpPr>
          <p:cNvPr id="59" name="Straight Arrow Connector 58">
            <a:extLst>
              <a:ext uri="{FF2B5EF4-FFF2-40B4-BE49-F238E27FC236}">
                <a16:creationId xmlns:a16="http://schemas.microsoft.com/office/drawing/2014/main" id="{A58787EF-392D-3B2A-A211-3460F6BBA07A}"/>
              </a:ext>
            </a:extLst>
          </p:cNvPr>
          <p:cNvCxnSpPr>
            <a:cxnSpLocks/>
          </p:cNvCxnSpPr>
          <p:nvPr/>
        </p:nvCxnSpPr>
        <p:spPr>
          <a:xfrm flipH="1">
            <a:off x="4857750" y="5299729"/>
            <a:ext cx="4234876" cy="0"/>
          </a:xfrm>
          <a:prstGeom prst="straightConnector1">
            <a:avLst/>
          </a:prstGeom>
          <a:ln>
            <a:solidFill>
              <a:schemeClr val="accent2"/>
            </a:solidFill>
            <a:headEnd type="none"/>
            <a:tailEnd type="oval"/>
          </a:ln>
        </p:spPr>
        <p:style>
          <a:lnRef idx="2">
            <a:schemeClr val="accent1"/>
          </a:lnRef>
          <a:fillRef idx="0">
            <a:schemeClr val="accent1"/>
          </a:fillRef>
          <a:effectRef idx="1">
            <a:schemeClr val="accent1"/>
          </a:effectRef>
          <a:fontRef idx="minor">
            <a:schemeClr val="tx1"/>
          </a:fontRef>
        </p:style>
      </p:cxnSp>
      <p:cxnSp>
        <p:nvCxnSpPr>
          <p:cNvPr id="62" name="Straight Arrow Connector 61">
            <a:extLst>
              <a:ext uri="{FF2B5EF4-FFF2-40B4-BE49-F238E27FC236}">
                <a16:creationId xmlns:a16="http://schemas.microsoft.com/office/drawing/2014/main" id="{8C03ED24-89CF-BBE0-5480-DE965BB3E660}"/>
              </a:ext>
            </a:extLst>
          </p:cNvPr>
          <p:cNvCxnSpPr>
            <a:cxnSpLocks/>
          </p:cNvCxnSpPr>
          <p:nvPr/>
        </p:nvCxnSpPr>
        <p:spPr>
          <a:xfrm>
            <a:off x="3126966" y="5396817"/>
            <a:ext cx="10978" cy="747312"/>
          </a:xfrm>
          <a:prstGeom prst="straightConnector1">
            <a:avLst/>
          </a:prstGeom>
          <a:ln>
            <a:solidFill>
              <a:schemeClr val="accent2"/>
            </a:solidFill>
            <a:headEnd type="none"/>
            <a:tailEnd type="ova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299883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Picture 66">
            <a:extLst>
              <a:ext uri="{FF2B5EF4-FFF2-40B4-BE49-F238E27FC236}">
                <a16:creationId xmlns:a16="http://schemas.microsoft.com/office/drawing/2014/main" id="{01E817B0-D798-2321-B901-E2CF5FE2BB1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7465" y="1599820"/>
            <a:ext cx="4590297" cy="4727458"/>
          </a:xfrm>
          <a:prstGeom prst="rect">
            <a:avLst/>
          </a:prstGeom>
        </p:spPr>
      </p:pic>
      <p:sp>
        <p:nvSpPr>
          <p:cNvPr id="95" name="Freeform: Shape 94">
            <a:extLst>
              <a:ext uri="{FF2B5EF4-FFF2-40B4-BE49-F238E27FC236}">
                <a16:creationId xmlns:a16="http://schemas.microsoft.com/office/drawing/2014/main" id="{13F4D115-ED7A-D134-2900-6FDAA7A278C5}"/>
              </a:ext>
            </a:extLst>
          </p:cNvPr>
          <p:cNvSpPr/>
          <p:nvPr/>
        </p:nvSpPr>
        <p:spPr>
          <a:xfrm>
            <a:off x="611826" y="1595773"/>
            <a:ext cx="4588259" cy="4723208"/>
          </a:xfrm>
          <a:custGeom>
            <a:avLst/>
            <a:gdLst>
              <a:gd name="connsiteX0" fmla="*/ 0 w 4588259"/>
              <a:gd name="connsiteY0" fmla="*/ 0 h 4723208"/>
              <a:gd name="connsiteX1" fmla="*/ 4588259 w 4588259"/>
              <a:gd name="connsiteY1" fmla="*/ 0 h 4723208"/>
              <a:gd name="connsiteX2" fmla="*/ 4588259 w 4588259"/>
              <a:gd name="connsiteY2" fmla="*/ 4723208 h 4723208"/>
              <a:gd name="connsiteX3" fmla="*/ 0 w 4588259"/>
              <a:gd name="connsiteY3" fmla="*/ 4723208 h 4723208"/>
            </a:gdLst>
            <a:ahLst/>
            <a:cxnLst>
              <a:cxn ang="0">
                <a:pos x="connsiteX0" y="connsiteY0"/>
              </a:cxn>
              <a:cxn ang="0">
                <a:pos x="connsiteX1" y="connsiteY1"/>
              </a:cxn>
              <a:cxn ang="0">
                <a:pos x="connsiteX2" y="connsiteY2"/>
              </a:cxn>
              <a:cxn ang="0">
                <a:pos x="connsiteX3" y="connsiteY3"/>
              </a:cxn>
            </a:cxnLst>
            <a:rect l="l" t="t" r="r" b="b"/>
            <a:pathLst>
              <a:path w="4588259" h="4723208">
                <a:moveTo>
                  <a:pt x="0" y="0"/>
                </a:moveTo>
                <a:lnTo>
                  <a:pt x="4588259" y="0"/>
                </a:lnTo>
                <a:lnTo>
                  <a:pt x="4588259" y="4723208"/>
                </a:lnTo>
                <a:lnTo>
                  <a:pt x="0" y="4723208"/>
                </a:lnTo>
                <a:close/>
              </a:path>
            </a:pathLst>
          </a:custGeom>
          <a:noFill/>
          <a:ln w="3369" cap="flat">
            <a:noFill/>
            <a:prstDash val="solid"/>
            <a:miter/>
          </a:ln>
        </p:spPr>
        <p:txBody>
          <a:bodyPr rtlCol="0" anchor="ctr"/>
          <a:lstStyle/>
          <a:p>
            <a:endParaRPr lang="en-GB"/>
          </a:p>
        </p:txBody>
      </p:sp>
      <p:sp>
        <p:nvSpPr>
          <p:cNvPr id="99" name="Freeform: Shape 98">
            <a:extLst>
              <a:ext uri="{FF2B5EF4-FFF2-40B4-BE49-F238E27FC236}">
                <a16:creationId xmlns:a16="http://schemas.microsoft.com/office/drawing/2014/main" id="{A3EE0BF3-A54A-0BC8-D225-7AE7F68AFB49}"/>
              </a:ext>
            </a:extLst>
          </p:cNvPr>
          <p:cNvSpPr/>
          <p:nvPr/>
        </p:nvSpPr>
        <p:spPr>
          <a:xfrm>
            <a:off x="645563" y="4652363"/>
            <a:ext cx="195675" cy="195675"/>
          </a:xfrm>
          <a:custGeom>
            <a:avLst/>
            <a:gdLst>
              <a:gd name="connsiteX0" fmla="*/ 195676 w 195675"/>
              <a:gd name="connsiteY0" fmla="*/ 97838 h 195675"/>
              <a:gd name="connsiteX1" fmla="*/ 97838 w 195675"/>
              <a:gd name="connsiteY1" fmla="*/ 195676 h 195675"/>
              <a:gd name="connsiteX2" fmla="*/ 0 w 195675"/>
              <a:gd name="connsiteY2" fmla="*/ 97838 h 195675"/>
              <a:gd name="connsiteX3" fmla="*/ 97838 w 195675"/>
              <a:gd name="connsiteY3" fmla="*/ 0 h 195675"/>
              <a:gd name="connsiteX4" fmla="*/ 195676 w 195675"/>
              <a:gd name="connsiteY4" fmla="*/ 97838 h 195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75" h="195675">
                <a:moveTo>
                  <a:pt x="195676" y="97838"/>
                </a:moveTo>
                <a:cubicBezTo>
                  <a:pt x="195676" y="151872"/>
                  <a:pt x="151872" y="195676"/>
                  <a:pt x="97838" y="195676"/>
                </a:cubicBezTo>
                <a:cubicBezTo>
                  <a:pt x="43804" y="195676"/>
                  <a:pt x="0" y="151872"/>
                  <a:pt x="0" y="97838"/>
                </a:cubicBezTo>
                <a:cubicBezTo>
                  <a:pt x="0" y="43804"/>
                  <a:pt x="43804" y="0"/>
                  <a:pt x="97838" y="0"/>
                </a:cubicBezTo>
                <a:cubicBezTo>
                  <a:pt x="151872" y="0"/>
                  <a:pt x="195676" y="43804"/>
                  <a:pt x="195676" y="97838"/>
                </a:cubicBezTo>
                <a:close/>
              </a:path>
            </a:pathLst>
          </a:custGeom>
          <a:solidFill>
            <a:srgbClr val="002132"/>
          </a:solidFill>
          <a:ln w="3369" cap="flat">
            <a:noFill/>
            <a:prstDash val="solid"/>
            <a:miter/>
          </a:ln>
        </p:spPr>
        <p:txBody>
          <a:bodyPr rtlCol="0" anchor="ctr"/>
          <a:lstStyle/>
          <a:p>
            <a:endParaRPr lang="en-GB"/>
          </a:p>
        </p:txBody>
      </p:sp>
      <p:sp>
        <p:nvSpPr>
          <p:cNvPr id="100" name="Freeform: Shape 99">
            <a:extLst>
              <a:ext uri="{FF2B5EF4-FFF2-40B4-BE49-F238E27FC236}">
                <a16:creationId xmlns:a16="http://schemas.microsoft.com/office/drawing/2014/main" id="{4C653AED-E40A-47E1-B8F6-FF0B94F357E3}"/>
              </a:ext>
            </a:extLst>
          </p:cNvPr>
          <p:cNvSpPr/>
          <p:nvPr/>
        </p:nvSpPr>
        <p:spPr>
          <a:xfrm>
            <a:off x="632068" y="4635494"/>
            <a:ext cx="225923" cy="303516"/>
          </a:xfrm>
          <a:custGeom>
            <a:avLst/>
            <a:gdLst>
              <a:gd name="connsiteX0" fmla="*/ 225228 w 225923"/>
              <a:gd name="connsiteY0" fmla="*/ 100628 h 303516"/>
              <a:gd name="connsiteX1" fmla="*/ 113020 w 225923"/>
              <a:gd name="connsiteY1" fmla="*/ 0 h 303516"/>
              <a:gd name="connsiteX2" fmla="*/ 811 w 225923"/>
              <a:gd name="connsiteY2" fmla="*/ 100628 h 303516"/>
              <a:gd name="connsiteX3" fmla="*/ 0 w 225923"/>
              <a:gd name="connsiteY3" fmla="*/ 114082 h 303516"/>
              <a:gd name="connsiteX4" fmla="*/ 2202 w 225923"/>
              <a:gd name="connsiteY4" fmla="*/ 132570 h 303516"/>
              <a:gd name="connsiteX5" fmla="*/ 14026 w 225923"/>
              <a:gd name="connsiteY5" fmla="*/ 166034 h 303516"/>
              <a:gd name="connsiteX6" fmla="*/ 112904 w 225923"/>
              <a:gd name="connsiteY6" fmla="*/ 303517 h 303516"/>
              <a:gd name="connsiteX7" fmla="*/ 211897 w 225923"/>
              <a:gd name="connsiteY7" fmla="*/ 166034 h 303516"/>
              <a:gd name="connsiteX8" fmla="*/ 223721 w 225923"/>
              <a:gd name="connsiteY8" fmla="*/ 132570 h 303516"/>
              <a:gd name="connsiteX9" fmla="*/ 225923 w 225923"/>
              <a:gd name="connsiteY9" fmla="*/ 114082 h 303516"/>
              <a:gd name="connsiteX10" fmla="*/ 225112 w 225923"/>
              <a:gd name="connsiteY10" fmla="*/ 100628 h 303516"/>
              <a:gd name="connsiteX11" fmla="*/ 225228 w 225923"/>
              <a:gd name="connsiteY11" fmla="*/ 100628 h 303516"/>
              <a:gd name="connsiteX12" fmla="*/ 113020 w 225923"/>
              <a:gd name="connsiteY12" fmla="*/ 203712 h 303516"/>
              <a:gd name="connsiteX13" fmla="*/ 23300 w 225923"/>
              <a:gd name="connsiteY13" fmla="*/ 113148 h 303516"/>
              <a:gd name="connsiteX14" fmla="*/ 113020 w 225923"/>
              <a:gd name="connsiteY14" fmla="*/ 22584 h 303516"/>
              <a:gd name="connsiteX15" fmla="*/ 202740 w 225923"/>
              <a:gd name="connsiteY15" fmla="*/ 113148 h 303516"/>
              <a:gd name="connsiteX16" fmla="*/ 113020 w 225923"/>
              <a:gd name="connsiteY16" fmla="*/ 203712 h 30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923" h="303516">
                <a:moveTo>
                  <a:pt x="225228" y="100628"/>
                </a:moveTo>
                <a:cubicBezTo>
                  <a:pt x="218620" y="43993"/>
                  <a:pt x="170978" y="0"/>
                  <a:pt x="113020" y="0"/>
                </a:cubicBezTo>
                <a:cubicBezTo>
                  <a:pt x="55061" y="0"/>
                  <a:pt x="7303" y="43993"/>
                  <a:pt x="811" y="100628"/>
                </a:cubicBezTo>
                <a:cubicBezTo>
                  <a:pt x="348" y="105075"/>
                  <a:pt x="0" y="109518"/>
                  <a:pt x="0" y="114082"/>
                </a:cubicBezTo>
                <a:cubicBezTo>
                  <a:pt x="0" y="119932"/>
                  <a:pt x="811" y="126133"/>
                  <a:pt x="2202" y="132570"/>
                </a:cubicBezTo>
                <a:cubicBezTo>
                  <a:pt x="4405" y="144503"/>
                  <a:pt x="8462" y="155738"/>
                  <a:pt x="14026" y="166034"/>
                </a:cubicBezTo>
                <a:cubicBezTo>
                  <a:pt x="44280" y="231322"/>
                  <a:pt x="112904" y="303517"/>
                  <a:pt x="112904" y="303517"/>
                </a:cubicBezTo>
                <a:cubicBezTo>
                  <a:pt x="112904" y="303517"/>
                  <a:pt x="181527" y="231322"/>
                  <a:pt x="211897" y="166034"/>
                </a:cubicBezTo>
                <a:cubicBezTo>
                  <a:pt x="217461" y="155738"/>
                  <a:pt x="221518" y="144503"/>
                  <a:pt x="223721" y="132570"/>
                </a:cubicBezTo>
                <a:cubicBezTo>
                  <a:pt x="225112" y="126133"/>
                  <a:pt x="225923" y="119932"/>
                  <a:pt x="225923" y="114082"/>
                </a:cubicBezTo>
                <a:cubicBezTo>
                  <a:pt x="225923" y="109518"/>
                  <a:pt x="225691" y="105075"/>
                  <a:pt x="225112" y="100628"/>
                </a:cubicBezTo>
                <a:lnTo>
                  <a:pt x="225228" y="100628"/>
                </a:lnTo>
                <a:close/>
                <a:moveTo>
                  <a:pt x="113020" y="203712"/>
                </a:moveTo>
                <a:cubicBezTo>
                  <a:pt x="63523" y="203712"/>
                  <a:pt x="23300" y="163109"/>
                  <a:pt x="23300" y="113148"/>
                </a:cubicBezTo>
                <a:cubicBezTo>
                  <a:pt x="23300" y="63183"/>
                  <a:pt x="63407" y="22584"/>
                  <a:pt x="113020" y="22584"/>
                </a:cubicBezTo>
                <a:cubicBezTo>
                  <a:pt x="162632" y="22584"/>
                  <a:pt x="202740" y="63068"/>
                  <a:pt x="202740" y="113148"/>
                </a:cubicBezTo>
                <a:cubicBezTo>
                  <a:pt x="202740" y="163227"/>
                  <a:pt x="162632" y="203712"/>
                  <a:pt x="113020" y="203712"/>
                </a:cubicBezTo>
                <a:close/>
              </a:path>
            </a:pathLst>
          </a:custGeom>
          <a:solidFill>
            <a:srgbClr val="D25936"/>
          </a:solidFill>
          <a:ln w="3369" cap="flat">
            <a:noFill/>
            <a:prstDash val="solid"/>
            <a:miter/>
          </a:ln>
        </p:spPr>
        <p:txBody>
          <a:bodyPr rtlCol="0" anchor="ctr"/>
          <a:lstStyle/>
          <a:p>
            <a:endParaRPr lang="en-GB"/>
          </a:p>
        </p:txBody>
      </p:sp>
      <p:sp>
        <p:nvSpPr>
          <p:cNvPr id="101" name="Freeform: Shape 100">
            <a:extLst>
              <a:ext uri="{FF2B5EF4-FFF2-40B4-BE49-F238E27FC236}">
                <a16:creationId xmlns:a16="http://schemas.microsoft.com/office/drawing/2014/main" id="{EB0DDB35-16E1-E43D-18D8-9DF05255FF1B}"/>
              </a:ext>
            </a:extLst>
          </p:cNvPr>
          <p:cNvSpPr/>
          <p:nvPr/>
        </p:nvSpPr>
        <p:spPr>
          <a:xfrm>
            <a:off x="632068" y="4635494"/>
            <a:ext cx="225923" cy="303516"/>
          </a:xfrm>
          <a:custGeom>
            <a:avLst/>
            <a:gdLst>
              <a:gd name="connsiteX0" fmla="*/ 225228 w 225923"/>
              <a:gd name="connsiteY0" fmla="*/ 100628 h 303516"/>
              <a:gd name="connsiteX1" fmla="*/ 113020 w 225923"/>
              <a:gd name="connsiteY1" fmla="*/ 0 h 303516"/>
              <a:gd name="connsiteX2" fmla="*/ 811 w 225923"/>
              <a:gd name="connsiteY2" fmla="*/ 100628 h 303516"/>
              <a:gd name="connsiteX3" fmla="*/ 0 w 225923"/>
              <a:gd name="connsiteY3" fmla="*/ 114082 h 303516"/>
              <a:gd name="connsiteX4" fmla="*/ 2202 w 225923"/>
              <a:gd name="connsiteY4" fmla="*/ 132570 h 303516"/>
              <a:gd name="connsiteX5" fmla="*/ 14026 w 225923"/>
              <a:gd name="connsiteY5" fmla="*/ 166034 h 303516"/>
              <a:gd name="connsiteX6" fmla="*/ 112904 w 225923"/>
              <a:gd name="connsiteY6" fmla="*/ 303517 h 303516"/>
              <a:gd name="connsiteX7" fmla="*/ 211897 w 225923"/>
              <a:gd name="connsiteY7" fmla="*/ 166034 h 303516"/>
              <a:gd name="connsiteX8" fmla="*/ 223721 w 225923"/>
              <a:gd name="connsiteY8" fmla="*/ 132570 h 303516"/>
              <a:gd name="connsiteX9" fmla="*/ 225923 w 225923"/>
              <a:gd name="connsiteY9" fmla="*/ 114082 h 303516"/>
              <a:gd name="connsiteX10" fmla="*/ 225112 w 225923"/>
              <a:gd name="connsiteY10" fmla="*/ 100628 h 303516"/>
              <a:gd name="connsiteX11" fmla="*/ 225228 w 225923"/>
              <a:gd name="connsiteY11" fmla="*/ 100628 h 303516"/>
              <a:gd name="connsiteX12" fmla="*/ 113020 w 225923"/>
              <a:gd name="connsiteY12" fmla="*/ 203712 h 303516"/>
              <a:gd name="connsiteX13" fmla="*/ 23300 w 225923"/>
              <a:gd name="connsiteY13" fmla="*/ 113148 h 303516"/>
              <a:gd name="connsiteX14" fmla="*/ 113020 w 225923"/>
              <a:gd name="connsiteY14" fmla="*/ 22584 h 303516"/>
              <a:gd name="connsiteX15" fmla="*/ 202740 w 225923"/>
              <a:gd name="connsiteY15" fmla="*/ 113148 h 303516"/>
              <a:gd name="connsiteX16" fmla="*/ 113020 w 225923"/>
              <a:gd name="connsiteY16" fmla="*/ 203712 h 30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923" h="303516">
                <a:moveTo>
                  <a:pt x="225228" y="100628"/>
                </a:moveTo>
                <a:cubicBezTo>
                  <a:pt x="218620" y="43993"/>
                  <a:pt x="170978" y="0"/>
                  <a:pt x="113020" y="0"/>
                </a:cubicBezTo>
                <a:cubicBezTo>
                  <a:pt x="55061" y="0"/>
                  <a:pt x="7303" y="43993"/>
                  <a:pt x="811" y="100628"/>
                </a:cubicBezTo>
                <a:cubicBezTo>
                  <a:pt x="348" y="105075"/>
                  <a:pt x="0" y="109518"/>
                  <a:pt x="0" y="114082"/>
                </a:cubicBezTo>
                <a:cubicBezTo>
                  <a:pt x="0" y="119932"/>
                  <a:pt x="811" y="126133"/>
                  <a:pt x="2202" y="132570"/>
                </a:cubicBezTo>
                <a:cubicBezTo>
                  <a:pt x="4405" y="144503"/>
                  <a:pt x="8462" y="155738"/>
                  <a:pt x="14026" y="166034"/>
                </a:cubicBezTo>
                <a:cubicBezTo>
                  <a:pt x="44280" y="231322"/>
                  <a:pt x="112904" y="303517"/>
                  <a:pt x="112904" y="303517"/>
                </a:cubicBezTo>
                <a:cubicBezTo>
                  <a:pt x="112904" y="303517"/>
                  <a:pt x="181527" y="231322"/>
                  <a:pt x="211897" y="166034"/>
                </a:cubicBezTo>
                <a:cubicBezTo>
                  <a:pt x="217461" y="155738"/>
                  <a:pt x="221518" y="144503"/>
                  <a:pt x="223721" y="132570"/>
                </a:cubicBezTo>
                <a:cubicBezTo>
                  <a:pt x="225112" y="126133"/>
                  <a:pt x="225923" y="119932"/>
                  <a:pt x="225923" y="114082"/>
                </a:cubicBezTo>
                <a:cubicBezTo>
                  <a:pt x="225923" y="109518"/>
                  <a:pt x="225691" y="105075"/>
                  <a:pt x="225112" y="100628"/>
                </a:cubicBezTo>
                <a:lnTo>
                  <a:pt x="225228" y="100628"/>
                </a:lnTo>
                <a:close/>
                <a:moveTo>
                  <a:pt x="113020" y="203712"/>
                </a:moveTo>
                <a:cubicBezTo>
                  <a:pt x="63523" y="203712"/>
                  <a:pt x="23300" y="163109"/>
                  <a:pt x="23300" y="113148"/>
                </a:cubicBezTo>
                <a:cubicBezTo>
                  <a:pt x="23300" y="63183"/>
                  <a:pt x="63407" y="22584"/>
                  <a:pt x="113020" y="22584"/>
                </a:cubicBezTo>
                <a:cubicBezTo>
                  <a:pt x="162632" y="22584"/>
                  <a:pt x="202740" y="63068"/>
                  <a:pt x="202740" y="113148"/>
                </a:cubicBezTo>
                <a:cubicBezTo>
                  <a:pt x="202740" y="163227"/>
                  <a:pt x="162632" y="203712"/>
                  <a:pt x="113020" y="203712"/>
                </a:cubicBezTo>
                <a:close/>
              </a:path>
            </a:pathLst>
          </a:custGeom>
          <a:solidFill>
            <a:srgbClr val="00ACEC"/>
          </a:solidFill>
          <a:ln w="3369" cap="flat">
            <a:noFill/>
            <a:prstDash val="solid"/>
            <a:miter/>
          </a:ln>
        </p:spPr>
        <p:txBody>
          <a:bodyPr rtlCol="0" anchor="ctr"/>
          <a:lstStyle/>
          <a:p>
            <a:endParaRPr lang="en-GB" dirty="0"/>
          </a:p>
        </p:txBody>
      </p:sp>
      <p:sp>
        <p:nvSpPr>
          <p:cNvPr id="103" name="Freeform: Shape 102">
            <a:extLst>
              <a:ext uri="{FF2B5EF4-FFF2-40B4-BE49-F238E27FC236}">
                <a16:creationId xmlns:a16="http://schemas.microsoft.com/office/drawing/2014/main" id="{56D207AB-5083-4CBD-7171-6DDFBB3D68B1}"/>
              </a:ext>
            </a:extLst>
          </p:cNvPr>
          <p:cNvSpPr/>
          <p:nvPr/>
        </p:nvSpPr>
        <p:spPr>
          <a:xfrm>
            <a:off x="2055778" y="3603136"/>
            <a:ext cx="195675" cy="195675"/>
          </a:xfrm>
          <a:custGeom>
            <a:avLst/>
            <a:gdLst>
              <a:gd name="connsiteX0" fmla="*/ 195676 w 195675"/>
              <a:gd name="connsiteY0" fmla="*/ 97838 h 195675"/>
              <a:gd name="connsiteX1" fmla="*/ 97838 w 195675"/>
              <a:gd name="connsiteY1" fmla="*/ 195676 h 195675"/>
              <a:gd name="connsiteX2" fmla="*/ 0 w 195675"/>
              <a:gd name="connsiteY2" fmla="*/ 97838 h 195675"/>
              <a:gd name="connsiteX3" fmla="*/ 97838 w 195675"/>
              <a:gd name="connsiteY3" fmla="*/ 0 h 195675"/>
              <a:gd name="connsiteX4" fmla="*/ 195676 w 195675"/>
              <a:gd name="connsiteY4" fmla="*/ 97838 h 195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75" h="195675">
                <a:moveTo>
                  <a:pt x="195676" y="97838"/>
                </a:moveTo>
                <a:cubicBezTo>
                  <a:pt x="195676" y="151872"/>
                  <a:pt x="151872" y="195676"/>
                  <a:pt x="97838" y="195676"/>
                </a:cubicBezTo>
                <a:cubicBezTo>
                  <a:pt x="43803" y="195676"/>
                  <a:pt x="0" y="151872"/>
                  <a:pt x="0" y="97838"/>
                </a:cubicBezTo>
                <a:cubicBezTo>
                  <a:pt x="0" y="43804"/>
                  <a:pt x="43803" y="0"/>
                  <a:pt x="97838" y="0"/>
                </a:cubicBezTo>
                <a:cubicBezTo>
                  <a:pt x="151872" y="0"/>
                  <a:pt x="195676" y="43804"/>
                  <a:pt x="195676" y="97838"/>
                </a:cubicBezTo>
                <a:close/>
              </a:path>
            </a:pathLst>
          </a:custGeom>
          <a:solidFill>
            <a:srgbClr val="002132"/>
          </a:solidFill>
          <a:ln w="3369" cap="flat">
            <a:noFill/>
            <a:prstDash val="solid"/>
            <a:miter/>
          </a:ln>
        </p:spPr>
        <p:txBody>
          <a:bodyPr rtlCol="0" anchor="ctr"/>
          <a:lstStyle/>
          <a:p>
            <a:endParaRPr lang="en-GB" dirty="0"/>
          </a:p>
        </p:txBody>
      </p:sp>
      <p:sp>
        <p:nvSpPr>
          <p:cNvPr id="105" name="Freeform: Shape 104">
            <a:extLst>
              <a:ext uri="{FF2B5EF4-FFF2-40B4-BE49-F238E27FC236}">
                <a16:creationId xmlns:a16="http://schemas.microsoft.com/office/drawing/2014/main" id="{03844F3D-6BD5-4FF2-40BA-E4AF65AA9BBE}"/>
              </a:ext>
            </a:extLst>
          </p:cNvPr>
          <p:cNvSpPr/>
          <p:nvPr/>
        </p:nvSpPr>
        <p:spPr>
          <a:xfrm>
            <a:off x="2027909" y="3570688"/>
            <a:ext cx="225924" cy="303516"/>
          </a:xfrm>
          <a:custGeom>
            <a:avLst/>
            <a:gdLst>
              <a:gd name="connsiteX0" fmla="*/ 225226 w 225924"/>
              <a:gd name="connsiteY0" fmla="*/ 100628 h 303516"/>
              <a:gd name="connsiteX1" fmla="*/ 113020 w 225924"/>
              <a:gd name="connsiteY1" fmla="*/ 0 h 303516"/>
              <a:gd name="connsiteX2" fmla="*/ 813 w 225924"/>
              <a:gd name="connsiteY2" fmla="*/ 100628 h 303516"/>
              <a:gd name="connsiteX3" fmla="*/ 0 w 225924"/>
              <a:gd name="connsiteY3" fmla="*/ 114082 h 303516"/>
              <a:gd name="connsiteX4" fmla="*/ 2203 w 225924"/>
              <a:gd name="connsiteY4" fmla="*/ 132570 h 303516"/>
              <a:gd name="connsiteX5" fmla="*/ 14025 w 225924"/>
              <a:gd name="connsiteY5" fmla="*/ 166034 h 303516"/>
              <a:gd name="connsiteX6" fmla="*/ 112905 w 225924"/>
              <a:gd name="connsiteY6" fmla="*/ 303517 h 303516"/>
              <a:gd name="connsiteX7" fmla="*/ 211897 w 225924"/>
              <a:gd name="connsiteY7" fmla="*/ 166034 h 303516"/>
              <a:gd name="connsiteX8" fmla="*/ 223721 w 225924"/>
              <a:gd name="connsiteY8" fmla="*/ 132570 h 303516"/>
              <a:gd name="connsiteX9" fmla="*/ 225925 w 225924"/>
              <a:gd name="connsiteY9" fmla="*/ 114082 h 303516"/>
              <a:gd name="connsiteX10" fmla="*/ 225111 w 225924"/>
              <a:gd name="connsiteY10" fmla="*/ 100628 h 303516"/>
              <a:gd name="connsiteX11" fmla="*/ 225226 w 225924"/>
              <a:gd name="connsiteY11" fmla="*/ 100628 h 303516"/>
              <a:gd name="connsiteX12" fmla="*/ 113020 w 225924"/>
              <a:gd name="connsiteY12" fmla="*/ 203712 h 303516"/>
              <a:gd name="connsiteX13" fmla="*/ 23299 w 225924"/>
              <a:gd name="connsiteY13" fmla="*/ 113148 h 303516"/>
              <a:gd name="connsiteX14" fmla="*/ 113020 w 225924"/>
              <a:gd name="connsiteY14" fmla="*/ 22584 h 303516"/>
              <a:gd name="connsiteX15" fmla="*/ 202740 w 225924"/>
              <a:gd name="connsiteY15" fmla="*/ 113148 h 303516"/>
              <a:gd name="connsiteX16" fmla="*/ 113020 w 225924"/>
              <a:gd name="connsiteY16" fmla="*/ 203712 h 30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924" h="303516">
                <a:moveTo>
                  <a:pt x="225226" y="100628"/>
                </a:moveTo>
                <a:cubicBezTo>
                  <a:pt x="218620" y="43993"/>
                  <a:pt x="170977" y="0"/>
                  <a:pt x="113020" y="0"/>
                </a:cubicBezTo>
                <a:cubicBezTo>
                  <a:pt x="55063" y="0"/>
                  <a:pt x="7304" y="43993"/>
                  <a:pt x="813" y="100628"/>
                </a:cubicBezTo>
                <a:cubicBezTo>
                  <a:pt x="347" y="105075"/>
                  <a:pt x="0" y="109518"/>
                  <a:pt x="0" y="114082"/>
                </a:cubicBezTo>
                <a:cubicBezTo>
                  <a:pt x="0" y="119932"/>
                  <a:pt x="813" y="126133"/>
                  <a:pt x="2203" y="132570"/>
                </a:cubicBezTo>
                <a:cubicBezTo>
                  <a:pt x="4406" y="144503"/>
                  <a:pt x="8461" y="155738"/>
                  <a:pt x="14025" y="166034"/>
                </a:cubicBezTo>
                <a:cubicBezTo>
                  <a:pt x="44280" y="231322"/>
                  <a:pt x="112905" y="303517"/>
                  <a:pt x="112905" y="303517"/>
                </a:cubicBezTo>
                <a:cubicBezTo>
                  <a:pt x="112905" y="303517"/>
                  <a:pt x="181526" y="231322"/>
                  <a:pt x="211897" y="166034"/>
                </a:cubicBezTo>
                <a:cubicBezTo>
                  <a:pt x="217460" y="155738"/>
                  <a:pt x="221518" y="144503"/>
                  <a:pt x="223721" y="132570"/>
                </a:cubicBezTo>
                <a:cubicBezTo>
                  <a:pt x="225111" y="126133"/>
                  <a:pt x="225925" y="119932"/>
                  <a:pt x="225925" y="114082"/>
                </a:cubicBezTo>
                <a:cubicBezTo>
                  <a:pt x="225925" y="109518"/>
                  <a:pt x="225692" y="105075"/>
                  <a:pt x="225111" y="100628"/>
                </a:cubicBezTo>
                <a:lnTo>
                  <a:pt x="225226" y="100628"/>
                </a:lnTo>
                <a:close/>
                <a:moveTo>
                  <a:pt x="113020" y="203712"/>
                </a:moveTo>
                <a:cubicBezTo>
                  <a:pt x="63524" y="203712"/>
                  <a:pt x="23299" y="163109"/>
                  <a:pt x="23299" y="113148"/>
                </a:cubicBezTo>
                <a:cubicBezTo>
                  <a:pt x="23299" y="63183"/>
                  <a:pt x="63406" y="22584"/>
                  <a:pt x="113020" y="22584"/>
                </a:cubicBezTo>
                <a:cubicBezTo>
                  <a:pt x="162634" y="22584"/>
                  <a:pt x="202740" y="63068"/>
                  <a:pt x="202740" y="113148"/>
                </a:cubicBezTo>
                <a:cubicBezTo>
                  <a:pt x="202740" y="163227"/>
                  <a:pt x="162634" y="203712"/>
                  <a:pt x="113020" y="203712"/>
                </a:cubicBezTo>
                <a:close/>
              </a:path>
            </a:pathLst>
          </a:custGeom>
          <a:solidFill>
            <a:srgbClr val="00ACEC"/>
          </a:solidFill>
          <a:ln w="3369" cap="flat">
            <a:noFill/>
            <a:prstDash val="solid"/>
            <a:miter/>
          </a:ln>
        </p:spPr>
        <p:txBody>
          <a:bodyPr rtlCol="0" anchor="ctr"/>
          <a:lstStyle/>
          <a:p>
            <a:endParaRPr lang="en-GB" dirty="0"/>
          </a:p>
        </p:txBody>
      </p:sp>
      <p:sp>
        <p:nvSpPr>
          <p:cNvPr id="107" name="Freeform: Shape 106">
            <a:extLst>
              <a:ext uri="{FF2B5EF4-FFF2-40B4-BE49-F238E27FC236}">
                <a16:creationId xmlns:a16="http://schemas.microsoft.com/office/drawing/2014/main" id="{70AF3A1C-A732-62D4-0265-C649569CA17F}"/>
              </a:ext>
            </a:extLst>
          </p:cNvPr>
          <p:cNvSpPr/>
          <p:nvPr/>
        </p:nvSpPr>
        <p:spPr>
          <a:xfrm>
            <a:off x="1607073" y="3501924"/>
            <a:ext cx="195675" cy="195675"/>
          </a:xfrm>
          <a:custGeom>
            <a:avLst/>
            <a:gdLst>
              <a:gd name="connsiteX0" fmla="*/ 195676 w 195675"/>
              <a:gd name="connsiteY0" fmla="*/ 97838 h 195675"/>
              <a:gd name="connsiteX1" fmla="*/ 97838 w 195675"/>
              <a:gd name="connsiteY1" fmla="*/ 195676 h 195675"/>
              <a:gd name="connsiteX2" fmla="*/ 0 w 195675"/>
              <a:gd name="connsiteY2" fmla="*/ 97838 h 195675"/>
              <a:gd name="connsiteX3" fmla="*/ 97838 w 195675"/>
              <a:gd name="connsiteY3" fmla="*/ 0 h 195675"/>
              <a:gd name="connsiteX4" fmla="*/ 195676 w 195675"/>
              <a:gd name="connsiteY4" fmla="*/ 97838 h 195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75" h="195675">
                <a:moveTo>
                  <a:pt x="195676" y="97838"/>
                </a:moveTo>
                <a:cubicBezTo>
                  <a:pt x="195676" y="151872"/>
                  <a:pt x="151872" y="195676"/>
                  <a:pt x="97838" y="195676"/>
                </a:cubicBezTo>
                <a:cubicBezTo>
                  <a:pt x="43803" y="195676"/>
                  <a:pt x="0" y="151872"/>
                  <a:pt x="0" y="97838"/>
                </a:cubicBezTo>
                <a:cubicBezTo>
                  <a:pt x="0" y="43804"/>
                  <a:pt x="43803" y="0"/>
                  <a:pt x="97838" y="0"/>
                </a:cubicBezTo>
                <a:cubicBezTo>
                  <a:pt x="151872" y="0"/>
                  <a:pt x="195676" y="43804"/>
                  <a:pt x="195676" y="97838"/>
                </a:cubicBezTo>
                <a:close/>
              </a:path>
            </a:pathLst>
          </a:custGeom>
          <a:solidFill>
            <a:srgbClr val="002132"/>
          </a:solidFill>
          <a:ln w="3369" cap="flat">
            <a:noFill/>
            <a:prstDash val="solid"/>
            <a:miter/>
          </a:ln>
        </p:spPr>
        <p:txBody>
          <a:bodyPr rtlCol="0" anchor="ctr"/>
          <a:lstStyle/>
          <a:p>
            <a:endParaRPr lang="en-GB" dirty="0"/>
          </a:p>
        </p:txBody>
      </p:sp>
      <p:sp>
        <p:nvSpPr>
          <p:cNvPr id="112" name="Freeform: Shape 111">
            <a:extLst>
              <a:ext uri="{FF2B5EF4-FFF2-40B4-BE49-F238E27FC236}">
                <a16:creationId xmlns:a16="http://schemas.microsoft.com/office/drawing/2014/main" id="{E06074CA-9FA2-AFC7-97C8-1B471B5E0F48}"/>
              </a:ext>
            </a:extLst>
          </p:cNvPr>
          <p:cNvSpPr/>
          <p:nvPr/>
        </p:nvSpPr>
        <p:spPr>
          <a:xfrm>
            <a:off x="1775759" y="3333238"/>
            <a:ext cx="225924" cy="303516"/>
          </a:xfrm>
          <a:custGeom>
            <a:avLst/>
            <a:gdLst>
              <a:gd name="connsiteX0" fmla="*/ 225226 w 225924"/>
              <a:gd name="connsiteY0" fmla="*/ 100628 h 303516"/>
              <a:gd name="connsiteX1" fmla="*/ 113020 w 225924"/>
              <a:gd name="connsiteY1" fmla="*/ 0 h 303516"/>
              <a:gd name="connsiteX2" fmla="*/ 813 w 225924"/>
              <a:gd name="connsiteY2" fmla="*/ 100628 h 303516"/>
              <a:gd name="connsiteX3" fmla="*/ 0 w 225924"/>
              <a:gd name="connsiteY3" fmla="*/ 114082 h 303516"/>
              <a:gd name="connsiteX4" fmla="*/ 2203 w 225924"/>
              <a:gd name="connsiteY4" fmla="*/ 132570 h 303516"/>
              <a:gd name="connsiteX5" fmla="*/ 14025 w 225924"/>
              <a:gd name="connsiteY5" fmla="*/ 166034 h 303516"/>
              <a:gd name="connsiteX6" fmla="*/ 112905 w 225924"/>
              <a:gd name="connsiteY6" fmla="*/ 303517 h 303516"/>
              <a:gd name="connsiteX7" fmla="*/ 211897 w 225924"/>
              <a:gd name="connsiteY7" fmla="*/ 166034 h 303516"/>
              <a:gd name="connsiteX8" fmla="*/ 223721 w 225924"/>
              <a:gd name="connsiteY8" fmla="*/ 132570 h 303516"/>
              <a:gd name="connsiteX9" fmla="*/ 225925 w 225924"/>
              <a:gd name="connsiteY9" fmla="*/ 114082 h 303516"/>
              <a:gd name="connsiteX10" fmla="*/ 225111 w 225924"/>
              <a:gd name="connsiteY10" fmla="*/ 100628 h 303516"/>
              <a:gd name="connsiteX11" fmla="*/ 225226 w 225924"/>
              <a:gd name="connsiteY11" fmla="*/ 100628 h 303516"/>
              <a:gd name="connsiteX12" fmla="*/ 113020 w 225924"/>
              <a:gd name="connsiteY12" fmla="*/ 203712 h 303516"/>
              <a:gd name="connsiteX13" fmla="*/ 23299 w 225924"/>
              <a:gd name="connsiteY13" fmla="*/ 113148 h 303516"/>
              <a:gd name="connsiteX14" fmla="*/ 113020 w 225924"/>
              <a:gd name="connsiteY14" fmla="*/ 22584 h 303516"/>
              <a:gd name="connsiteX15" fmla="*/ 202740 w 225924"/>
              <a:gd name="connsiteY15" fmla="*/ 113148 h 303516"/>
              <a:gd name="connsiteX16" fmla="*/ 113020 w 225924"/>
              <a:gd name="connsiteY16" fmla="*/ 203712 h 30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924" h="303516">
                <a:moveTo>
                  <a:pt x="225226" y="100628"/>
                </a:moveTo>
                <a:cubicBezTo>
                  <a:pt x="218620" y="43993"/>
                  <a:pt x="170977" y="0"/>
                  <a:pt x="113020" y="0"/>
                </a:cubicBezTo>
                <a:cubicBezTo>
                  <a:pt x="55063" y="0"/>
                  <a:pt x="7304" y="43993"/>
                  <a:pt x="813" y="100628"/>
                </a:cubicBezTo>
                <a:cubicBezTo>
                  <a:pt x="347" y="105075"/>
                  <a:pt x="0" y="109518"/>
                  <a:pt x="0" y="114082"/>
                </a:cubicBezTo>
                <a:cubicBezTo>
                  <a:pt x="0" y="119932"/>
                  <a:pt x="813" y="126133"/>
                  <a:pt x="2203" y="132570"/>
                </a:cubicBezTo>
                <a:cubicBezTo>
                  <a:pt x="4406" y="144503"/>
                  <a:pt x="8461" y="155738"/>
                  <a:pt x="14025" y="166034"/>
                </a:cubicBezTo>
                <a:cubicBezTo>
                  <a:pt x="44280" y="231322"/>
                  <a:pt x="112905" y="303517"/>
                  <a:pt x="112905" y="303517"/>
                </a:cubicBezTo>
                <a:cubicBezTo>
                  <a:pt x="112905" y="303517"/>
                  <a:pt x="181526" y="231322"/>
                  <a:pt x="211897" y="166034"/>
                </a:cubicBezTo>
                <a:cubicBezTo>
                  <a:pt x="217460" y="155738"/>
                  <a:pt x="221518" y="144503"/>
                  <a:pt x="223721" y="132570"/>
                </a:cubicBezTo>
                <a:cubicBezTo>
                  <a:pt x="225111" y="126133"/>
                  <a:pt x="225925" y="119932"/>
                  <a:pt x="225925" y="114082"/>
                </a:cubicBezTo>
                <a:cubicBezTo>
                  <a:pt x="225925" y="109518"/>
                  <a:pt x="225692" y="105075"/>
                  <a:pt x="225111" y="100628"/>
                </a:cubicBezTo>
                <a:lnTo>
                  <a:pt x="225226" y="100628"/>
                </a:lnTo>
                <a:close/>
                <a:moveTo>
                  <a:pt x="113020" y="203712"/>
                </a:moveTo>
                <a:cubicBezTo>
                  <a:pt x="63524" y="203712"/>
                  <a:pt x="23299" y="163109"/>
                  <a:pt x="23299" y="113148"/>
                </a:cubicBezTo>
                <a:cubicBezTo>
                  <a:pt x="23299" y="63183"/>
                  <a:pt x="63406" y="22584"/>
                  <a:pt x="113020" y="22584"/>
                </a:cubicBezTo>
                <a:cubicBezTo>
                  <a:pt x="162634" y="22584"/>
                  <a:pt x="202740" y="63068"/>
                  <a:pt x="202740" y="113148"/>
                </a:cubicBezTo>
                <a:cubicBezTo>
                  <a:pt x="202740" y="163227"/>
                  <a:pt x="162634" y="203712"/>
                  <a:pt x="113020" y="203712"/>
                </a:cubicBezTo>
                <a:close/>
              </a:path>
            </a:pathLst>
          </a:custGeom>
          <a:solidFill>
            <a:srgbClr val="D25936"/>
          </a:solidFill>
          <a:ln w="3369" cap="flat">
            <a:noFill/>
            <a:prstDash val="solid"/>
            <a:miter/>
          </a:ln>
        </p:spPr>
        <p:txBody>
          <a:bodyPr rtlCol="0" anchor="ctr"/>
          <a:lstStyle/>
          <a:p>
            <a:endParaRPr lang="en-GB"/>
          </a:p>
        </p:txBody>
      </p:sp>
      <p:sp>
        <p:nvSpPr>
          <p:cNvPr id="113" name="Freeform: Shape 112">
            <a:extLst>
              <a:ext uri="{FF2B5EF4-FFF2-40B4-BE49-F238E27FC236}">
                <a16:creationId xmlns:a16="http://schemas.microsoft.com/office/drawing/2014/main" id="{7D1BDEC2-72A6-1B09-7B6B-0F7DA21198C7}"/>
              </a:ext>
            </a:extLst>
          </p:cNvPr>
          <p:cNvSpPr/>
          <p:nvPr/>
        </p:nvSpPr>
        <p:spPr>
          <a:xfrm>
            <a:off x="1775759" y="3333238"/>
            <a:ext cx="225924" cy="303516"/>
          </a:xfrm>
          <a:custGeom>
            <a:avLst/>
            <a:gdLst>
              <a:gd name="connsiteX0" fmla="*/ 225226 w 225924"/>
              <a:gd name="connsiteY0" fmla="*/ 100628 h 303516"/>
              <a:gd name="connsiteX1" fmla="*/ 113020 w 225924"/>
              <a:gd name="connsiteY1" fmla="*/ 0 h 303516"/>
              <a:gd name="connsiteX2" fmla="*/ 813 w 225924"/>
              <a:gd name="connsiteY2" fmla="*/ 100628 h 303516"/>
              <a:gd name="connsiteX3" fmla="*/ 0 w 225924"/>
              <a:gd name="connsiteY3" fmla="*/ 114082 h 303516"/>
              <a:gd name="connsiteX4" fmla="*/ 2203 w 225924"/>
              <a:gd name="connsiteY4" fmla="*/ 132570 h 303516"/>
              <a:gd name="connsiteX5" fmla="*/ 14025 w 225924"/>
              <a:gd name="connsiteY5" fmla="*/ 166034 h 303516"/>
              <a:gd name="connsiteX6" fmla="*/ 112905 w 225924"/>
              <a:gd name="connsiteY6" fmla="*/ 303517 h 303516"/>
              <a:gd name="connsiteX7" fmla="*/ 211897 w 225924"/>
              <a:gd name="connsiteY7" fmla="*/ 166034 h 303516"/>
              <a:gd name="connsiteX8" fmla="*/ 223721 w 225924"/>
              <a:gd name="connsiteY8" fmla="*/ 132570 h 303516"/>
              <a:gd name="connsiteX9" fmla="*/ 225925 w 225924"/>
              <a:gd name="connsiteY9" fmla="*/ 114082 h 303516"/>
              <a:gd name="connsiteX10" fmla="*/ 225111 w 225924"/>
              <a:gd name="connsiteY10" fmla="*/ 100628 h 303516"/>
              <a:gd name="connsiteX11" fmla="*/ 225226 w 225924"/>
              <a:gd name="connsiteY11" fmla="*/ 100628 h 303516"/>
              <a:gd name="connsiteX12" fmla="*/ 113020 w 225924"/>
              <a:gd name="connsiteY12" fmla="*/ 203712 h 303516"/>
              <a:gd name="connsiteX13" fmla="*/ 23299 w 225924"/>
              <a:gd name="connsiteY13" fmla="*/ 113148 h 303516"/>
              <a:gd name="connsiteX14" fmla="*/ 113020 w 225924"/>
              <a:gd name="connsiteY14" fmla="*/ 22584 h 303516"/>
              <a:gd name="connsiteX15" fmla="*/ 202740 w 225924"/>
              <a:gd name="connsiteY15" fmla="*/ 113148 h 303516"/>
              <a:gd name="connsiteX16" fmla="*/ 113020 w 225924"/>
              <a:gd name="connsiteY16" fmla="*/ 203712 h 30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924" h="303516">
                <a:moveTo>
                  <a:pt x="225226" y="100628"/>
                </a:moveTo>
                <a:cubicBezTo>
                  <a:pt x="218620" y="43993"/>
                  <a:pt x="170977" y="0"/>
                  <a:pt x="113020" y="0"/>
                </a:cubicBezTo>
                <a:cubicBezTo>
                  <a:pt x="55063" y="0"/>
                  <a:pt x="7304" y="43993"/>
                  <a:pt x="813" y="100628"/>
                </a:cubicBezTo>
                <a:cubicBezTo>
                  <a:pt x="347" y="105075"/>
                  <a:pt x="0" y="109518"/>
                  <a:pt x="0" y="114082"/>
                </a:cubicBezTo>
                <a:cubicBezTo>
                  <a:pt x="0" y="119932"/>
                  <a:pt x="813" y="126133"/>
                  <a:pt x="2203" y="132570"/>
                </a:cubicBezTo>
                <a:cubicBezTo>
                  <a:pt x="4406" y="144503"/>
                  <a:pt x="8461" y="155738"/>
                  <a:pt x="14025" y="166034"/>
                </a:cubicBezTo>
                <a:cubicBezTo>
                  <a:pt x="44280" y="231322"/>
                  <a:pt x="112905" y="303517"/>
                  <a:pt x="112905" y="303517"/>
                </a:cubicBezTo>
                <a:cubicBezTo>
                  <a:pt x="112905" y="303517"/>
                  <a:pt x="181526" y="231322"/>
                  <a:pt x="211897" y="166034"/>
                </a:cubicBezTo>
                <a:cubicBezTo>
                  <a:pt x="217460" y="155738"/>
                  <a:pt x="221518" y="144503"/>
                  <a:pt x="223721" y="132570"/>
                </a:cubicBezTo>
                <a:cubicBezTo>
                  <a:pt x="225111" y="126133"/>
                  <a:pt x="225925" y="119932"/>
                  <a:pt x="225925" y="114082"/>
                </a:cubicBezTo>
                <a:cubicBezTo>
                  <a:pt x="225925" y="109518"/>
                  <a:pt x="225692" y="105075"/>
                  <a:pt x="225111" y="100628"/>
                </a:cubicBezTo>
                <a:lnTo>
                  <a:pt x="225226" y="100628"/>
                </a:lnTo>
                <a:close/>
                <a:moveTo>
                  <a:pt x="113020" y="203712"/>
                </a:moveTo>
                <a:cubicBezTo>
                  <a:pt x="63524" y="203712"/>
                  <a:pt x="23299" y="163109"/>
                  <a:pt x="23299" y="113148"/>
                </a:cubicBezTo>
                <a:cubicBezTo>
                  <a:pt x="23299" y="63183"/>
                  <a:pt x="63406" y="22584"/>
                  <a:pt x="113020" y="22584"/>
                </a:cubicBezTo>
                <a:cubicBezTo>
                  <a:pt x="162634" y="22584"/>
                  <a:pt x="202740" y="63068"/>
                  <a:pt x="202740" y="113148"/>
                </a:cubicBezTo>
                <a:cubicBezTo>
                  <a:pt x="202740" y="163227"/>
                  <a:pt x="162634" y="203712"/>
                  <a:pt x="113020" y="203712"/>
                </a:cubicBezTo>
                <a:close/>
              </a:path>
            </a:pathLst>
          </a:custGeom>
          <a:solidFill>
            <a:srgbClr val="00ACEC"/>
          </a:solidFill>
          <a:ln w="3369" cap="flat">
            <a:noFill/>
            <a:prstDash val="solid"/>
            <a:miter/>
          </a:ln>
        </p:spPr>
        <p:txBody>
          <a:bodyPr rtlCol="0" anchor="ctr"/>
          <a:lstStyle/>
          <a:p>
            <a:endParaRPr lang="en-GB" dirty="0"/>
          </a:p>
        </p:txBody>
      </p:sp>
      <p:sp>
        <p:nvSpPr>
          <p:cNvPr id="115" name="Freeform: Shape 114">
            <a:extLst>
              <a:ext uri="{FF2B5EF4-FFF2-40B4-BE49-F238E27FC236}">
                <a16:creationId xmlns:a16="http://schemas.microsoft.com/office/drawing/2014/main" id="{3745D79E-5101-9032-8A15-E8978C3E4147}"/>
              </a:ext>
            </a:extLst>
          </p:cNvPr>
          <p:cNvSpPr/>
          <p:nvPr/>
        </p:nvSpPr>
        <p:spPr>
          <a:xfrm>
            <a:off x="2180605" y="3542409"/>
            <a:ext cx="195675" cy="195675"/>
          </a:xfrm>
          <a:custGeom>
            <a:avLst/>
            <a:gdLst>
              <a:gd name="connsiteX0" fmla="*/ 195676 w 195675"/>
              <a:gd name="connsiteY0" fmla="*/ 97838 h 195675"/>
              <a:gd name="connsiteX1" fmla="*/ 97838 w 195675"/>
              <a:gd name="connsiteY1" fmla="*/ 195676 h 195675"/>
              <a:gd name="connsiteX2" fmla="*/ 0 w 195675"/>
              <a:gd name="connsiteY2" fmla="*/ 97838 h 195675"/>
              <a:gd name="connsiteX3" fmla="*/ 97838 w 195675"/>
              <a:gd name="connsiteY3" fmla="*/ 0 h 195675"/>
              <a:gd name="connsiteX4" fmla="*/ 195676 w 195675"/>
              <a:gd name="connsiteY4" fmla="*/ 97838 h 195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75" h="195675">
                <a:moveTo>
                  <a:pt x="195676" y="97838"/>
                </a:moveTo>
                <a:cubicBezTo>
                  <a:pt x="195676" y="151872"/>
                  <a:pt x="151872" y="195676"/>
                  <a:pt x="97838" y="195676"/>
                </a:cubicBezTo>
                <a:cubicBezTo>
                  <a:pt x="43803" y="195676"/>
                  <a:pt x="0" y="151872"/>
                  <a:pt x="0" y="97838"/>
                </a:cubicBezTo>
                <a:cubicBezTo>
                  <a:pt x="0" y="43804"/>
                  <a:pt x="43803" y="0"/>
                  <a:pt x="97838" y="0"/>
                </a:cubicBezTo>
                <a:cubicBezTo>
                  <a:pt x="151872" y="0"/>
                  <a:pt x="195676" y="43804"/>
                  <a:pt x="195676" y="97838"/>
                </a:cubicBezTo>
                <a:close/>
              </a:path>
            </a:pathLst>
          </a:custGeom>
          <a:solidFill>
            <a:srgbClr val="002132"/>
          </a:solidFill>
          <a:ln w="3369" cap="flat">
            <a:noFill/>
            <a:prstDash val="solid"/>
            <a:miter/>
          </a:ln>
        </p:spPr>
        <p:txBody>
          <a:bodyPr rtlCol="0" anchor="ctr"/>
          <a:lstStyle/>
          <a:p>
            <a:endParaRPr lang="en-GB"/>
          </a:p>
        </p:txBody>
      </p:sp>
      <p:sp>
        <p:nvSpPr>
          <p:cNvPr id="116" name="Freeform: Shape 115">
            <a:extLst>
              <a:ext uri="{FF2B5EF4-FFF2-40B4-BE49-F238E27FC236}">
                <a16:creationId xmlns:a16="http://schemas.microsoft.com/office/drawing/2014/main" id="{BD617072-6A4E-F03A-6305-BB0ABD6DE532}"/>
              </a:ext>
            </a:extLst>
          </p:cNvPr>
          <p:cNvSpPr/>
          <p:nvPr/>
        </p:nvSpPr>
        <p:spPr>
          <a:xfrm>
            <a:off x="2167110" y="3525540"/>
            <a:ext cx="225924" cy="303516"/>
          </a:xfrm>
          <a:custGeom>
            <a:avLst/>
            <a:gdLst>
              <a:gd name="connsiteX0" fmla="*/ 225226 w 225924"/>
              <a:gd name="connsiteY0" fmla="*/ 100628 h 303516"/>
              <a:gd name="connsiteX1" fmla="*/ 113020 w 225924"/>
              <a:gd name="connsiteY1" fmla="*/ 0 h 303516"/>
              <a:gd name="connsiteX2" fmla="*/ 813 w 225924"/>
              <a:gd name="connsiteY2" fmla="*/ 100628 h 303516"/>
              <a:gd name="connsiteX3" fmla="*/ 0 w 225924"/>
              <a:gd name="connsiteY3" fmla="*/ 114082 h 303516"/>
              <a:gd name="connsiteX4" fmla="*/ 2203 w 225924"/>
              <a:gd name="connsiteY4" fmla="*/ 132570 h 303516"/>
              <a:gd name="connsiteX5" fmla="*/ 14025 w 225924"/>
              <a:gd name="connsiteY5" fmla="*/ 166034 h 303516"/>
              <a:gd name="connsiteX6" fmla="*/ 112905 w 225924"/>
              <a:gd name="connsiteY6" fmla="*/ 303517 h 303516"/>
              <a:gd name="connsiteX7" fmla="*/ 211897 w 225924"/>
              <a:gd name="connsiteY7" fmla="*/ 166034 h 303516"/>
              <a:gd name="connsiteX8" fmla="*/ 223721 w 225924"/>
              <a:gd name="connsiteY8" fmla="*/ 132570 h 303516"/>
              <a:gd name="connsiteX9" fmla="*/ 225925 w 225924"/>
              <a:gd name="connsiteY9" fmla="*/ 114082 h 303516"/>
              <a:gd name="connsiteX10" fmla="*/ 225111 w 225924"/>
              <a:gd name="connsiteY10" fmla="*/ 100628 h 303516"/>
              <a:gd name="connsiteX11" fmla="*/ 225226 w 225924"/>
              <a:gd name="connsiteY11" fmla="*/ 100628 h 303516"/>
              <a:gd name="connsiteX12" fmla="*/ 113020 w 225924"/>
              <a:gd name="connsiteY12" fmla="*/ 203712 h 303516"/>
              <a:gd name="connsiteX13" fmla="*/ 23299 w 225924"/>
              <a:gd name="connsiteY13" fmla="*/ 113148 h 303516"/>
              <a:gd name="connsiteX14" fmla="*/ 113020 w 225924"/>
              <a:gd name="connsiteY14" fmla="*/ 22584 h 303516"/>
              <a:gd name="connsiteX15" fmla="*/ 202740 w 225924"/>
              <a:gd name="connsiteY15" fmla="*/ 113148 h 303516"/>
              <a:gd name="connsiteX16" fmla="*/ 113020 w 225924"/>
              <a:gd name="connsiteY16" fmla="*/ 203712 h 30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924" h="303516">
                <a:moveTo>
                  <a:pt x="225226" y="100628"/>
                </a:moveTo>
                <a:cubicBezTo>
                  <a:pt x="218621" y="43993"/>
                  <a:pt x="170977" y="0"/>
                  <a:pt x="113020" y="0"/>
                </a:cubicBezTo>
                <a:cubicBezTo>
                  <a:pt x="55063" y="0"/>
                  <a:pt x="7304" y="43993"/>
                  <a:pt x="813" y="100628"/>
                </a:cubicBezTo>
                <a:cubicBezTo>
                  <a:pt x="347" y="105075"/>
                  <a:pt x="0" y="109518"/>
                  <a:pt x="0" y="114082"/>
                </a:cubicBezTo>
                <a:cubicBezTo>
                  <a:pt x="0" y="119932"/>
                  <a:pt x="813" y="126133"/>
                  <a:pt x="2203" y="132570"/>
                </a:cubicBezTo>
                <a:cubicBezTo>
                  <a:pt x="4406" y="144503"/>
                  <a:pt x="8461" y="155738"/>
                  <a:pt x="14025" y="166034"/>
                </a:cubicBezTo>
                <a:cubicBezTo>
                  <a:pt x="44280" y="231322"/>
                  <a:pt x="112905" y="303517"/>
                  <a:pt x="112905" y="303517"/>
                </a:cubicBezTo>
                <a:cubicBezTo>
                  <a:pt x="112905" y="303517"/>
                  <a:pt x="181526" y="231322"/>
                  <a:pt x="211897" y="166034"/>
                </a:cubicBezTo>
                <a:cubicBezTo>
                  <a:pt x="217460" y="155738"/>
                  <a:pt x="221518" y="144503"/>
                  <a:pt x="223721" y="132570"/>
                </a:cubicBezTo>
                <a:cubicBezTo>
                  <a:pt x="225111" y="126133"/>
                  <a:pt x="225925" y="119932"/>
                  <a:pt x="225925" y="114082"/>
                </a:cubicBezTo>
                <a:cubicBezTo>
                  <a:pt x="225925" y="109518"/>
                  <a:pt x="225692" y="105075"/>
                  <a:pt x="225111" y="100628"/>
                </a:cubicBezTo>
                <a:lnTo>
                  <a:pt x="225226" y="100628"/>
                </a:lnTo>
                <a:close/>
                <a:moveTo>
                  <a:pt x="113020" y="203712"/>
                </a:moveTo>
                <a:cubicBezTo>
                  <a:pt x="63524" y="203712"/>
                  <a:pt x="23299" y="163109"/>
                  <a:pt x="23299" y="113148"/>
                </a:cubicBezTo>
                <a:cubicBezTo>
                  <a:pt x="23299" y="63183"/>
                  <a:pt x="63406" y="22584"/>
                  <a:pt x="113020" y="22584"/>
                </a:cubicBezTo>
                <a:cubicBezTo>
                  <a:pt x="162634" y="22584"/>
                  <a:pt x="202740" y="63068"/>
                  <a:pt x="202740" y="113148"/>
                </a:cubicBezTo>
                <a:cubicBezTo>
                  <a:pt x="202740" y="163227"/>
                  <a:pt x="162634" y="203712"/>
                  <a:pt x="113020" y="203712"/>
                </a:cubicBezTo>
                <a:close/>
              </a:path>
            </a:pathLst>
          </a:custGeom>
          <a:solidFill>
            <a:srgbClr val="D25936"/>
          </a:solidFill>
          <a:ln w="3369" cap="flat">
            <a:noFill/>
            <a:prstDash val="solid"/>
            <a:miter/>
          </a:ln>
        </p:spPr>
        <p:txBody>
          <a:bodyPr rtlCol="0" anchor="ctr"/>
          <a:lstStyle/>
          <a:p>
            <a:endParaRPr lang="en-GB"/>
          </a:p>
        </p:txBody>
      </p:sp>
      <p:sp>
        <p:nvSpPr>
          <p:cNvPr id="117" name="Freeform: Shape 116">
            <a:extLst>
              <a:ext uri="{FF2B5EF4-FFF2-40B4-BE49-F238E27FC236}">
                <a16:creationId xmlns:a16="http://schemas.microsoft.com/office/drawing/2014/main" id="{24DF482D-2CE8-BBFA-EF61-A1FC3EDD5CA1}"/>
              </a:ext>
            </a:extLst>
          </p:cNvPr>
          <p:cNvSpPr/>
          <p:nvPr/>
        </p:nvSpPr>
        <p:spPr>
          <a:xfrm>
            <a:off x="2167110" y="3525540"/>
            <a:ext cx="225924" cy="303516"/>
          </a:xfrm>
          <a:custGeom>
            <a:avLst/>
            <a:gdLst>
              <a:gd name="connsiteX0" fmla="*/ 225226 w 225924"/>
              <a:gd name="connsiteY0" fmla="*/ 100628 h 303516"/>
              <a:gd name="connsiteX1" fmla="*/ 113020 w 225924"/>
              <a:gd name="connsiteY1" fmla="*/ 0 h 303516"/>
              <a:gd name="connsiteX2" fmla="*/ 813 w 225924"/>
              <a:gd name="connsiteY2" fmla="*/ 100628 h 303516"/>
              <a:gd name="connsiteX3" fmla="*/ 0 w 225924"/>
              <a:gd name="connsiteY3" fmla="*/ 114082 h 303516"/>
              <a:gd name="connsiteX4" fmla="*/ 2203 w 225924"/>
              <a:gd name="connsiteY4" fmla="*/ 132570 h 303516"/>
              <a:gd name="connsiteX5" fmla="*/ 14025 w 225924"/>
              <a:gd name="connsiteY5" fmla="*/ 166034 h 303516"/>
              <a:gd name="connsiteX6" fmla="*/ 112905 w 225924"/>
              <a:gd name="connsiteY6" fmla="*/ 303517 h 303516"/>
              <a:gd name="connsiteX7" fmla="*/ 211897 w 225924"/>
              <a:gd name="connsiteY7" fmla="*/ 166034 h 303516"/>
              <a:gd name="connsiteX8" fmla="*/ 223721 w 225924"/>
              <a:gd name="connsiteY8" fmla="*/ 132570 h 303516"/>
              <a:gd name="connsiteX9" fmla="*/ 225925 w 225924"/>
              <a:gd name="connsiteY9" fmla="*/ 114082 h 303516"/>
              <a:gd name="connsiteX10" fmla="*/ 225111 w 225924"/>
              <a:gd name="connsiteY10" fmla="*/ 100628 h 303516"/>
              <a:gd name="connsiteX11" fmla="*/ 225226 w 225924"/>
              <a:gd name="connsiteY11" fmla="*/ 100628 h 303516"/>
              <a:gd name="connsiteX12" fmla="*/ 113020 w 225924"/>
              <a:gd name="connsiteY12" fmla="*/ 203712 h 303516"/>
              <a:gd name="connsiteX13" fmla="*/ 23299 w 225924"/>
              <a:gd name="connsiteY13" fmla="*/ 113148 h 303516"/>
              <a:gd name="connsiteX14" fmla="*/ 113020 w 225924"/>
              <a:gd name="connsiteY14" fmla="*/ 22584 h 303516"/>
              <a:gd name="connsiteX15" fmla="*/ 202740 w 225924"/>
              <a:gd name="connsiteY15" fmla="*/ 113148 h 303516"/>
              <a:gd name="connsiteX16" fmla="*/ 113020 w 225924"/>
              <a:gd name="connsiteY16" fmla="*/ 203712 h 30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924" h="303516">
                <a:moveTo>
                  <a:pt x="225226" y="100628"/>
                </a:moveTo>
                <a:cubicBezTo>
                  <a:pt x="218621" y="43993"/>
                  <a:pt x="170977" y="0"/>
                  <a:pt x="113020" y="0"/>
                </a:cubicBezTo>
                <a:cubicBezTo>
                  <a:pt x="55063" y="0"/>
                  <a:pt x="7304" y="43993"/>
                  <a:pt x="813" y="100628"/>
                </a:cubicBezTo>
                <a:cubicBezTo>
                  <a:pt x="347" y="105075"/>
                  <a:pt x="0" y="109518"/>
                  <a:pt x="0" y="114082"/>
                </a:cubicBezTo>
                <a:cubicBezTo>
                  <a:pt x="0" y="119932"/>
                  <a:pt x="813" y="126133"/>
                  <a:pt x="2203" y="132570"/>
                </a:cubicBezTo>
                <a:cubicBezTo>
                  <a:pt x="4406" y="144503"/>
                  <a:pt x="8461" y="155738"/>
                  <a:pt x="14025" y="166034"/>
                </a:cubicBezTo>
                <a:cubicBezTo>
                  <a:pt x="44280" y="231322"/>
                  <a:pt x="112905" y="303517"/>
                  <a:pt x="112905" y="303517"/>
                </a:cubicBezTo>
                <a:cubicBezTo>
                  <a:pt x="112905" y="303517"/>
                  <a:pt x="181526" y="231322"/>
                  <a:pt x="211897" y="166034"/>
                </a:cubicBezTo>
                <a:cubicBezTo>
                  <a:pt x="217460" y="155738"/>
                  <a:pt x="221518" y="144503"/>
                  <a:pt x="223721" y="132570"/>
                </a:cubicBezTo>
                <a:cubicBezTo>
                  <a:pt x="225111" y="126133"/>
                  <a:pt x="225925" y="119932"/>
                  <a:pt x="225925" y="114082"/>
                </a:cubicBezTo>
                <a:cubicBezTo>
                  <a:pt x="225925" y="109518"/>
                  <a:pt x="225692" y="105075"/>
                  <a:pt x="225111" y="100628"/>
                </a:cubicBezTo>
                <a:lnTo>
                  <a:pt x="225226" y="100628"/>
                </a:lnTo>
                <a:close/>
                <a:moveTo>
                  <a:pt x="113020" y="203712"/>
                </a:moveTo>
                <a:cubicBezTo>
                  <a:pt x="63524" y="203712"/>
                  <a:pt x="23299" y="163109"/>
                  <a:pt x="23299" y="113148"/>
                </a:cubicBezTo>
                <a:cubicBezTo>
                  <a:pt x="23299" y="63183"/>
                  <a:pt x="63406" y="22584"/>
                  <a:pt x="113020" y="22584"/>
                </a:cubicBezTo>
                <a:cubicBezTo>
                  <a:pt x="162634" y="22584"/>
                  <a:pt x="202740" y="63068"/>
                  <a:pt x="202740" y="113148"/>
                </a:cubicBezTo>
                <a:cubicBezTo>
                  <a:pt x="202740" y="163227"/>
                  <a:pt x="162634" y="203712"/>
                  <a:pt x="113020" y="203712"/>
                </a:cubicBezTo>
                <a:close/>
              </a:path>
            </a:pathLst>
          </a:custGeom>
          <a:solidFill>
            <a:srgbClr val="00ACEC"/>
          </a:solidFill>
          <a:ln w="3369" cap="flat">
            <a:noFill/>
            <a:prstDash val="solid"/>
            <a:miter/>
          </a:ln>
        </p:spPr>
        <p:txBody>
          <a:bodyPr rtlCol="0" anchor="ctr"/>
          <a:lstStyle/>
          <a:p>
            <a:endParaRPr lang="en-GB"/>
          </a:p>
        </p:txBody>
      </p:sp>
      <p:sp>
        <p:nvSpPr>
          <p:cNvPr id="119" name="Freeform: Shape 118">
            <a:extLst>
              <a:ext uri="{FF2B5EF4-FFF2-40B4-BE49-F238E27FC236}">
                <a16:creationId xmlns:a16="http://schemas.microsoft.com/office/drawing/2014/main" id="{9D4160D7-C3BF-7BC2-0831-0ED6E64D6EDA}"/>
              </a:ext>
            </a:extLst>
          </p:cNvPr>
          <p:cNvSpPr/>
          <p:nvPr/>
        </p:nvSpPr>
        <p:spPr>
          <a:xfrm>
            <a:off x="2153615" y="3117320"/>
            <a:ext cx="195675" cy="195675"/>
          </a:xfrm>
          <a:custGeom>
            <a:avLst/>
            <a:gdLst>
              <a:gd name="connsiteX0" fmla="*/ 195676 w 195675"/>
              <a:gd name="connsiteY0" fmla="*/ 97838 h 195675"/>
              <a:gd name="connsiteX1" fmla="*/ 97838 w 195675"/>
              <a:gd name="connsiteY1" fmla="*/ 195676 h 195675"/>
              <a:gd name="connsiteX2" fmla="*/ 0 w 195675"/>
              <a:gd name="connsiteY2" fmla="*/ 97838 h 195675"/>
              <a:gd name="connsiteX3" fmla="*/ 97838 w 195675"/>
              <a:gd name="connsiteY3" fmla="*/ 0 h 195675"/>
              <a:gd name="connsiteX4" fmla="*/ 195676 w 195675"/>
              <a:gd name="connsiteY4" fmla="*/ 97838 h 195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75" h="195675">
                <a:moveTo>
                  <a:pt x="195676" y="97838"/>
                </a:moveTo>
                <a:cubicBezTo>
                  <a:pt x="195676" y="151872"/>
                  <a:pt x="151872" y="195676"/>
                  <a:pt x="97838" y="195676"/>
                </a:cubicBezTo>
                <a:cubicBezTo>
                  <a:pt x="43803" y="195676"/>
                  <a:pt x="0" y="151872"/>
                  <a:pt x="0" y="97838"/>
                </a:cubicBezTo>
                <a:cubicBezTo>
                  <a:pt x="0" y="43803"/>
                  <a:pt x="43803" y="0"/>
                  <a:pt x="97838" y="0"/>
                </a:cubicBezTo>
                <a:cubicBezTo>
                  <a:pt x="151872" y="0"/>
                  <a:pt x="195676" y="43803"/>
                  <a:pt x="195676" y="97838"/>
                </a:cubicBezTo>
                <a:close/>
              </a:path>
            </a:pathLst>
          </a:custGeom>
          <a:solidFill>
            <a:srgbClr val="002132"/>
          </a:solidFill>
          <a:ln w="3369" cap="flat">
            <a:noFill/>
            <a:prstDash val="solid"/>
            <a:miter/>
          </a:ln>
        </p:spPr>
        <p:txBody>
          <a:bodyPr rtlCol="0" anchor="ctr"/>
          <a:lstStyle/>
          <a:p>
            <a:endParaRPr lang="en-GB"/>
          </a:p>
        </p:txBody>
      </p:sp>
      <p:sp>
        <p:nvSpPr>
          <p:cNvPr id="120" name="Freeform: Shape 119">
            <a:extLst>
              <a:ext uri="{FF2B5EF4-FFF2-40B4-BE49-F238E27FC236}">
                <a16:creationId xmlns:a16="http://schemas.microsoft.com/office/drawing/2014/main" id="{B29BCB26-CBDC-5E93-E53F-9EE039E7687E}"/>
              </a:ext>
            </a:extLst>
          </p:cNvPr>
          <p:cNvSpPr/>
          <p:nvPr/>
        </p:nvSpPr>
        <p:spPr>
          <a:xfrm>
            <a:off x="2140121" y="3100452"/>
            <a:ext cx="225924" cy="303516"/>
          </a:xfrm>
          <a:custGeom>
            <a:avLst/>
            <a:gdLst>
              <a:gd name="connsiteX0" fmla="*/ 225226 w 225924"/>
              <a:gd name="connsiteY0" fmla="*/ 100628 h 303516"/>
              <a:gd name="connsiteX1" fmla="*/ 113020 w 225924"/>
              <a:gd name="connsiteY1" fmla="*/ 0 h 303516"/>
              <a:gd name="connsiteX2" fmla="*/ 813 w 225924"/>
              <a:gd name="connsiteY2" fmla="*/ 100628 h 303516"/>
              <a:gd name="connsiteX3" fmla="*/ 0 w 225924"/>
              <a:gd name="connsiteY3" fmla="*/ 114082 h 303516"/>
              <a:gd name="connsiteX4" fmla="*/ 2203 w 225924"/>
              <a:gd name="connsiteY4" fmla="*/ 132570 h 303516"/>
              <a:gd name="connsiteX5" fmla="*/ 14025 w 225924"/>
              <a:gd name="connsiteY5" fmla="*/ 166034 h 303516"/>
              <a:gd name="connsiteX6" fmla="*/ 112905 w 225924"/>
              <a:gd name="connsiteY6" fmla="*/ 303517 h 303516"/>
              <a:gd name="connsiteX7" fmla="*/ 211897 w 225924"/>
              <a:gd name="connsiteY7" fmla="*/ 166034 h 303516"/>
              <a:gd name="connsiteX8" fmla="*/ 223721 w 225924"/>
              <a:gd name="connsiteY8" fmla="*/ 132570 h 303516"/>
              <a:gd name="connsiteX9" fmla="*/ 225925 w 225924"/>
              <a:gd name="connsiteY9" fmla="*/ 114082 h 303516"/>
              <a:gd name="connsiteX10" fmla="*/ 225111 w 225924"/>
              <a:gd name="connsiteY10" fmla="*/ 100628 h 303516"/>
              <a:gd name="connsiteX11" fmla="*/ 225226 w 225924"/>
              <a:gd name="connsiteY11" fmla="*/ 100628 h 303516"/>
              <a:gd name="connsiteX12" fmla="*/ 113020 w 225924"/>
              <a:gd name="connsiteY12" fmla="*/ 203712 h 303516"/>
              <a:gd name="connsiteX13" fmla="*/ 23299 w 225924"/>
              <a:gd name="connsiteY13" fmla="*/ 113148 h 303516"/>
              <a:gd name="connsiteX14" fmla="*/ 113020 w 225924"/>
              <a:gd name="connsiteY14" fmla="*/ 22584 h 303516"/>
              <a:gd name="connsiteX15" fmla="*/ 202740 w 225924"/>
              <a:gd name="connsiteY15" fmla="*/ 113148 h 303516"/>
              <a:gd name="connsiteX16" fmla="*/ 113020 w 225924"/>
              <a:gd name="connsiteY16" fmla="*/ 203712 h 30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924" h="303516">
                <a:moveTo>
                  <a:pt x="225226" y="100628"/>
                </a:moveTo>
                <a:cubicBezTo>
                  <a:pt x="218621" y="43993"/>
                  <a:pt x="170977" y="0"/>
                  <a:pt x="113020" y="0"/>
                </a:cubicBezTo>
                <a:cubicBezTo>
                  <a:pt x="55063" y="0"/>
                  <a:pt x="7304" y="43993"/>
                  <a:pt x="813" y="100628"/>
                </a:cubicBezTo>
                <a:cubicBezTo>
                  <a:pt x="347" y="105074"/>
                  <a:pt x="0" y="109518"/>
                  <a:pt x="0" y="114082"/>
                </a:cubicBezTo>
                <a:cubicBezTo>
                  <a:pt x="0" y="119932"/>
                  <a:pt x="813" y="126133"/>
                  <a:pt x="2203" y="132570"/>
                </a:cubicBezTo>
                <a:cubicBezTo>
                  <a:pt x="4406" y="144503"/>
                  <a:pt x="8461" y="155738"/>
                  <a:pt x="14025" y="166034"/>
                </a:cubicBezTo>
                <a:cubicBezTo>
                  <a:pt x="44280" y="231322"/>
                  <a:pt x="112905" y="303517"/>
                  <a:pt x="112905" y="303517"/>
                </a:cubicBezTo>
                <a:cubicBezTo>
                  <a:pt x="112905" y="303517"/>
                  <a:pt x="181526" y="231322"/>
                  <a:pt x="211897" y="166034"/>
                </a:cubicBezTo>
                <a:cubicBezTo>
                  <a:pt x="217460" y="155738"/>
                  <a:pt x="221518" y="144503"/>
                  <a:pt x="223721" y="132570"/>
                </a:cubicBezTo>
                <a:cubicBezTo>
                  <a:pt x="225111" y="126133"/>
                  <a:pt x="225925" y="119932"/>
                  <a:pt x="225925" y="114082"/>
                </a:cubicBezTo>
                <a:cubicBezTo>
                  <a:pt x="225925" y="109518"/>
                  <a:pt x="225692" y="105074"/>
                  <a:pt x="225111" y="100628"/>
                </a:cubicBezTo>
                <a:lnTo>
                  <a:pt x="225226" y="100628"/>
                </a:lnTo>
                <a:close/>
                <a:moveTo>
                  <a:pt x="113020" y="203712"/>
                </a:moveTo>
                <a:cubicBezTo>
                  <a:pt x="63524" y="203712"/>
                  <a:pt x="23299" y="163109"/>
                  <a:pt x="23299" y="113148"/>
                </a:cubicBezTo>
                <a:cubicBezTo>
                  <a:pt x="23299" y="63183"/>
                  <a:pt x="63406" y="22584"/>
                  <a:pt x="113020" y="22584"/>
                </a:cubicBezTo>
                <a:cubicBezTo>
                  <a:pt x="162634" y="22584"/>
                  <a:pt x="202740" y="63068"/>
                  <a:pt x="202740" y="113148"/>
                </a:cubicBezTo>
                <a:cubicBezTo>
                  <a:pt x="202740" y="163227"/>
                  <a:pt x="162634" y="203712"/>
                  <a:pt x="113020" y="203712"/>
                </a:cubicBezTo>
                <a:close/>
              </a:path>
            </a:pathLst>
          </a:custGeom>
          <a:solidFill>
            <a:srgbClr val="D25936"/>
          </a:solidFill>
          <a:ln w="3369" cap="flat">
            <a:noFill/>
            <a:prstDash val="solid"/>
            <a:miter/>
          </a:ln>
        </p:spPr>
        <p:txBody>
          <a:bodyPr rtlCol="0" anchor="ctr"/>
          <a:lstStyle/>
          <a:p>
            <a:endParaRPr lang="en-GB"/>
          </a:p>
        </p:txBody>
      </p:sp>
      <p:sp>
        <p:nvSpPr>
          <p:cNvPr id="121" name="Freeform: Shape 120">
            <a:extLst>
              <a:ext uri="{FF2B5EF4-FFF2-40B4-BE49-F238E27FC236}">
                <a16:creationId xmlns:a16="http://schemas.microsoft.com/office/drawing/2014/main" id="{5C422A56-EBEF-C347-67AF-20932995F34C}"/>
              </a:ext>
            </a:extLst>
          </p:cNvPr>
          <p:cNvSpPr/>
          <p:nvPr/>
        </p:nvSpPr>
        <p:spPr>
          <a:xfrm>
            <a:off x="2140121" y="3100452"/>
            <a:ext cx="225924" cy="303516"/>
          </a:xfrm>
          <a:custGeom>
            <a:avLst/>
            <a:gdLst>
              <a:gd name="connsiteX0" fmla="*/ 225226 w 225924"/>
              <a:gd name="connsiteY0" fmla="*/ 100628 h 303516"/>
              <a:gd name="connsiteX1" fmla="*/ 113020 w 225924"/>
              <a:gd name="connsiteY1" fmla="*/ 0 h 303516"/>
              <a:gd name="connsiteX2" fmla="*/ 813 w 225924"/>
              <a:gd name="connsiteY2" fmla="*/ 100628 h 303516"/>
              <a:gd name="connsiteX3" fmla="*/ 0 w 225924"/>
              <a:gd name="connsiteY3" fmla="*/ 114082 h 303516"/>
              <a:gd name="connsiteX4" fmla="*/ 2203 w 225924"/>
              <a:gd name="connsiteY4" fmla="*/ 132570 h 303516"/>
              <a:gd name="connsiteX5" fmla="*/ 14025 w 225924"/>
              <a:gd name="connsiteY5" fmla="*/ 166034 h 303516"/>
              <a:gd name="connsiteX6" fmla="*/ 112905 w 225924"/>
              <a:gd name="connsiteY6" fmla="*/ 303517 h 303516"/>
              <a:gd name="connsiteX7" fmla="*/ 211897 w 225924"/>
              <a:gd name="connsiteY7" fmla="*/ 166034 h 303516"/>
              <a:gd name="connsiteX8" fmla="*/ 223721 w 225924"/>
              <a:gd name="connsiteY8" fmla="*/ 132570 h 303516"/>
              <a:gd name="connsiteX9" fmla="*/ 225925 w 225924"/>
              <a:gd name="connsiteY9" fmla="*/ 114082 h 303516"/>
              <a:gd name="connsiteX10" fmla="*/ 225111 w 225924"/>
              <a:gd name="connsiteY10" fmla="*/ 100628 h 303516"/>
              <a:gd name="connsiteX11" fmla="*/ 225226 w 225924"/>
              <a:gd name="connsiteY11" fmla="*/ 100628 h 303516"/>
              <a:gd name="connsiteX12" fmla="*/ 113020 w 225924"/>
              <a:gd name="connsiteY12" fmla="*/ 203712 h 303516"/>
              <a:gd name="connsiteX13" fmla="*/ 23299 w 225924"/>
              <a:gd name="connsiteY13" fmla="*/ 113148 h 303516"/>
              <a:gd name="connsiteX14" fmla="*/ 113020 w 225924"/>
              <a:gd name="connsiteY14" fmla="*/ 22584 h 303516"/>
              <a:gd name="connsiteX15" fmla="*/ 202740 w 225924"/>
              <a:gd name="connsiteY15" fmla="*/ 113148 h 303516"/>
              <a:gd name="connsiteX16" fmla="*/ 113020 w 225924"/>
              <a:gd name="connsiteY16" fmla="*/ 203712 h 30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924" h="303516">
                <a:moveTo>
                  <a:pt x="225226" y="100628"/>
                </a:moveTo>
                <a:cubicBezTo>
                  <a:pt x="218621" y="43993"/>
                  <a:pt x="170977" y="0"/>
                  <a:pt x="113020" y="0"/>
                </a:cubicBezTo>
                <a:cubicBezTo>
                  <a:pt x="55063" y="0"/>
                  <a:pt x="7304" y="43993"/>
                  <a:pt x="813" y="100628"/>
                </a:cubicBezTo>
                <a:cubicBezTo>
                  <a:pt x="347" y="105074"/>
                  <a:pt x="0" y="109518"/>
                  <a:pt x="0" y="114082"/>
                </a:cubicBezTo>
                <a:cubicBezTo>
                  <a:pt x="0" y="119932"/>
                  <a:pt x="813" y="126133"/>
                  <a:pt x="2203" y="132570"/>
                </a:cubicBezTo>
                <a:cubicBezTo>
                  <a:pt x="4406" y="144503"/>
                  <a:pt x="8461" y="155738"/>
                  <a:pt x="14025" y="166034"/>
                </a:cubicBezTo>
                <a:cubicBezTo>
                  <a:pt x="44280" y="231322"/>
                  <a:pt x="112905" y="303517"/>
                  <a:pt x="112905" y="303517"/>
                </a:cubicBezTo>
                <a:cubicBezTo>
                  <a:pt x="112905" y="303517"/>
                  <a:pt x="181526" y="231322"/>
                  <a:pt x="211897" y="166034"/>
                </a:cubicBezTo>
                <a:cubicBezTo>
                  <a:pt x="217460" y="155738"/>
                  <a:pt x="221518" y="144503"/>
                  <a:pt x="223721" y="132570"/>
                </a:cubicBezTo>
                <a:cubicBezTo>
                  <a:pt x="225111" y="126133"/>
                  <a:pt x="225925" y="119932"/>
                  <a:pt x="225925" y="114082"/>
                </a:cubicBezTo>
                <a:cubicBezTo>
                  <a:pt x="225925" y="109518"/>
                  <a:pt x="225692" y="105074"/>
                  <a:pt x="225111" y="100628"/>
                </a:cubicBezTo>
                <a:lnTo>
                  <a:pt x="225226" y="100628"/>
                </a:lnTo>
                <a:close/>
                <a:moveTo>
                  <a:pt x="113020" y="203712"/>
                </a:moveTo>
                <a:cubicBezTo>
                  <a:pt x="63524" y="203712"/>
                  <a:pt x="23299" y="163109"/>
                  <a:pt x="23299" y="113148"/>
                </a:cubicBezTo>
                <a:cubicBezTo>
                  <a:pt x="23299" y="63183"/>
                  <a:pt x="63406" y="22584"/>
                  <a:pt x="113020" y="22584"/>
                </a:cubicBezTo>
                <a:cubicBezTo>
                  <a:pt x="162634" y="22584"/>
                  <a:pt x="202740" y="63068"/>
                  <a:pt x="202740" y="113148"/>
                </a:cubicBezTo>
                <a:cubicBezTo>
                  <a:pt x="202740" y="163227"/>
                  <a:pt x="162634" y="203712"/>
                  <a:pt x="113020" y="203712"/>
                </a:cubicBezTo>
                <a:close/>
              </a:path>
            </a:pathLst>
          </a:custGeom>
          <a:solidFill>
            <a:srgbClr val="00ACEC"/>
          </a:solidFill>
          <a:ln w="3369" cap="flat">
            <a:noFill/>
            <a:prstDash val="solid"/>
            <a:miter/>
          </a:ln>
        </p:spPr>
        <p:txBody>
          <a:bodyPr rtlCol="0" anchor="ctr"/>
          <a:lstStyle/>
          <a:p>
            <a:endParaRPr lang="en-GB"/>
          </a:p>
        </p:txBody>
      </p:sp>
      <p:sp>
        <p:nvSpPr>
          <p:cNvPr id="2" name="Slide Number Placeholder 1">
            <a:extLst>
              <a:ext uri="{FF2B5EF4-FFF2-40B4-BE49-F238E27FC236}">
                <a16:creationId xmlns:a16="http://schemas.microsoft.com/office/drawing/2014/main" id="{2A2457A4-E822-DB88-0C7F-6E017C664FE9}"/>
              </a:ext>
            </a:extLst>
          </p:cNvPr>
          <p:cNvSpPr>
            <a:spLocks noGrp="1"/>
          </p:cNvSpPr>
          <p:nvPr>
            <p:ph type="sldNum" sz="quarter" idx="12"/>
          </p:nvPr>
        </p:nvSpPr>
        <p:spPr/>
        <p:txBody>
          <a:bodyPr/>
          <a:lstStyle/>
          <a:p>
            <a:fld id="{C16C2921-6903-4DB2-82DB-C5609A64D8DE}" type="slidenum">
              <a:rPr lang="en-GB" smtClean="0"/>
              <a:t>18</a:t>
            </a:fld>
            <a:endParaRPr lang="en-GB"/>
          </a:p>
        </p:txBody>
      </p:sp>
      <p:sp>
        <p:nvSpPr>
          <p:cNvPr id="3" name="Title 2">
            <a:extLst>
              <a:ext uri="{FF2B5EF4-FFF2-40B4-BE49-F238E27FC236}">
                <a16:creationId xmlns:a16="http://schemas.microsoft.com/office/drawing/2014/main" id="{38ED6580-1ADF-6C7E-3F82-D9441B9FA372}"/>
              </a:ext>
            </a:extLst>
          </p:cNvPr>
          <p:cNvSpPr>
            <a:spLocks noGrp="1"/>
          </p:cNvSpPr>
          <p:nvPr>
            <p:ph type="title"/>
          </p:nvPr>
        </p:nvSpPr>
        <p:spPr/>
        <p:txBody>
          <a:bodyPr/>
          <a:lstStyle/>
          <a:p>
            <a:r>
              <a:rPr lang="da-DK" dirty="0"/>
              <a:t>Brave Tern </a:t>
            </a:r>
            <a:r>
              <a:rPr lang="da-DK" i="1" dirty="0">
                <a:solidFill>
                  <a:srgbClr val="00ACEC"/>
                </a:solidFill>
              </a:rPr>
              <a:t>track record</a:t>
            </a:r>
            <a:endParaRPr lang="en-GB" dirty="0">
              <a:solidFill>
                <a:srgbClr val="00ACEC"/>
              </a:solidFill>
            </a:endParaRPr>
          </a:p>
        </p:txBody>
      </p:sp>
      <p:graphicFrame>
        <p:nvGraphicFramePr>
          <p:cNvPr id="4" name="Table 3">
            <a:extLst>
              <a:ext uri="{FF2B5EF4-FFF2-40B4-BE49-F238E27FC236}">
                <a16:creationId xmlns:a16="http://schemas.microsoft.com/office/drawing/2014/main" id="{87D3DD61-E9F9-570F-5BE1-4A7C77B5C2D0}"/>
              </a:ext>
            </a:extLst>
          </p:cNvPr>
          <p:cNvGraphicFramePr>
            <a:graphicFrameLocks noGrp="1"/>
          </p:cNvGraphicFramePr>
          <p:nvPr/>
        </p:nvGraphicFramePr>
        <p:xfrm>
          <a:off x="5365396" y="1276866"/>
          <a:ext cx="6202974" cy="3697551"/>
        </p:xfrm>
        <a:graphic>
          <a:graphicData uri="http://schemas.openxmlformats.org/drawingml/2006/table">
            <a:tbl>
              <a:tblPr firstRow="1" bandRow="1">
                <a:tableStyleId>{AF606853-7671-496A-8E4F-DF71F8EC918B}</a:tableStyleId>
              </a:tblPr>
              <a:tblGrid>
                <a:gridCol w="441643">
                  <a:extLst>
                    <a:ext uri="{9D8B030D-6E8A-4147-A177-3AD203B41FA5}">
                      <a16:colId xmlns:a16="http://schemas.microsoft.com/office/drawing/2014/main" val="2609468238"/>
                    </a:ext>
                  </a:extLst>
                </a:gridCol>
                <a:gridCol w="1678670">
                  <a:extLst>
                    <a:ext uri="{9D8B030D-6E8A-4147-A177-3AD203B41FA5}">
                      <a16:colId xmlns:a16="http://schemas.microsoft.com/office/drawing/2014/main" val="3667236797"/>
                    </a:ext>
                  </a:extLst>
                </a:gridCol>
                <a:gridCol w="1678670">
                  <a:extLst>
                    <a:ext uri="{9D8B030D-6E8A-4147-A177-3AD203B41FA5}">
                      <a16:colId xmlns:a16="http://schemas.microsoft.com/office/drawing/2014/main" val="2215976655"/>
                    </a:ext>
                  </a:extLst>
                </a:gridCol>
                <a:gridCol w="1563722">
                  <a:extLst>
                    <a:ext uri="{9D8B030D-6E8A-4147-A177-3AD203B41FA5}">
                      <a16:colId xmlns:a16="http://schemas.microsoft.com/office/drawing/2014/main" val="3446126844"/>
                    </a:ext>
                  </a:extLst>
                </a:gridCol>
                <a:gridCol w="840269">
                  <a:extLst>
                    <a:ext uri="{9D8B030D-6E8A-4147-A177-3AD203B41FA5}">
                      <a16:colId xmlns:a16="http://schemas.microsoft.com/office/drawing/2014/main" val="622858116"/>
                    </a:ext>
                  </a:extLst>
                </a:gridCol>
              </a:tblGrid>
              <a:tr h="336141">
                <a:tc>
                  <a:txBody>
                    <a:bodyPr/>
                    <a:lstStyle/>
                    <a:p>
                      <a:pPr fontAlgn="t"/>
                      <a:r>
                        <a:rPr lang="en-GB" sz="1200" dirty="0">
                          <a:effectLst/>
                        </a:rPr>
                        <a:t>No.</a:t>
                      </a:r>
                    </a:p>
                  </a:txBody>
                  <a:tcPr anchor="ctr"/>
                </a:tc>
                <a:tc>
                  <a:txBody>
                    <a:bodyPr/>
                    <a:lstStyle/>
                    <a:p>
                      <a:pPr fontAlgn="t"/>
                      <a:r>
                        <a:rPr lang="en-GB" sz="1200" dirty="0">
                          <a:effectLst/>
                        </a:rPr>
                        <a:t>Site</a:t>
                      </a:r>
                    </a:p>
                  </a:txBody>
                  <a:tcPr anchor="ctr"/>
                </a:tc>
                <a:tc>
                  <a:txBody>
                    <a:bodyPr/>
                    <a:lstStyle/>
                    <a:p>
                      <a:pPr fontAlgn="t"/>
                      <a:r>
                        <a:rPr lang="en-GB" sz="1200">
                          <a:effectLst/>
                        </a:rPr>
                        <a:t>Client</a:t>
                      </a:r>
                    </a:p>
                  </a:txBody>
                  <a:tcPr anchor="ctr"/>
                </a:tc>
                <a:tc>
                  <a:txBody>
                    <a:bodyPr/>
                    <a:lstStyle/>
                    <a:p>
                      <a:pPr fontAlgn="t"/>
                      <a:r>
                        <a:rPr lang="en-GB" sz="1200">
                          <a:effectLst/>
                        </a:rPr>
                        <a:t>Turbine model</a:t>
                      </a:r>
                    </a:p>
                  </a:txBody>
                  <a:tcPr anchor="ctr"/>
                </a:tc>
                <a:tc>
                  <a:txBody>
                    <a:bodyPr/>
                    <a:lstStyle/>
                    <a:p>
                      <a:pPr fontAlgn="t"/>
                      <a:r>
                        <a:rPr lang="en-GB" sz="1200" dirty="0">
                          <a:effectLst/>
                        </a:rPr>
                        <a:t>Year</a:t>
                      </a:r>
                    </a:p>
                  </a:txBody>
                  <a:tcPr anchor="ctr"/>
                </a:tc>
                <a:extLst>
                  <a:ext uri="{0D108BD9-81ED-4DB2-BD59-A6C34878D82A}">
                    <a16:rowId xmlns:a16="http://schemas.microsoft.com/office/drawing/2014/main" val="1695858323"/>
                  </a:ext>
                </a:extLst>
              </a:tr>
              <a:tr h="336141">
                <a:tc>
                  <a:txBody>
                    <a:bodyPr/>
                    <a:lstStyle/>
                    <a:p>
                      <a:pPr fontAlgn="t"/>
                      <a:r>
                        <a:rPr lang="da-DK" sz="1200" dirty="0">
                          <a:effectLst/>
                          <a:latin typeface="+mj-lt"/>
                        </a:rPr>
                        <a:t>23</a:t>
                      </a:r>
                      <a:endParaRPr lang="en-GB" sz="1200" dirty="0">
                        <a:effectLst/>
                        <a:latin typeface="+mj-lt"/>
                      </a:endParaRPr>
                    </a:p>
                  </a:txBody>
                  <a:tcPr anchor="ctr">
                    <a:solidFill>
                      <a:schemeClr val="accent2">
                        <a:alpha val="10000"/>
                      </a:schemeClr>
                    </a:solidFill>
                  </a:tcPr>
                </a:tc>
                <a:tc>
                  <a:txBody>
                    <a:bodyPr/>
                    <a:lstStyle/>
                    <a:p>
                      <a:pPr fontAlgn="t"/>
                      <a:r>
                        <a:rPr lang="en-GB" sz="1200">
                          <a:effectLst/>
                          <a:latin typeface="+mj-lt"/>
                        </a:rPr>
                        <a:t>St. Brieuc</a:t>
                      </a:r>
                    </a:p>
                  </a:txBody>
                  <a:tcPr anchor="ctr">
                    <a:solidFill>
                      <a:schemeClr val="accent2">
                        <a:alpha val="10000"/>
                      </a:schemeClr>
                    </a:solidFill>
                  </a:tcPr>
                </a:tc>
                <a:tc>
                  <a:txBody>
                    <a:bodyPr/>
                    <a:lstStyle/>
                    <a:p>
                      <a:pPr fontAlgn="t"/>
                      <a:r>
                        <a:rPr lang="en-GB" sz="1200">
                          <a:effectLst/>
                          <a:latin typeface="+mj-lt"/>
                        </a:rPr>
                        <a:t>SGRE</a:t>
                      </a:r>
                    </a:p>
                  </a:txBody>
                  <a:tcPr anchor="ctr">
                    <a:solidFill>
                      <a:schemeClr val="accent2">
                        <a:alpha val="10000"/>
                      </a:schemeClr>
                    </a:solidFill>
                  </a:tcPr>
                </a:tc>
                <a:tc>
                  <a:txBody>
                    <a:bodyPr/>
                    <a:lstStyle/>
                    <a:p>
                      <a:pPr fontAlgn="t"/>
                      <a:r>
                        <a:rPr lang="en-GB" sz="1200">
                          <a:effectLst/>
                          <a:latin typeface="+mj-lt"/>
                        </a:rPr>
                        <a:t>SG 8.0MW 167</a:t>
                      </a:r>
                    </a:p>
                  </a:txBody>
                  <a:tcPr anchor="ctr">
                    <a:solidFill>
                      <a:schemeClr val="accent2">
                        <a:alpha val="10000"/>
                      </a:schemeClr>
                    </a:solidFill>
                  </a:tcPr>
                </a:tc>
                <a:tc>
                  <a:txBody>
                    <a:bodyPr/>
                    <a:lstStyle/>
                    <a:p>
                      <a:pPr fontAlgn="t"/>
                      <a:r>
                        <a:rPr lang="en-GB" sz="1200">
                          <a:effectLst/>
                          <a:latin typeface="+mj-lt"/>
                        </a:rPr>
                        <a:t>2023</a:t>
                      </a:r>
                    </a:p>
                  </a:txBody>
                  <a:tcPr anchor="ctr">
                    <a:solidFill>
                      <a:schemeClr val="accent2">
                        <a:alpha val="10000"/>
                      </a:schemeClr>
                    </a:solidFill>
                  </a:tcPr>
                </a:tc>
                <a:extLst>
                  <a:ext uri="{0D108BD9-81ED-4DB2-BD59-A6C34878D82A}">
                    <a16:rowId xmlns:a16="http://schemas.microsoft.com/office/drawing/2014/main" val="160875937"/>
                  </a:ext>
                </a:extLst>
              </a:tr>
              <a:tr h="336141">
                <a:tc>
                  <a:txBody>
                    <a:bodyPr/>
                    <a:lstStyle/>
                    <a:p>
                      <a:pPr fontAlgn="t"/>
                      <a:r>
                        <a:rPr lang="da-DK" sz="1200" dirty="0">
                          <a:effectLst/>
                          <a:latin typeface="+mj-lt"/>
                        </a:rPr>
                        <a:t>22</a:t>
                      </a:r>
                      <a:endParaRPr lang="en-GB" sz="1200" dirty="0">
                        <a:effectLst/>
                        <a:latin typeface="+mj-lt"/>
                      </a:endParaRPr>
                    </a:p>
                  </a:txBody>
                  <a:tcPr anchor="ctr"/>
                </a:tc>
                <a:tc>
                  <a:txBody>
                    <a:bodyPr/>
                    <a:lstStyle/>
                    <a:p>
                      <a:pPr fontAlgn="t"/>
                      <a:r>
                        <a:rPr lang="en-GB" sz="1200" dirty="0">
                          <a:effectLst/>
                          <a:latin typeface="+mj-lt"/>
                        </a:rPr>
                        <a:t>Formosa 2</a:t>
                      </a:r>
                    </a:p>
                  </a:txBody>
                  <a:tcPr anchor="ctr"/>
                </a:tc>
                <a:tc>
                  <a:txBody>
                    <a:bodyPr/>
                    <a:lstStyle/>
                    <a:p>
                      <a:pPr fontAlgn="t"/>
                      <a:r>
                        <a:rPr lang="en-GB" sz="1200">
                          <a:effectLst/>
                          <a:latin typeface="+mj-lt"/>
                        </a:rPr>
                        <a:t>SGRE</a:t>
                      </a:r>
                    </a:p>
                  </a:txBody>
                  <a:tcPr anchor="ctr"/>
                </a:tc>
                <a:tc>
                  <a:txBody>
                    <a:bodyPr/>
                    <a:lstStyle/>
                    <a:p>
                      <a:pPr fontAlgn="t"/>
                      <a:r>
                        <a:rPr lang="en-GB" sz="1200">
                          <a:effectLst/>
                          <a:latin typeface="+mj-lt"/>
                        </a:rPr>
                        <a:t>SG 8.0MW 167</a:t>
                      </a:r>
                    </a:p>
                  </a:txBody>
                  <a:tcPr anchor="ctr"/>
                </a:tc>
                <a:tc>
                  <a:txBody>
                    <a:bodyPr/>
                    <a:lstStyle/>
                    <a:p>
                      <a:pPr fontAlgn="t"/>
                      <a:r>
                        <a:rPr lang="en-GB" sz="1200">
                          <a:effectLst/>
                          <a:latin typeface="+mj-lt"/>
                        </a:rPr>
                        <a:t>2022</a:t>
                      </a:r>
                    </a:p>
                  </a:txBody>
                  <a:tcPr anchor="ctr"/>
                </a:tc>
                <a:extLst>
                  <a:ext uri="{0D108BD9-81ED-4DB2-BD59-A6C34878D82A}">
                    <a16:rowId xmlns:a16="http://schemas.microsoft.com/office/drawing/2014/main" val="444062865"/>
                  </a:ext>
                </a:extLst>
              </a:tr>
              <a:tr h="336141">
                <a:tc>
                  <a:txBody>
                    <a:bodyPr/>
                    <a:lstStyle/>
                    <a:p>
                      <a:pPr fontAlgn="t"/>
                      <a:r>
                        <a:rPr lang="da-DK" sz="1200" dirty="0">
                          <a:effectLst/>
                          <a:latin typeface="+mj-lt"/>
                        </a:rPr>
                        <a:t>21</a:t>
                      </a:r>
                      <a:endParaRPr lang="en-GB" sz="1200" dirty="0">
                        <a:effectLst/>
                        <a:latin typeface="+mj-lt"/>
                      </a:endParaRPr>
                    </a:p>
                  </a:txBody>
                  <a:tcPr anchor="ctr">
                    <a:solidFill>
                      <a:schemeClr val="accent2">
                        <a:alpha val="10000"/>
                      </a:schemeClr>
                    </a:solidFill>
                  </a:tcPr>
                </a:tc>
                <a:tc>
                  <a:txBody>
                    <a:bodyPr/>
                    <a:lstStyle/>
                    <a:p>
                      <a:pPr fontAlgn="t"/>
                      <a:r>
                        <a:rPr lang="en-GB" sz="1200">
                          <a:effectLst/>
                          <a:latin typeface="+mj-lt"/>
                        </a:rPr>
                        <a:t>Yunlin</a:t>
                      </a:r>
                    </a:p>
                  </a:txBody>
                  <a:tcPr anchor="ctr">
                    <a:solidFill>
                      <a:schemeClr val="accent2">
                        <a:alpha val="10000"/>
                      </a:schemeClr>
                    </a:solidFill>
                  </a:tcPr>
                </a:tc>
                <a:tc>
                  <a:txBody>
                    <a:bodyPr/>
                    <a:lstStyle/>
                    <a:p>
                      <a:pPr fontAlgn="t"/>
                      <a:r>
                        <a:rPr lang="en-GB" sz="1200">
                          <a:effectLst/>
                          <a:latin typeface="+mj-lt"/>
                        </a:rPr>
                        <a:t>SGRE</a:t>
                      </a:r>
                    </a:p>
                  </a:txBody>
                  <a:tcPr anchor="ctr">
                    <a:solidFill>
                      <a:schemeClr val="accent2">
                        <a:alpha val="10000"/>
                      </a:schemeClr>
                    </a:solidFill>
                  </a:tcPr>
                </a:tc>
                <a:tc>
                  <a:txBody>
                    <a:bodyPr/>
                    <a:lstStyle/>
                    <a:p>
                      <a:pPr fontAlgn="t"/>
                      <a:r>
                        <a:rPr lang="en-GB" sz="1200">
                          <a:effectLst/>
                          <a:latin typeface="+mj-lt"/>
                        </a:rPr>
                        <a:t>SG 8.0MW 167</a:t>
                      </a:r>
                    </a:p>
                  </a:txBody>
                  <a:tcPr anchor="ctr">
                    <a:solidFill>
                      <a:schemeClr val="accent2">
                        <a:alpha val="10000"/>
                      </a:schemeClr>
                    </a:solidFill>
                  </a:tcPr>
                </a:tc>
                <a:tc>
                  <a:txBody>
                    <a:bodyPr/>
                    <a:lstStyle/>
                    <a:p>
                      <a:pPr fontAlgn="t"/>
                      <a:r>
                        <a:rPr lang="en-GB" sz="1200">
                          <a:effectLst/>
                          <a:latin typeface="+mj-lt"/>
                        </a:rPr>
                        <a:t>2022</a:t>
                      </a:r>
                    </a:p>
                  </a:txBody>
                  <a:tcPr anchor="ctr">
                    <a:solidFill>
                      <a:schemeClr val="accent2">
                        <a:alpha val="10000"/>
                      </a:schemeClr>
                    </a:solidFill>
                  </a:tcPr>
                </a:tc>
                <a:extLst>
                  <a:ext uri="{0D108BD9-81ED-4DB2-BD59-A6C34878D82A}">
                    <a16:rowId xmlns:a16="http://schemas.microsoft.com/office/drawing/2014/main" val="2250983992"/>
                  </a:ext>
                </a:extLst>
              </a:tr>
              <a:tr h="336141">
                <a:tc>
                  <a:txBody>
                    <a:bodyPr/>
                    <a:lstStyle/>
                    <a:p>
                      <a:pPr fontAlgn="t"/>
                      <a:r>
                        <a:rPr lang="da-DK" sz="1200" dirty="0">
                          <a:effectLst/>
                          <a:latin typeface="+mj-lt"/>
                        </a:rPr>
                        <a:t>18</a:t>
                      </a:r>
                      <a:endParaRPr lang="en-GB" sz="1200" dirty="0">
                        <a:effectLst/>
                        <a:latin typeface="+mj-lt"/>
                      </a:endParaRPr>
                    </a:p>
                  </a:txBody>
                  <a:tcPr anchor="ctr"/>
                </a:tc>
                <a:tc>
                  <a:txBody>
                    <a:bodyPr/>
                    <a:lstStyle/>
                    <a:p>
                      <a:pPr fontAlgn="t"/>
                      <a:r>
                        <a:rPr lang="en-GB" sz="1200" dirty="0">
                          <a:effectLst/>
                          <a:latin typeface="+mj-lt"/>
                        </a:rPr>
                        <a:t>Yunlin OWF</a:t>
                      </a:r>
                    </a:p>
                  </a:txBody>
                  <a:tcPr anchor="ctr"/>
                </a:tc>
                <a:tc>
                  <a:txBody>
                    <a:bodyPr/>
                    <a:lstStyle/>
                    <a:p>
                      <a:pPr fontAlgn="t"/>
                      <a:r>
                        <a:rPr lang="en-GB" sz="1200" dirty="0">
                          <a:effectLst/>
                          <a:latin typeface="+mj-lt"/>
                        </a:rPr>
                        <a:t>SGRE</a:t>
                      </a:r>
                    </a:p>
                  </a:txBody>
                  <a:tcPr anchor="ctr"/>
                </a:tc>
                <a:tc>
                  <a:txBody>
                    <a:bodyPr/>
                    <a:lstStyle/>
                    <a:p>
                      <a:pPr fontAlgn="t"/>
                      <a:r>
                        <a:rPr lang="en-GB" sz="1200" dirty="0">
                          <a:effectLst/>
                          <a:latin typeface="+mj-lt"/>
                        </a:rPr>
                        <a:t>SG 8.0MW 167</a:t>
                      </a:r>
                    </a:p>
                  </a:txBody>
                  <a:tcPr anchor="ctr"/>
                </a:tc>
                <a:tc>
                  <a:txBody>
                    <a:bodyPr/>
                    <a:lstStyle/>
                    <a:p>
                      <a:pPr fontAlgn="t"/>
                      <a:r>
                        <a:rPr lang="en-GB" sz="1200" dirty="0">
                          <a:effectLst/>
                          <a:latin typeface="+mj-lt"/>
                        </a:rPr>
                        <a:t>2021-2022</a:t>
                      </a:r>
                    </a:p>
                  </a:txBody>
                  <a:tcPr anchor="ctr"/>
                </a:tc>
                <a:extLst>
                  <a:ext uri="{0D108BD9-81ED-4DB2-BD59-A6C34878D82A}">
                    <a16:rowId xmlns:a16="http://schemas.microsoft.com/office/drawing/2014/main" val="2490927907"/>
                  </a:ext>
                </a:extLst>
              </a:tr>
              <a:tr h="336141">
                <a:tc>
                  <a:txBody>
                    <a:bodyPr/>
                    <a:lstStyle/>
                    <a:p>
                      <a:pPr fontAlgn="t"/>
                      <a:r>
                        <a:rPr lang="da-DK" sz="1200" dirty="0">
                          <a:effectLst/>
                          <a:latin typeface="+mj-lt"/>
                        </a:rPr>
                        <a:t>11</a:t>
                      </a:r>
                      <a:endParaRPr lang="en-GB" sz="1200" dirty="0">
                        <a:effectLst/>
                        <a:latin typeface="+mj-lt"/>
                      </a:endParaRPr>
                    </a:p>
                  </a:txBody>
                  <a:tcPr anchor="ctr">
                    <a:solidFill>
                      <a:schemeClr val="accent2">
                        <a:alpha val="10000"/>
                      </a:schemeClr>
                    </a:solidFill>
                  </a:tcPr>
                </a:tc>
                <a:tc>
                  <a:txBody>
                    <a:bodyPr/>
                    <a:lstStyle/>
                    <a:p>
                      <a:pPr fontAlgn="t"/>
                      <a:r>
                        <a:rPr lang="en-GB" sz="1200">
                          <a:effectLst/>
                          <a:latin typeface="+mj-lt"/>
                        </a:rPr>
                        <a:t>Albatros</a:t>
                      </a:r>
                    </a:p>
                  </a:txBody>
                  <a:tcPr anchor="ctr">
                    <a:solidFill>
                      <a:schemeClr val="accent2">
                        <a:alpha val="10000"/>
                      </a:schemeClr>
                    </a:solidFill>
                  </a:tcPr>
                </a:tc>
                <a:tc>
                  <a:txBody>
                    <a:bodyPr/>
                    <a:lstStyle/>
                    <a:p>
                      <a:pPr fontAlgn="t"/>
                      <a:r>
                        <a:rPr lang="en-GB" sz="1200">
                          <a:effectLst/>
                          <a:latin typeface="+mj-lt"/>
                        </a:rPr>
                        <a:t>SGRE</a:t>
                      </a:r>
                    </a:p>
                  </a:txBody>
                  <a:tcPr anchor="ctr">
                    <a:solidFill>
                      <a:schemeClr val="accent2">
                        <a:alpha val="10000"/>
                      </a:schemeClr>
                    </a:solidFill>
                  </a:tcPr>
                </a:tc>
                <a:tc>
                  <a:txBody>
                    <a:bodyPr/>
                    <a:lstStyle/>
                    <a:p>
                      <a:pPr fontAlgn="t"/>
                      <a:r>
                        <a:rPr lang="en-GB" sz="1200">
                          <a:effectLst/>
                          <a:latin typeface="+mj-lt"/>
                        </a:rPr>
                        <a:t>SG 7.0MW 154</a:t>
                      </a:r>
                    </a:p>
                  </a:txBody>
                  <a:tcPr anchor="ctr">
                    <a:solidFill>
                      <a:schemeClr val="accent2">
                        <a:alpha val="10000"/>
                      </a:schemeClr>
                    </a:solidFill>
                  </a:tcPr>
                </a:tc>
                <a:tc>
                  <a:txBody>
                    <a:bodyPr/>
                    <a:lstStyle/>
                    <a:p>
                      <a:pPr fontAlgn="t"/>
                      <a:r>
                        <a:rPr lang="en-GB" sz="1200">
                          <a:effectLst/>
                          <a:latin typeface="+mj-lt"/>
                        </a:rPr>
                        <a:t>2019</a:t>
                      </a:r>
                    </a:p>
                  </a:txBody>
                  <a:tcPr anchor="ctr">
                    <a:solidFill>
                      <a:schemeClr val="accent2">
                        <a:alpha val="10000"/>
                      </a:schemeClr>
                    </a:solidFill>
                  </a:tcPr>
                </a:tc>
                <a:extLst>
                  <a:ext uri="{0D108BD9-81ED-4DB2-BD59-A6C34878D82A}">
                    <a16:rowId xmlns:a16="http://schemas.microsoft.com/office/drawing/2014/main" val="433441893"/>
                  </a:ext>
                </a:extLst>
              </a:tr>
              <a:tr h="336141">
                <a:tc>
                  <a:txBody>
                    <a:bodyPr/>
                    <a:lstStyle/>
                    <a:p>
                      <a:pPr fontAlgn="t"/>
                      <a:r>
                        <a:rPr lang="da-DK" sz="1200" dirty="0">
                          <a:effectLst/>
                          <a:latin typeface="+mj-lt"/>
                        </a:rPr>
                        <a:t>10</a:t>
                      </a:r>
                      <a:endParaRPr lang="en-GB" sz="1200" dirty="0">
                        <a:effectLst/>
                        <a:latin typeface="+mj-lt"/>
                      </a:endParaRPr>
                    </a:p>
                  </a:txBody>
                  <a:tcPr anchor="ctr"/>
                </a:tc>
                <a:tc>
                  <a:txBody>
                    <a:bodyPr/>
                    <a:lstStyle/>
                    <a:p>
                      <a:pPr fontAlgn="t"/>
                      <a:r>
                        <a:rPr lang="en-GB" sz="1200">
                          <a:effectLst/>
                          <a:latin typeface="+mj-lt"/>
                        </a:rPr>
                        <a:t>Hohe See</a:t>
                      </a:r>
                    </a:p>
                  </a:txBody>
                  <a:tcPr anchor="ctr"/>
                </a:tc>
                <a:tc>
                  <a:txBody>
                    <a:bodyPr/>
                    <a:lstStyle/>
                    <a:p>
                      <a:pPr fontAlgn="t"/>
                      <a:r>
                        <a:rPr lang="en-GB" sz="1200" dirty="0">
                          <a:effectLst/>
                          <a:latin typeface="+mj-lt"/>
                        </a:rPr>
                        <a:t>SGRE</a:t>
                      </a:r>
                    </a:p>
                  </a:txBody>
                  <a:tcPr anchor="ctr"/>
                </a:tc>
                <a:tc>
                  <a:txBody>
                    <a:bodyPr/>
                    <a:lstStyle/>
                    <a:p>
                      <a:pPr fontAlgn="t"/>
                      <a:r>
                        <a:rPr lang="en-GB" sz="1200">
                          <a:effectLst/>
                          <a:latin typeface="+mj-lt"/>
                        </a:rPr>
                        <a:t>SG 7.0MW 154</a:t>
                      </a:r>
                    </a:p>
                  </a:txBody>
                  <a:tcPr anchor="ctr"/>
                </a:tc>
                <a:tc>
                  <a:txBody>
                    <a:bodyPr/>
                    <a:lstStyle/>
                    <a:p>
                      <a:pPr fontAlgn="t"/>
                      <a:r>
                        <a:rPr lang="en-GB" sz="1200">
                          <a:effectLst/>
                          <a:latin typeface="+mj-lt"/>
                        </a:rPr>
                        <a:t>2019</a:t>
                      </a:r>
                    </a:p>
                  </a:txBody>
                  <a:tcPr anchor="ctr"/>
                </a:tc>
                <a:extLst>
                  <a:ext uri="{0D108BD9-81ED-4DB2-BD59-A6C34878D82A}">
                    <a16:rowId xmlns:a16="http://schemas.microsoft.com/office/drawing/2014/main" val="3063213078"/>
                  </a:ext>
                </a:extLst>
              </a:tr>
              <a:tr h="336141">
                <a:tc>
                  <a:txBody>
                    <a:bodyPr/>
                    <a:lstStyle/>
                    <a:p>
                      <a:pPr fontAlgn="t"/>
                      <a:r>
                        <a:rPr lang="da-DK" sz="1200" dirty="0">
                          <a:effectLst/>
                          <a:latin typeface="+mj-lt"/>
                        </a:rPr>
                        <a:t>9</a:t>
                      </a:r>
                      <a:endParaRPr lang="en-GB" sz="1200" dirty="0">
                        <a:effectLst/>
                        <a:latin typeface="+mj-lt"/>
                      </a:endParaRPr>
                    </a:p>
                  </a:txBody>
                  <a:tcPr anchor="ctr">
                    <a:solidFill>
                      <a:schemeClr val="accent2">
                        <a:alpha val="10000"/>
                      </a:schemeClr>
                    </a:solidFill>
                  </a:tcPr>
                </a:tc>
                <a:tc>
                  <a:txBody>
                    <a:bodyPr/>
                    <a:lstStyle/>
                    <a:p>
                      <a:pPr fontAlgn="t"/>
                      <a:r>
                        <a:rPr lang="en-GB" sz="1200" dirty="0">
                          <a:effectLst/>
                          <a:latin typeface="+mj-lt"/>
                        </a:rPr>
                        <a:t>Horns Reef 3</a:t>
                      </a:r>
                    </a:p>
                  </a:txBody>
                  <a:tcPr anchor="ctr">
                    <a:solidFill>
                      <a:schemeClr val="accent2">
                        <a:alpha val="10000"/>
                      </a:schemeClr>
                    </a:solidFill>
                  </a:tcPr>
                </a:tc>
                <a:tc>
                  <a:txBody>
                    <a:bodyPr/>
                    <a:lstStyle/>
                    <a:p>
                      <a:pPr fontAlgn="t"/>
                      <a:r>
                        <a:rPr lang="en-GB" sz="1200">
                          <a:effectLst/>
                          <a:latin typeface="+mj-lt"/>
                        </a:rPr>
                        <a:t>MHI Vestas</a:t>
                      </a:r>
                    </a:p>
                  </a:txBody>
                  <a:tcPr anchor="ctr">
                    <a:solidFill>
                      <a:schemeClr val="accent2">
                        <a:alpha val="10000"/>
                      </a:schemeClr>
                    </a:solidFill>
                  </a:tcPr>
                </a:tc>
                <a:tc>
                  <a:txBody>
                    <a:bodyPr/>
                    <a:lstStyle/>
                    <a:p>
                      <a:pPr fontAlgn="t"/>
                      <a:r>
                        <a:rPr lang="en-GB" sz="1200">
                          <a:effectLst/>
                          <a:latin typeface="+mj-lt"/>
                        </a:rPr>
                        <a:t>V164-8.0MW</a:t>
                      </a:r>
                    </a:p>
                  </a:txBody>
                  <a:tcPr anchor="ctr">
                    <a:solidFill>
                      <a:schemeClr val="accent2">
                        <a:alpha val="10000"/>
                      </a:schemeClr>
                    </a:solidFill>
                  </a:tcPr>
                </a:tc>
                <a:tc>
                  <a:txBody>
                    <a:bodyPr/>
                    <a:lstStyle/>
                    <a:p>
                      <a:pPr fontAlgn="t"/>
                      <a:r>
                        <a:rPr lang="en-GB" sz="1200">
                          <a:effectLst/>
                          <a:latin typeface="+mj-lt"/>
                        </a:rPr>
                        <a:t>2018</a:t>
                      </a:r>
                    </a:p>
                  </a:txBody>
                  <a:tcPr anchor="ctr">
                    <a:solidFill>
                      <a:schemeClr val="accent2">
                        <a:alpha val="10000"/>
                      </a:schemeClr>
                    </a:solidFill>
                  </a:tcPr>
                </a:tc>
                <a:extLst>
                  <a:ext uri="{0D108BD9-81ED-4DB2-BD59-A6C34878D82A}">
                    <a16:rowId xmlns:a16="http://schemas.microsoft.com/office/drawing/2014/main" val="2572027036"/>
                  </a:ext>
                </a:extLst>
              </a:tr>
              <a:tr h="336141">
                <a:tc>
                  <a:txBody>
                    <a:bodyPr/>
                    <a:lstStyle/>
                    <a:p>
                      <a:pPr fontAlgn="t"/>
                      <a:r>
                        <a:rPr lang="da-DK" sz="1200" dirty="0">
                          <a:effectLst/>
                          <a:latin typeface="+mj-lt"/>
                        </a:rPr>
                        <a:t>7</a:t>
                      </a:r>
                      <a:endParaRPr lang="en-GB" sz="1200" dirty="0">
                        <a:effectLst/>
                        <a:latin typeface="+mj-lt"/>
                      </a:endParaRPr>
                    </a:p>
                  </a:txBody>
                  <a:tcPr anchor="ctr"/>
                </a:tc>
                <a:tc>
                  <a:txBody>
                    <a:bodyPr/>
                    <a:lstStyle/>
                    <a:p>
                      <a:pPr fontAlgn="t"/>
                      <a:r>
                        <a:rPr lang="en-GB" sz="1200">
                          <a:effectLst/>
                          <a:latin typeface="+mj-lt"/>
                        </a:rPr>
                        <a:t>Wikinger</a:t>
                      </a:r>
                    </a:p>
                  </a:txBody>
                  <a:tcPr anchor="ctr"/>
                </a:tc>
                <a:tc>
                  <a:txBody>
                    <a:bodyPr/>
                    <a:lstStyle/>
                    <a:p>
                      <a:pPr fontAlgn="t"/>
                      <a:r>
                        <a:rPr lang="en-GB" sz="1200">
                          <a:effectLst/>
                          <a:latin typeface="+mj-lt"/>
                        </a:rPr>
                        <a:t>Adwen</a:t>
                      </a:r>
                    </a:p>
                  </a:txBody>
                  <a:tcPr anchor="ctr"/>
                </a:tc>
                <a:tc>
                  <a:txBody>
                    <a:bodyPr/>
                    <a:lstStyle/>
                    <a:p>
                      <a:pPr fontAlgn="t"/>
                      <a:r>
                        <a:rPr lang="en-GB" sz="1200" dirty="0" err="1">
                          <a:effectLst/>
                          <a:latin typeface="+mj-lt"/>
                        </a:rPr>
                        <a:t>Adwen</a:t>
                      </a:r>
                      <a:r>
                        <a:rPr lang="en-GB" sz="1200" dirty="0">
                          <a:effectLst/>
                          <a:latin typeface="+mj-lt"/>
                        </a:rPr>
                        <a:t> M5000 135</a:t>
                      </a:r>
                    </a:p>
                  </a:txBody>
                  <a:tcPr anchor="ctr"/>
                </a:tc>
                <a:tc>
                  <a:txBody>
                    <a:bodyPr/>
                    <a:lstStyle/>
                    <a:p>
                      <a:pPr fontAlgn="t"/>
                      <a:r>
                        <a:rPr lang="en-GB" sz="1200">
                          <a:effectLst/>
                          <a:latin typeface="+mj-lt"/>
                        </a:rPr>
                        <a:t>2017</a:t>
                      </a:r>
                    </a:p>
                  </a:txBody>
                  <a:tcPr anchor="ctr"/>
                </a:tc>
                <a:extLst>
                  <a:ext uri="{0D108BD9-81ED-4DB2-BD59-A6C34878D82A}">
                    <a16:rowId xmlns:a16="http://schemas.microsoft.com/office/drawing/2014/main" val="873683872"/>
                  </a:ext>
                </a:extLst>
              </a:tr>
              <a:tr h="336141">
                <a:tc>
                  <a:txBody>
                    <a:bodyPr/>
                    <a:lstStyle/>
                    <a:p>
                      <a:pPr fontAlgn="t"/>
                      <a:r>
                        <a:rPr lang="da-DK" sz="1200" dirty="0">
                          <a:effectLst/>
                          <a:latin typeface="+mj-lt"/>
                        </a:rPr>
                        <a:t>4</a:t>
                      </a:r>
                      <a:endParaRPr lang="en-GB" sz="1200" dirty="0">
                        <a:effectLst/>
                        <a:latin typeface="+mj-lt"/>
                      </a:endParaRPr>
                    </a:p>
                  </a:txBody>
                  <a:tcPr anchor="ctr">
                    <a:solidFill>
                      <a:schemeClr val="accent2">
                        <a:alpha val="10000"/>
                      </a:schemeClr>
                    </a:solidFill>
                  </a:tcPr>
                </a:tc>
                <a:tc>
                  <a:txBody>
                    <a:bodyPr/>
                    <a:lstStyle/>
                    <a:p>
                      <a:pPr fontAlgn="t"/>
                      <a:r>
                        <a:rPr lang="en-GB" sz="1200">
                          <a:effectLst/>
                          <a:latin typeface="+mj-lt"/>
                        </a:rPr>
                        <a:t>Block Island</a:t>
                      </a:r>
                    </a:p>
                  </a:txBody>
                  <a:tcPr anchor="ctr">
                    <a:solidFill>
                      <a:schemeClr val="accent2">
                        <a:alpha val="10000"/>
                      </a:schemeClr>
                    </a:solidFill>
                  </a:tcPr>
                </a:tc>
                <a:tc>
                  <a:txBody>
                    <a:bodyPr/>
                    <a:lstStyle/>
                    <a:p>
                      <a:pPr fontAlgn="t"/>
                      <a:r>
                        <a:rPr lang="en-GB" sz="1200">
                          <a:effectLst/>
                          <a:latin typeface="+mj-lt"/>
                        </a:rPr>
                        <a:t>Deepwater Wind</a:t>
                      </a:r>
                    </a:p>
                  </a:txBody>
                  <a:tcPr anchor="ctr">
                    <a:solidFill>
                      <a:schemeClr val="accent2">
                        <a:alpha val="10000"/>
                      </a:schemeClr>
                    </a:solidFill>
                  </a:tcPr>
                </a:tc>
                <a:tc>
                  <a:txBody>
                    <a:bodyPr/>
                    <a:lstStyle/>
                    <a:p>
                      <a:pPr fontAlgn="t"/>
                      <a:r>
                        <a:rPr lang="en-GB" sz="1200">
                          <a:effectLst/>
                          <a:latin typeface="+mj-lt"/>
                        </a:rPr>
                        <a:t>GE Haliade 6.0MW 150</a:t>
                      </a:r>
                    </a:p>
                  </a:txBody>
                  <a:tcPr anchor="ctr">
                    <a:solidFill>
                      <a:schemeClr val="accent2">
                        <a:alpha val="10000"/>
                      </a:schemeClr>
                    </a:solidFill>
                  </a:tcPr>
                </a:tc>
                <a:tc>
                  <a:txBody>
                    <a:bodyPr/>
                    <a:lstStyle/>
                    <a:p>
                      <a:pPr fontAlgn="t"/>
                      <a:r>
                        <a:rPr lang="en-GB" sz="1200" dirty="0">
                          <a:effectLst/>
                          <a:latin typeface="+mj-lt"/>
                        </a:rPr>
                        <a:t>2016</a:t>
                      </a:r>
                    </a:p>
                  </a:txBody>
                  <a:tcPr anchor="ctr">
                    <a:solidFill>
                      <a:schemeClr val="accent2">
                        <a:alpha val="10000"/>
                      </a:schemeClr>
                    </a:solidFill>
                  </a:tcPr>
                </a:tc>
                <a:extLst>
                  <a:ext uri="{0D108BD9-81ED-4DB2-BD59-A6C34878D82A}">
                    <a16:rowId xmlns:a16="http://schemas.microsoft.com/office/drawing/2014/main" val="2680685460"/>
                  </a:ext>
                </a:extLst>
              </a:tr>
              <a:tr h="336141">
                <a:tc>
                  <a:txBody>
                    <a:bodyPr/>
                    <a:lstStyle/>
                    <a:p>
                      <a:pPr fontAlgn="t"/>
                      <a:r>
                        <a:rPr lang="en-GB" sz="1200" dirty="0">
                          <a:effectLst/>
                          <a:latin typeface="+mj-lt"/>
                        </a:rPr>
                        <a:t>3</a:t>
                      </a:r>
                    </a:p>
                  </a:txBody>
                  <a:tcPr anchor="ctr"/>
                </a:tc>
                <a:tc>
                  <a:txBody>
                    <a:bodyPr/>
                    <a:lstStyle/>
                    <a:p>
                      <a:pPr fontAlgn="t"/>
                      <a:r>
                        <a:rPr lang="en-GB" sz="1200">
                          <a:effectLst/>
                          <a:latin typeface="+mj-lt"/>
                        </a:rPr>
                        <a:t>Global Tech 1</a:t>
                      </a:r>
                    </a:p>
                  </a:txBody>
                  <a:tcPr anchor="ctr"/>
                </a:tc>
                <a:tc>
                  <a:txBody>
                    <a:bodyPr/>
                    <a:lstStyle/>
                    <a:p>
                      <a:pPr fontAlgn="t"/>
                      <a:r>
                        <a:rPr lang="en-GB" sz="1200">
                          <a:effectLst/>
                          <a:latin typeface="+mj-lt"/>
                        </a:rPr>
                        <a:t>Areva</a:t>
                      </a:r>
                    </a:p>
                  </a:txBody>
                  <a:tcPr anchor="ctr"/>
                </a:tc>
                <a:tc>
                  <a:txBody>
                    <a:bodyPr/>
                    <a:lstStyle/>
                    <a:p>
                      <a:pPr fontAlgn="t"/>
                      <a:r>
                        <a:rPr lang="en-GB" sz="1200" dirty="0" err="1">
                          <a:effectLst/>
                          <a:latin typeface="+mj-lt"/>
                        </a:rPr>
                        <a:t>Areva</a:t>
                      </a:r>
                      <a:r>
                        <a:rPr lang="en-GB" sz="1200" dirty="0">
                          <a:effectLst/>
                          <a:latin typeface="+mj-lt"/>
                        </a:rPr>
                        <a:t> 5.0MW 116</a:t>
                      </a:r>
                    </a:p>
                  </a:txBody>
                  <a:tcPr anchor="ctr"/>
                </a:tc>
                <a:tc>
                  <a:txBody>
                    <a:bodyPr/>
                    <a:lstStyle/>
                    <a:p>
                      <a:pPr fontAlgn="t"/>
                      <a:r>
                        <a:rPr lang="en-GB" sz="1200" dirty="0">
                          <a:effectLst/>
                          <a:latin typeface="+mj-lt"/>
                        </a:rPr>
                        <a:t>2014</a:t>
                      </a:r>
                    </a:p>
                  </a:txBody>
                  <a:tcPr anchor="ctr"/>
                </a:tc>
                <a:extLst>
                  <a:ext uri="{0D108BD9-81ED-4DB2-BD59-A6C34878D82A}">
                    <a16:rowId xmlns:a16="http://schemas.microsoft.com/office/drawing/2014/main" val="3770476571"/>
                  </a:ext>
                </a:extLst>
              </a:tr>
            </a:tbl>
          </a:graphicData>
        </a:graphic>
      </p:graphicFrame>
      <p:sp>
        <p:nvSpPr>
          <p:cNvPr id="6" name="Text Placeholder 1">
            <a:extLst>
              <a:ext uri="{FF2B5EF4-FFF2-40B4-BE49-F238E27FC236}">
                <a16:creationId xmlns:a16="http://schemas.microsoft.com/office/drawing/2014/main" id="{932B23B7-F3D2-764A-A1C8-96F63BF02872}"/>
              </a:ext>
            </a:extLst>
          </p:cNvPr>
          <p:cNvSpPr txBox="1">
            <a:spLocks/>
          </p:cNvSpPr>
          <p:nvPr/>
        </p:nvSpPr>
        <p:spPr>
          <a:xfrm>
            <a:off x="585142" y="1621559"/>
            <a:ext cx="2819005" cy="319848"/>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b="1" dirty="0">
                <a:effectLst/>
              </a:rPr>
              <a:t>Europe</a:t>
            </a:r>
            <a:endParaRPr lang="en-GB" sz="900" dirty="0">
              <a:latin typeface="+mj-lt"/>
            </a:endParaRPr>
          </a:p>
        </p:txBody>
      </p:sp>
      <p:sp>
        <p:nvSpPr>
          <p:cNvPr id="139" name="Text Placeholder 1">
            <a:extLst>
              <a:ext uri="{FF2B5EF4-FFF2-40B4-BE49-F238E27FC236}">
                <a16:creationId xmlns:a16="http://schemas.microsoft.com/office/drawing/2014/main" id="{6CF47C0B-49E0-9573-CC08-24E44E8CDAC9}"/>
              </a:ext>
            </a:extLst>
          </p:cNvPr>
          <p:cNvSpPr txBox="1">
            <a:spLocks/>
          </p:cNvSpPr>
          <p:nvPr/>
        </p:nvSpPr>
        <p:spPr>
          <a:xfrm>
            <a:off x="3344092" y="4103176"/>
            <a:ext cx="1826883" cy="319848"/>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b="1" dirty="0">
                <a:effectLst/>
              </a:rPr>
              <a:t>APAC</a:t>
            </a:r>
            <a:endParaRPr lang="en-GB" sz="900" dirty="0">
              <a:latin typeface="+mj-lt"/>
            </a:endParaRPr>
          </a:p>
        </p:txBody>
      </p:sp>
      <p:sp>
        <p:nvSpPr>
          <p:cNvPr id="142" name="Text Placeholder 1">
            <a:extLst>
              <a:ext uri="{FF2B5EF4-FFF2-40B4-BE49-F238E27FC236}">
                <a16:creationId xmlns:a16="http://schemas.microsoft.com/office/drawing/2014/main" id="{2C7237B8-2958-1C15-7B85-3444D92BACB8}"/>
              </a:ext>
            </a:extLst>
          </p:cNvPr>
          <p:cNvSpPr txBox="1">
            <a:spLocks/>
          </p:cNvSpPr>
          <p:nvPr/>
        </p:nvSpPr>
        <p:spPr>
          <a:xfrm>
            <a:off x="3344092" y="1621559"/>
            <a:ext cx="1826883" cy="319848"/>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b="1" dirty="0">
                <a:effectLst/>
              </a:rPr>
              <a:t>US</a:t>
            </a:r>
            <a:endParaRPr lang="en-GB" sz="900" dirty="0">
              <a:latin typeface="+mj-lt"/>
            </a:endParaRPr>
          </a:p>
        </p:txBody>
      </p:sp>
      <p:grpSp>
        <p:nvGrpSpPr>
          <p:cNvPr id="31" name="Group 30">
            <a:extLst>
              <a:ext uri="{FF2B5EF4-FFF2-40B4-BE49-F238E27FC236}">
                <a16:creationId xmlns:a16="http://schemas.microsoft.com/office/drawing/2014/main" id="{8CB122E9-5ABA-6D7B-9DF8-C149A1C97EC4}"/>
              </a:ext>
            </a:extLst>
          </p:cNvPr>
          <p:cNvGrpSpPr/>
          <p:nvPr/>
        </p:nvGrpSpPr>
        <p:grpSpPr>
          <a:xfrm>
            <a:off x="4868431" y="2462310"/>
            <a:ext cx="299568" cy="303516"/>
            <a:chOff x="4855964" y="2691877"/>
            <a:chExt cx="299568" cy="303516"/>
          </a:xfrm>
        </p:grpSpPr>
        <p:sp>
          <p:nvSpPr>
            <p:cNvPr id="123" name="Freeform: Shape 122">
              <a:extLst>
                <a:ext uri="{FF2B5EF4-FFF2-40B4-BE49-F238E27FC236}">
                  <a16:creationId xmlns:a16="http://schemas.microsoft.com/office/drawing/2014/main" id="{3A4F526B-E1B6-46B7-41DC-42C6ED9473BE}"/>
                </a:ext>
              </a:extLst>
            </p:cNvPr>
            <p:cNvSpPr/>
            <p:nvPr/>
          </p:nvSpPr>
          <p:spPr>
            <a:xfrm>
              <a:off x="4911878" y="2705892"/>
              <a:ext cx="195675" cy="195675"/>
            </a:xfrm>
            <a:custGeom>
              <a:avLst/>
              <a:gdLst>
                <a:gd name="connsiteX0" fmla="*/ 195676 w 195675"/>
                <a:gd name="connsiteY0" fmla="*/ 97838 h 195675"/>
                <a:gd name="connsiteX1" fmla="*/ 97838 w 195675"/>
                <a:gd name="connsiteY1" fmla="*/ 195676 h 195675"/>
                <a:gd name="connsiteX2" fmla="*/ 0 w 195675"/>
                <a:gd name="connsiteY2" fmla="*/ 97838 h 195675"/>
                <a:gd name="connsiteX3" fmla="*/ 97838 w 195675"/>
                <a:gd name="connsiteY3" fmla="*/ 0 h 195675"/>
                <a:gd name="connsiteX4" fmla="*/ 195676 w 195675"/>
                <a:gd name="connsiteY4" fmla="*/ 97838 h 195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75" h="195675">
                  <a:moveTo>
                    <a:pt x="195676" y="97838"/>
                  </a:moveTo>
                  <a:cubicBezTo>
                    <a:pt x="195676" y="151872"/>
                    <a:pt x="151872" y="195676"/>
                    <a:pt x="97838" y="195676"/>
                  </a:cubicBezTo>
                  <a:cubicBezTo>
                    <a:pt x="43804" y="195676"/>
                    <a:pt x="0" y="151872"/>
                    <a:pt x="0" y="97838"/>
                  </a:cubicBezTo>
                  <a:cubicBezTo>
                    <a:pt x="0" y="43804"/>
                    <a:pt x="43804" y="0"/>
                    <a:pt x="97838" y="0"/>
                  </a:cubicBezTo>
                  <a:cubicBezTo>
                    <a:pt x="151872" y="0"/>
                    <a:pt x="195676" y="43804"/>
                    <a:pt x="195676" y="97838"/>
                  </a:cubicBezTo>
                  <a:close/>
                </a:path>
              </a:pathLst>
            </a:custGeom>
            <a:solidFill>
              <a:srgbClr val="002132"/>
            </a:solidFill>
            <a:ln w="3369" cap="flat">
              <a:noFill/>
              <a:prstDash val="solid"/>
              <a:miter/>
            </a:ln>
          </p:spPr>
          <p:txBody>
            <a:bodyPr rtlCol="0" anchor="ctr"/>
            <a:lstStyle/>
            <a:p>
              <a:endParaRPr lang="en-GB" dirty="0"/>
            </a:p>
          </p:txBody>
        </p:sp>
        <p:grpSp>
          <p:nvGrpSpPr>
            <p:cNvPr id="30" name="Group 29">
              <a:extLst>
                <a:ext uri="{FF2B5EF4-FFF2-40B4-BE49-F238E27FC236}">
                  <a16:creationId xmlns:a16="http://schemas.microsoft.com/office/drawing/2014/main" id="{B3C74750-C721-C61C-9028-5676F91BD0AE}"/>
                </a:ext>
              </a:extLst>
            </p:cNvPr>
            <p:cNvGrpSpPr/>
            <p:nvPr/>
          </p:nvGrpSpPr>
          <p:grpSpPr>
            <a:xfrm>
              <a:off x="4855964" y="2691877"/>
              <a:ext cx="299568" cy="303516"/>
              <a:chOff x="4627013" y="2290759"/>
              <a:chExt cx="299568" cy="303516"/>
            </a:xfrm>
          </p:grpSpPr>
          <p:sp>
            <p:nvSpPr>
              <p:cNvPr id="125" name="Freeform: Shape 124">
                <a:extLst>
                  <a:ext uri="{FF2B5EF4-FFF2-40B4-BE49-F238E27FC236}">
                    <a16:creationId xmlns:a16="http://schemas.microsoft.com/office/drawing/2014/main" id="{F9275773-E7B3-FF8B-635C-A2D8F179D9F0}"/>
                  </a:ext>
                </a:extLst>
              </p:cNvPr>
              <p:cNvSpPr/>
              <p:nvPr/>
            </p:nvSpPr>
            <p:spPr>
              <a:xfrm>
                <a:off x="4663663" y="2290759"/>
                <a:ext cx="225937" cy="303516"/>
              </a:xfrm>
              <a:custGeom>
                <a:avLst/>
                <a:gdLst>
                  <a:gd name="connsiteX0" fmla="*/ 225230 w 225937"/>
                  <a:gd name="connsiteY0" fmla="*/ 100628 h 303516"/>
                  <a:gd name="connsiteX1" fmla="*/ 113020 w 225937"/>
                  <a:gd name="connsiteY1" fmla="*/ 0 h 303516"/>
                  <a:gd name="connsiteX2" fmla="*/ 810 w 225937"/>
                  <a:gd name="connsiteY2" fmla="*/ 100628 h 303516"/>
                  <a:gd name="connsiteX3" fmla="*/ 0 w 225937"/>
                  <a:gd name="connsiteY3" fmla="*/ 114082 h 303516"/>
                  <a:gd name="connsiteX4" fmla="*/ 2193 w 225937"/>
                  <a:gd name="connsiteY4" fmla="*/ 132570 h 303516"/>
                  <a:gd name="connsiteX5" fmla="*/ 14035 w 225937"/>
                  <a:gd name="connsiteY5" fmla="*/ 166034 h 303516"/>
                  <a:gd name="connsiteX6" fmla="*/ 112918 w 225937"/>
                  <a:gd name="connsiteY6" fmla="*/ 303517 h 303516"/>
                  <a:gd name="connsiteX7" fmla="*/ 211904 w 225937"/>
                  <a:gd name="connsiteY7" fmla="*/ 166034 h 303516"/>
                  <a:gd name="connsiteX8" fmla="*/ 223712 w 225937"/>
                  <a:gd name="connsiteY8" fmla="*/ 132570 h 303516"/>
                  <a:gd name="connsiteX9" fmla="*/ 225938 w 225937"/>
                  <a:gd name="connsiteY9" fmla="*/ 114082 h 303516"/>
                  <a:gd name="connsiteX10" fmla="*/ 225128 w 225937"/>
                  <a:gd name="connsiteY10" fmla="*/ 100628 h 303516"/>
                  <a:gd name="connsiteX11" fmla="*/ 225230 w 225937"/>
                  <a:gd name="connsiteY11" fmla="*/ 100628 h 303516"/>
                  <a:gd name="connsiteX12" fmla="*/ 113020 w 225937"/>
                  <a:gd name="connsiteY12" fmla="*/ 203712 h 303516"/>
                  <a:gd name="connsiteX13" fmla="*/ 23313 w 225937"/>
                  <a:gd name="connsiteY13" fmla="*/ 113148 h 303516"/>
                  <a:gd name="connsiteX14" fmla="*/ 113020 w 225937"/>
                  <a:gd name="connsiteY14" fmla="*/ 22584 h 303516"/>
                  <a:gd name="connsiteX15" fmla="*/ 202727 w 225937"/>
                  <a:gd name="connsiteY15" fmla="*/ 113148 h 303516"/>
                  <a:gd name="connsiteX16" fmla="*/ 113020 w 225937"/>
                  <a:gd name="connsiteY16" fmla="*/ 203712 h 30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937" h="303516">
                    <a:moveTo>
                      <a:pt x="225230" y="100628"/>
                    </a:moveTo>
                    <a:cubicBezTo>
                      <a:pt x="218617" y="43993"/>
                      <a:pt x="170980" y="0"/>
                      <a:pt x="113020" y="0"/>
                    </a:cubicBezTo>
                    <a:cubicBezTo>
                      <a:pt x="55059" y="0"/>
                      <a:pt x="7287" y="43993"/>
                      <a:pt x="810" y="100628"/>
                    </a:cubicBezTo>
                    <a:cubicBezTo>
                      <a:pt x="337" y="105075"/>
                      <a:pt x="0" y="109518"/>
                      <a:pt x="0" y="114082"/>
                    </a:cubicBezTo>
                    <a:cubicBezTo>
                      <a:pt x="0" y="119932"/>
                      <a:pt x="810" y="126133"/>
                      <a:pt x="2193" y="132570"/>
                    </a:cubicBezTo>
                    <a:cubicBezTo>
                      <a:pt x="4420" y="144503"/>
                      <a:pt x="8468" y="155738"/>
                      <a:pt x="14035" y="166034"/>
                    </a:cubicBezTo>
                    <a:cubicBezTo>
                      <a:pt x="44297" y="231323"/>
                      <a:pt x="112918" y="303517"/>
                      <a:pt x="112918" y="303517"/>
                    </a:cubicBezTo>
                    <a:cubicBezTo>
                      <a:pt x="112918" y="303517"/>
                      <a:pt x="181540" y="231323"/>
                      <a:pt x="211904" y="166034"/>
                    </a:cubicBezTo>
                    <a:cubicBezTo>
                      <a:pt x="217470" y="155738"/>
                      <a:pt x="221519" y="144503"/>
                      <a:pt x="223712" y="132570"/>
                    </a:cubicBezTo>
                    <a:cubicBezTo>
                      <a:pt x="225128" y="126133"/>
                      <a:pt x="225938" y="119932"/>
                      <a:pt x="225938" y="114082"/>
                    </a:cubicBezTo>
                    <a:cubicBezTo>
                      <a:pt x="225938" y="109518"/>
                      <a:pt x="225702" y="105075"/>
                      <a:pt x="225128" y="100628"/>
                    </a:cubicBezTo>
                    <a:lnTo>
                      <a:pt x="225230" y="100628"/>
                    </a:lnTo>
                    <a:close/>
                    <a:moveTo>
                      <a:pt x="113020" y="203712"/>
                    </a:moveTo>
                    <a:cubicBezTo>
                      <a:pt x="63527" y="203712"/>
                      <a:pt x="23313" y="163109"/>
                      <a:pt x="23313" y="113148"/>
                    </a:cubicBezTo>
                    <a:cubicBezTo>
                      <a:pt x="23313" y="63183"/>
                      <a:pt x="63392" y="22584"/>
                      <a:pt x="113020" y="22584"/>
                    </a:cubicBezTo>
                    <a:cubicBezTo>
                      <a:pt x="162647" y="22584"/>
                      <a:pt x="202727" y="63068"/>
                      <a:pt x="202727" y="113148"/>
                    </a:cubicBezTo>
                    <a:cubicBezTo>
                      <a:pt x="202727" y="163227"/>
                      <a:pt x="162647" y="203712"/>
                      <a:pt x="113020" y="203712"/>
                    </a:cubicBezTo>
                    <a:close/>
                  </a:path>
                </a:pathLst>
              </a:custGeom>
              <a:solidFill>
                <a:srgbClr val="00ACEC"/>
              </a:solidFill>
              <a:ln w="3369" cap="flat">
                <a:noFill/>
                <a:prstDash val="solid"/>
                <a:miter/>
              </a:ln>
            </p:spPr>
            <p:txBody>
              <a:bodyPr rtlCol="0" anchor="ctr"/>
              <a:lstStyle/>
              <a:p>
                <a:endParaRPr lang="en-GB"/>
              </a:p>
            </p:txBody>
          </p:sp>
          <p:sp>
            <p:nvSpPr>
              <p:cNvPr id="5" name="TextBox 4">
                <a:extLst>
                  <a:ext uri="{FF2B5EF4-FFF2-40B4-BE49-F238E27FC236}">
                    <a16:creationId xmlns:a16="http://schemas.microsoft.com/office/drawing/2014/main" id="{C811B9DC-C04E-63E5-9980-89FF6D178DC8}"/>
                  </a:ext>
                </a:extLst>
              </p:cNvPr>
              <p:cNvSpPr txBox="1"/>
              <p:nvPr/>
            </p:nvSpPr>
            <p:spPr>
              <a:xfrm>
                <a:off x="4627013" y="2297742"/>
                <a:ext cx="299568" cy="215444"/>
              </a:xfrm>
              <a:prstGeom prst="rect">
                <a:avLst/>
              </a:prstGeom>
              <a:noFill/>
            </p:spPr>
            <p:txBody>
              <a:bodyPr wrap="square">
                <a:spAutoFit/>
              </a:bodyPr>
              <a:lstStyle/>
              <a:p>
                <a:pPr algn="ctr"/>
                <a:r>
                  <a:rPr lang="da-DK" sz="800" dirty="0">
                    <a:solidFill>
                      <a:schemeClr val="bg1"/>
                    </a:solidFill>
                    <a:latin typeface="+mj-lt"/>
                  </a:rPr>
                  <a:t>4</a:t>
                </a:r>
                <a:endParaRPr lang="en-DK" sz="800" dirty="0">
                  <a:solidFill>
                    <a:schemeClr val="bg1"/>
                  </a:solidFill>
                </a:endParaRPr>
              </a:p>
            </p:txBody>
          </p:sp>
        </p:grpSp>
      </p:grpSp>
      <p:grpSp>
        <p:nvGrpSpPr>
          <p:cNvPr id="64" name="Group 63">
            <a:extLst>
              <a:ext uri="{FF2B5EF4-FFF2-40B4-BE49-F238E27FC236}">
                <a16:creationId xmlns:a16="http://schemas.microsoft.com/office/drawing/2014/main" id="{D0ED2E58-1E53-782A-82CC-E2C697272178}"/>
              </a:ext>
            </a:extLst>
          </p:cNvPr>
          <p:cNvGrpSpPr/>
          <p:nvPr/>
        </p:nvGrpSpPr>
        <p:grpSpPr>
          <a:xfrm>
            <a:off x="4466952" y="4809853"/>
            <a:ext cx="427235" cy="543067"/>
            <a:chOff x="4481483" y="4547778"/>
            <a:chExt cx="427235" cy="543067"/>
          </a:xfrm>
        </p:grpSpPr>
        <p:sp>
          <p:nvSpPr>
            <p:cNvPr id="127" name="Freeform: Shape 126">
              <a:extLst>
                <a:ext uri="{FF2B5EF4-FFF2-40B4-BE49-F238E27FC236}">
                  <a16:creationId xmlns:a16="http://schemas.microsoft.com/office/drawing/2014/main" id="{EC3802F1-518A-67A4-01F9-2F4D16C824E2}"/>
                </a:ext>
              </a:extLst>
            </p:cNvPr>
            <p:cNvSpPr/>
            <p:nvPr/>
          </p:nvSpPr>
          <p:spPr>
            <a:xfrm>
              <a:off x="4532088" y="4564646"/>
              <a:ext cx="195675" cy="195675"/>
            </a:xfrm>
            <a:custGeom>
              <a:avLst/>
              <a:gdLst>
                <a:gd name="connsiteX0" fmla="*/ 195676 w 195675"/>
                <a:gd name="connsiteY0" fmla="*/ 97838 h 195675"/>
                <a:gd name="connsiteX1" fmla="*/ 97838 w 195675"/>
                <a:gd name="connsiteY1" fmla="*/ 195676 h 195675"/>
                <a:gd name="connsiteX2" fmla="*/ 0 w 195675"/>
                <a:gd name="connsiteY2" fmla="*/ 97838 h 195675"/>
                <a:gd name="connsiteX3" fmla="*/ 97838 w 195675"/>
                <a:gd name="connsiteY3" fmla="*/ 0 h 195675"/>
                <a:gd name="connsiteX4" fmla="*/ 195676 w 195675"/>
                <a:gd name="connsiteY4" fmla="*/ 97838 h 195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75" h="195675">
                  <a:moveTo>
                    <a:pt x="195676" y="97838"/>
                  </a:moveTo>
                  <a:cubicBezTo>
                    <a:pt x="195676" y="151872"/>
                    <a:pt x="151872" y="195676"/>
                    <a:pt x="97838" y="195676"/>
                  </a:cubicBezTo>
                  <a:cubicBezTo>
                    <a:pt x="43804" y="195676"/>
                    <a:pt x="0" y="151872"/>
                    <a:pt x="0" y="97838"/>
                  </a:cubicBezTo>
                  <a:cubicBezTo>
                    <a:pt x="0" y="43804"/>
                    <a:pt x="43804" y="0"/>
                    <a:pt x="97838" y="0"/>
                  </a:cubicBezTo>
                  <a:cubicBezTo>
                    <a:pt x="151872" y="0"/>
                    <a:pt x="195676" y="43804"/>
                    <a:pt x="195676" y="97838"/>
                  </a:cubicBezTo>
                  <a:close/>
                </a:path>
              </a:pathLst>
            </a:custGeom>
            <a:solidFill>
              <a:srgbClr val="002132"/>
            </a:solidFill>
            <a:ln w="3369" cap="flat">
              <a:noFill/>
              <a:prstDash val="solid"/>
              <a:miter/>
            </a:ln>
          </p:spPr>
          <p:txBody>
            <a:bodyPr rtlCol="0" anchor="ctr"/>
            <a:lstStyle/>
            <a:p>
              <a:endParaRPr lang="en-GB"/>
            </a:p>
          </p:txBody>
        </p:sp>
        <p:sp>
          <p:nvSpPr>
            <p:cNvPr id="128" name="Freeform: Shape 127">
              <a:extLst>
                <a:ext uri="{FF2B5EF4-FFF2-40B4-BE49-F238E27FC236}">
                  <a16:creationId xmlns:a16="http://schemas.microsoft.com/office/drawing/2014/main" id="{2A122363-65BA-1EF9-9BB6-07EB2C9B5729}"/>
                </a:ext>
              </a:extLst>
            </p:cNvPr>
            <p:cNvSpPr/>
            <p:nvPr/>
          </p:nvSpPr>
          <p:spPr>
            <a:xfrm>
              <a:off x="4518593" y="4547778"/>
              <a:ext cx="225937" cy="303516"/>
            </a:xfrm>
            <a:custGeom>
              <a:avLst/>
              <a:gdLst>
                <a:gd name="connsiteX0" fmla="*/ 225230 w 225937"/>
                <a:gd name="connsiteY0" fmla="*/ 100628 h 303516"/>
                <a:gd name="connsiteX1" fmla="*/ 113020 w 225937"/>
                <a:gd name="connsiteY1" fmla="*/ 0 h 303516"/>
                <a:gd name="connsiteX2" fmla="*/ 810 w 225937"/>
                <a:gd name="connsiteY2" fmla="*/ 100628 h 303516"/>
                <a:gd name="connsiteX3" fmla="*/ 0 w 225937"/>
                <a:gd name="connsiteY3" fmla="*/ 114082 h 303516"/>
                <a:gd name="connsiteX4" fmla="*/ 2193 w 225937"/>
                <a:gd name="connsiteY4" fmla="*/ 132570 h 303516"/>
                <a:gd name="connsiteX5" fmla="*/ 14035 w 225937"/>
                <a:gd name="connsiteY5" fmla="*/ 166034 h 303516"/>
                <a:gd name="connsiteX6" fmla="*/ 112918 w 225937"/>
                <a:gd name="connsiteY6" fmla="*/ 303517 h 303516"/>
                <a:gd name="connsiteX7" fmla="*/ 211904 w 225937"/>
                <a:gd name="connsiteY7" fmla="*/ 166034 h 303516"/>
                <a:gd name="connsiteX8" fmla="*/ 223712 w 225937"/>
                <a:gd name="connsiteY8" fmla="*/ 132570 h 303516"/>
                <a:gd name="connsiteX9" fmla="*/ 225938 w 225937"/>
                <a:gd name="connsiteY9" fmla="*/ 114082 h 303516"/>
                <a:gd name="connsiteX10" fmla="*/ 225128 w 225937"/>
                <a:gd name="connsiteY10" fmla="*/ 100628 h 303516"/>
                <a:gd name="connsiteX11" fmla="*/ 225230 w 225937"/>
                <a:gd name="connsiteY11" fmla="*/ 100628 h 303516"/>
                <a:gd name="connsiteX12" fmla="*/ 113020 w 225937"/>
                <a:gd name="connsiteY12" fmla="*/ 203712 h 303516"/>
                <a:gd name="connsiteX13" fmla="*/ 23313 w 225937"/>
                <a:gd name="connsiteY13" fmla="*/ 113148 h 303516"/>
                <a:gd name="connsiteX14" fmla="*/ 113020 w 225937"/>
                <a:gd name="connsiteY14" fmla="*/ 22584 h 303516"/>
                <a:gd name="connsiteX15" fmla="*/ 202727 w 225937"/>
                <a:gd name="connsiteY15" fmla="*/ 113148 h 303516"/>
                <a:gd name="connsiteX16" fmla="*/ 113020 w 225937"/>
                <a:gd name="connsiteY16" fmla="*/ 203712 h 30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937" h="303516">
                  <a:moveTo>
                    <a:pt x="225230" y="100628"/>
                  </a:moveTo>
                  <a:cubicBezTo>
                    <a:pt x="218617" y="43993"/>
                    <a:pt x="170980" y="0"/>
                    <a:pt x="113020" y="0"/>
                  </a:cubicBezTo>
                  <a:cubicBezTo>
                    <a:pt x="55059" y="0"/>
                    <a:pt x="7287" y="43993"/>
                    <a:pt x="810" y="100628"/>
                  </a:cubicBezTo>
                  <a:cubicBezTo>
                    <a:pt x="337" y="105075"/>
                    <a:pt x="0" y="109518"/>
                    <a:pt x="0" y="114082"/>
                  </a:cubicBezTo>
                  <a:cubicBezTo>
                    <a:pt x="0" y="119932"/>
                    <a:pt x="810" y="126133"/>
                    <a:pt x="2193" y="132570"/>
                  </a:cubicBezTo>
                  <a:cubicBezTo>
                    <a:pt x="4420" y="144503"/>
                    <a:pt x="8468" y="155738"/>
                    <a:pt x="14035" y="166034"/>
                  </a:cubicBezTo>
                  <a:cubicBezTo>
                    <a:pt x="44297" y="231322"/>
                    <a:pt x="112918" y="303517"/>
                    <a:pt x="112918" y="303517"/>
                  </a:cubicBezTo>
                  <a:cubicBezTo>
                    <a:pt x="112918" y="303517"/>
                    <a:pt x="181540" y="231322"/>
                    <a:pt x="211904" y="166034"/>
                  </a:cubicBezTo>
                  <a:cubicBezTo>
                    <a:pt x="217470" y="155738"/>
                    <a:pt x="221519" y="144503"/>
                    <a:pt x="223712" y="132570"/>
                  </a:cubicBezTo>
                  <a:cubicBezTo>
                    <a:pt x="225128" y="126133"/>
                    <a:pt x="225938" y="119932"/>
                    <a:pt x="225938" y="114082"/>
                  </a:cubicBezTo>
                  <a:cubicBezTo>
                    <a:pt x="225938" y="109518"/>
                    <a:pt x="225702" y="105075"/>
                    <a:pt x="225128" y="100628"/>
                  </a:cubicBezTo>
                  <a:lnTo>
                    <a:pt x="225230" y="100628"/>
                  </a:lnTo>
                  <a:close/>
                  <a:moveTo>
                    <a:pt x="113020" y="203712"/>
                  </a:moveTo>
                  <a:cubicBezTo>
                    <a:pt x="63527" y="203712"/>
                    <a:pt x="23313" y="163109"/>
                    <a:pt x="23313" y="113148"/>
                  </a:cubicBezTo>
                  <a:cubicBezTo>
                    <a:pt x="23313" y="63183"/>
                    <a:pt x="63392" y="22584"/>
                    <a:pt x="113020" y="22584"/>
                  </a:cubicBezTo>
                  <a:cubicBezTo>
                    <a:pt x="162647" y="22584"/>
                    <a:pt x="202727" y="63068"/>
                    <a:pt x="202727" y="113148"/>
                  </a:cubicBezTo>
                  <a:cubicBezTo>
                    <a:pt x="202727" y="163227"/>
                    <a:pt x="162647" y="203712"/>
                    <a:pt x="113020" y="203712"/>
                  </a:cubicBezTo>
                  <a:close/>
                </a:path>
              </a:pathLst>
            </a:custGeom>
            <a:solidFill>
              <a:srgbClr val="D25936"/>
            </a:solidFill>
            <a:ln w="3369" cap="flat">
              <a:noFill/>
              <a:prstDash val="solid"/>
              <a:miter/>
            </a:ln>
          </p:spPr>
          <p:txBody>
            <a:bodyPr rtlCol="0" anchor="ctr"/>
            <a:lstStyle/>
            <a:p>
              <a:endParaRPr lang="en-GB"/>
            </a:p>
          </p:txBody>
        </p:sp>
        <p:sp>
          <p:nvSpPr>
            <p:cNvPr id="129" name="Freeform: Shape 128">
              <a:extLst>
                <a:ext uri="{FF2B5EF4-FFF2-40B4-BE49-F238E27FC236}">
                  <a16:creationId xmlns:a16="http://schemas.microsoft.com/office/drawing/2014/main" id="{215DB0D7-2DD1-8C85-6875-24B0AB6C3D5F}"/>
                </a:ext>
              </a:extLst>
            </p:cNvPr>
            <p:cNvSpPr/>
            <p:nvPr/>
          </p:nvSpPr>
          <p:spPr>
            <a:xfrm>
              <a:off x="4518593" y="4547778"/>
              <a:ext cx="225937" cy="303516"/>
            </a:xfrm>
            <a:custGeom>
              <a:avLst/>
              <a:gdLst>
                <a:gd name="connsiteX0" fmla="*/ 225230 w 225937"/>
                <a:gd name="connsiteY0" fmla="*/ 100628 h 303516"/>
                <a:gd name="connsiteX1" fmla="*/ 113020 w 225937"/>
                <a:gd name="connsiteY1" fmla="*/ 0 h 303516"/>
                <a:gd name="connsiteX2" fmla="*/ 810 w 225937"/>
                <a:gd name="connsiteY2" fmla="*/ 100628 h 303516"/>
                <a:gd name="connsiteX3" fmla="*/ 0 w 225937"/>
                <a:gd name="connsiteY3" fmla="*/ 114082 h 303516"/>
                <a:gd name="connsiteX4" fmla="*/ 2193 w 225937"/>
                <a:gd name="connsiteY4" fmla="*/ 132570 h 303516"/>
                <a:gd name="connsiteX5" fmla="*/ 14035 w 225937"/>
                <a:gd name="connsiteY5" fmla="*/ 166034 h 303516"/>
                <a:gd name="connsiteX6" fmla="*/ 112918 w 225937"/>
                <a:gd name="connsiteY6" fmla="*/ 303517 h 303516"/>
                <a:gd name="connsiteX7" fmla="*/ 211904 w 225937"/>
                <a:gd name="connsiteY7" fmla="*/ 166034 h 303516"/>
                <a:gd name="connsiteX8" fmla="*/ 223712 w 225937"/>
                <a:gd name="connsiteY8" fmla="*/ 132570 h 303516"/>
                <a:gd name="connsiteX9" fmla="*/ 225938 w 225937"/>
                <a:gd name="connsiteY9" fmla="*/ 114082 h 303516"/>
                <a:gd name="connsiteX10" fmla="*/ 225128 w 225937"/>
                <a:gd name="connsiteY10" fmla="*/ 100628 h 303516"/>
                <a:gd name="connsiteX11" fmla="*/ 225230 w 225937"/>
                <a:gd name="connsiteY11" fmla="*/ 100628 h 303516"/>
                <a:gd name="connsiteX12" fmla="*/ 113020 w 225937"/>
                <a:gd name="connsiteY12" fmla="*/ 203712 h 303516"/>
                <a:gd name="connsiteX13" fmla="*/ 23313 w 225937"/>
                <a:gd name="connsiteY13" fmla="*/ 113148 h 303516"/>
                <a:gd name="connsiteX14" fmla="*/ 113020 w 225937"/>
                <a:gd name="connsiteY14" fmla="*/ 22584 h 303516"/>
                <a:gd name="connsiteX15" fmla="*/ 202727 w 225937"/>
                <a:gd name="connsiteY15" fmla="*/ 113148 h 303516"/>
                <a:gd name="connsiteX16" fmla="*/ 113020 w 225937"/>
                <a:gd name="connsiteY16" fmla="*/ 203712 h 30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937" h="303516">
                  <a:moveTo>
                    <a:pt x="225230" y="100628"/>
                  </a:moveTo>
                  <a:cubicBezTo>
                    <a:pt x="218617" y="43993"/>
                    <a:pt x="170980" y="0"/>
                    <a:pt x="113020" y="0"/>
                  </a:cubicBezTo>
                  <a:cubicBezTo>
                    <a:pt x="55059" y="0"/>
                    <a:pt x="7287" y="43993"/>
                    <a:pt x="810" y="100628"/>
                  </a:cubicBezTo>
                  <a:cubicBezTo>
                    <a:pt x="337" y="105075"/>
                    <a:pt x="0" y="109518"/>
                    <a:pt x="0" y="114082"/>
                  </a:cubicBezTo>
                  <a:cubicBezTo>
                    <a:pt x="0" y="119932"/>
                    <a:pt x="810" y="126133"/>
                    <a:pt x="2193" y="132570"/>
                  </a:cubicBezTo>
                  <a:cubicBezTo>
                    <a:pt x="4420" y="144503"/>
                    <a:pt x="8468" y="155738"/>
                    <a:pt x="14035" y="166034"/>
                  </a:cubicBezTo>
                  <a:cubicBezTo>
                    <a:pt x="44297" y="231322"/>
                    <a:pt x="112918" y="303517"/>
                    <a:pt x="112918" y="303517"/>
                  </a:cubicBezTo>
                  <a:cubicBezTo>
                    <a:pt x="112918" y="303517"/>
                    <a:pt x="181540" y="231322"/>
                    <a:pt x="211904" y="166034"/>
                  </a:cubicBezTo>
                  <a:cubicBezTo>
                    <a:pt x="217470" y="155738"/>
                    <a:pt x="221519" y="144503"/>
                    <a:pt x="223712" y="132570"/>
                  </a:cubicBezTo>
                  <a:cubicBezTo>
                    <a:pt x="225128" y="126133"/>
                    <a:pt x="225938" y="119932"/>
                    <a:pt x="225938" y="114082"/>
                  </a:cubicBezTo>
                  <a:cubicBezTo>
                    <a:pt x="225938" y="109518"/>
                    <a:pt x="225702" y="105075"/>
                    <a:pt x="225128" y="100628"/>
                  </a:cubicBezTo>
                  <a:lnTo>
                    <a:pt x="225230" y="100628"/>
                  </a:lnTo>
                  <a:close/>
                  <a:moveTo>
                    <a:pt x="113020" y="203712"/>
                  </a:moveTo>
                  <a:cubicBezTo>
                    <a:pt x="63527" y="203712"/>
                    <a:pt x="23313" y="163109"/>
                    <a:pt x="23313" y="113148"/>
                  </a:cubicBezTo>
                  <a:cubicBezTo>
                    <a:pt x="23313" y="63183"/>
                    <a:pt x="63392" y="22584"/>
                    <a:pt x="113020" y="22584"/>
                  </a:cubicBezTo>
                  <a:cubicBezTo>
                    <a:pt x="162647" y="22584"/>
                    <a:pt x="202727" y="63068"/>
                    <a:pt x="202727" y="113148"/>
                  </a:cubicBezTo>
                  <a:cubicBezTo>
                    <a:pt x="202727" y="163227"/>
                    <a:pt x="162647" y="203712"/>
                    <a:pt x="113020" y="203712"/>
                  </a:cubicBezTo>
                  <a:close/>
                </a:path>
              </a:pathLst>
            </a:custGeom>
            <a:solidFill>
              <a:srgbClr val="00ACEC"/>
            </a:solidFill>
            <a:ln w="3369" cap="flat">
              <a:noFill/>
              <a:prstDash val="solid"/>
              <a:miter/>
            </a:ln>
          </p:spPr>
          <p:txBody>
            <a:bodyPr rtlCol="0" anchor="ctr"/>
            <a:lstStyle/>
            <a:p>
              <a:endParaRPr lang="en-GB"/>
            </a:p>
          </p:txBody>
        </p:sp>
        <p:sp>
          <p:nvSpPr>
            <p:cNvPr id="131" name="Freeform: Shape 130">
              <a:extLst>
                <a:ext uri="{FF2B5EF4-FFF2-40B4-BE49-F238E27FC236}">
                  <a16:creationId xmlns:a16="http://schemas.microsoft.com/office/drawing/2014/main" id="{EF8A4748-1C96-C49A-3FB2-AE970ECE6969}"/>
                </a:ext>
              </a:extLst>
            </p:cNvPr>
            <p:cNvSpPr/>
            <p:nvPr/>
          </p:nvSpPr>
          <p:spPr>
            <a:xfrm>
              <a:off x="4660289" y="4669231"/>
              <a:ext cx="195675" cy="195675"/>
            </a:xfrm>
            <a:custGeom>
              <a:avLst/>
              <a:gdLst>
                <a:gd name="connsiteX0" fmla="*/ 195676 w 195675"/>
                <a:gd name="connsiteY0" fmla="*/ 97838 h 195675"/>
                <a:gd name="connsiteX1" fmla="*/ 97838 w 195675"/>
                <a:gd name="connsiteY1" fmla="*/ 195676 h 195675"/>
                <a:gd name="connsiteX2" fmla="*/ 0 w 195675"/>
                <a:gd name="connsiteY2" fmla="*/ 97838 h 195675"/>
                <a:gd name="connsiteX3" fmla="*/ 97838 w 195675"/>
                <a:gd name="connsiteY3" fmla="*/ 0 h 195675"/>
                <a:gd name="connsiteX4" fmla="*/ 195676 w 195675"/>
                <a:gd name="connsiteY4" fmla="*/ 97838 h 195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75" h="195675">
                  <a:moveTo>
                    <a:pt x="195676" y="97838"/>
                  </a:moveTo>
                  <a:cubicBezTo>
                    <a:pt x="195676" y="151872"/>
                    <a:pt x="151872" y="195676"/>
                    <a:pt x="97838" y="195676"/>
                  </a:cubicBezTo>
                  <a:cubicBezTo>
                    <a:pt x="43804" y="195676"/>
                    <a:pt x="0" y="151872"/>
                    <a:pt x="0" y="97838"/>
                  </a:cubicBezTo>
                  <a:cubicBezTo>
                    <a:pt x="0" y="43804"/>
                    <a:pt x="43804" y="0"/>
                    <a:pt x="97838" y="0"/>
                  </a:cubicBezTo>
                  <a:cubicBezTo>
                    <a:pt x="151872" y="0"/>
                    <a:pt x="195676" y="43804"/>
                    <a:pt x="195676" y="97838"/>
                  </a:cubicBezTo>
                  <a:close/>
                </a:path>
              </a:pathLst>
            </a:custGeom>
            <a:solidFill>
              <a:srgbClr val="002132"/>
            </a:solidFill>
            <a:ln w="3369" cap="flat">
              <a:noFill/>
              <a:prstDash val="solid"/>
              <a:miter/>
            </a:ln>
          </p:spPr>
          <p:txBody>
            <a:bodyPr rtlCol="0" anchor="ctr"/>
            <a:lstStyle/>
            <a:p>
              <a:endParaRPr lang="en-GB"/>
            </a:p>
          </p:txBody>
        </p:sp>
        <p:sp>
          <p:nvSpPr>
            <p:cNvPr id="132" name="Freeform: Shape 131">
              <a:extLst>
                <a:ext uri="{FF2B5EF4-FFF2-40B4-BE49-F238E27FC236}">
                  <a16:creationId xmlns:a16="http://schemas.microsoft.com/office/drawing/2014/main" id="{B0716142-C938-50AE-3332-91B89825C1F7}"/>
                </a:ext>
              </a:extLst>
            </p:cNvPr>
            <p:cNvSpPr/>
            <p:nvPr/>
          </p:nvSpPr>
          <p:spPr>
            <a:xfrm>
              <a:off x="4646794" y="4652363"/>
              <a:ext cx="225937" cy="303516"/>
            </a:xfrm>
            <a:custGeom>
              <a:avLst/>
              <a:gdLst>
                <a:gd name="connsiteX0" fmla="*/ 225230 w 225937"/>
                <a:gd name="connsiteY0" fmla="*/ 100628 h 303516"/>
                <a:gd name="connsiteX1" fmla="*/ 113020 w 225937"/>
                <a:gd name="connsiteY1" fmla="*/ 0 h 303516"/>
                <a:gd name="connsiteX2" fmla="*/ 810 w 225937"/>
                <a:gd name="connsiteY2" fmla="*/ 100628 h 303516"/>
                <a:gd name="connsiteX3" fmla="*/ 0 w 225937"/>
                <a:gd name="connsiteY3" fmla="*/ 114082 h 303516"/>
                <a:gd name="connsiteX4" fmla="*/ 2193 w 225937"/>
                <a:gd name="connsiteY4" fmla="*/ 132570 h 303516"/>
                <a:gd name="connsiteX5" fmla="*/ 14035 w 225937"/>
                <a:gd name="connsiteY5" fmla="*/ 166034 h 303516"/>
                <a:gd name="connsiteX6" fmla="*/ 112918 w 225937"/>
                <a:gd name="connsiteY6" fmla="*/ 303517 h 303516"/>
                <a:gd name="connsiteX7" fmla="*/ 211904 w 225937"/>
                <a:gd name="connsiteY7" fmla="*/ 166034 h 303516"/>
                <a:gd name="connsiteX8" fmla="*/ 223712 w 225937"/>
                <a:gd name="connsiteY8" fmla="*/ 132570 h 303516"/>
                <a:gd name="connsiteX9" fmla="*/ 225938 w 225937"/>
                <a:gd name="connsiteY9" fmla="*/ 114082 h 303516"/>
                <a:gd name="connsiteX10" fmla="*/ 225128 w 225937"/>
                <a:gd name="connsiteY10" fmla="*/ 100628 h 303516"/>
                <a:gd name="connsiteX11" fmla="*/ 225230 w 225937"/>
                <a:gd name="connsiteY11" fmla="*/ 100628 h 303516"/>
                <a:gd name="connsiteX12" fmla="*/ 113020 w 225937"/>
                <a:gd name="connsiteY12" fmla="*/ 203712 h 303516"/>
                <a:gd name="connsiteX13" fmla="*/ 23313 w 225937"/>
                <a:gd name="connsiteY13" fmla="*/ 113148 h 303516"/>
                <a:gd name="connsiteX14" fmla="*/ 113020 w 225937"/>
                <a:gd name="connsiteY14" fmla="*/ 22584 h 303516"/>
                <a:gd name="connsiteX15" fmla="*/ 202727 w 225937"/>
                <a:gd name="connsiteY15" fmla="*/ 113148 h 303516"/>
                <a:gd name="connsiteX16" fmla="*/ 113020 w 225937"/>
                <a:gd name="connsiteY16" fmla="*/ 203712 h 30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937" h="303516">
                  <a:moveTo>
                    <a:pt x="225230" y="100628"/>
                  </a:moveTo>
                  <a:cubicBezTo>
                    <a:pt x="218617" y="43993"/>
                    <a:pt x="170980" y="0"/>
                    <a:pt x="113020" y="0"/>
                  </a:cubicBezTo>
                  <a:cubicBezTo>
                    <a:pt x="55059" y="0"/>
                    <a:pt x="7287" y="43993"/>
                    <a:pt x="810" y="100628"/>
                  </a:cubicBezTo>
                  <a:cubicBezTo>
                    <a:pt x="337" y="105075"/>
                    <a:pt x="0" y="109518"/>
                    <a:pt x="0" y="114082"/>
                  </a:cubicBezTo>
                  <a:cubicBezTo>
                    <a:pt x="0" y="119932"/>
                    <a:pt x="810" y="126133"/>
                    <a:pt x="2193" y="132570"/>
                  </a:cubicBezTo>
                  <a:cubicBezTo>
                    <a:pt x="4420" y="144503"/>
                    <a:pt x="8468" y="155738"/>
                    <a:pt x="14035" y="166034"/>
                  </a:cubicBezTo>
                  <a:cubicBezTo>
                    <a:pt x="44297" y="231322"/>
                    <a:pt x="112918" y="303517"/>
                    <a:pt x="112918" y="303517"/>
                  </a:cubicBezTo>
                  <a:cubicBezTo>
                    <a:pt x="112918" y="303517"/>
                    <a:pt x="181540" y="231322"/>
                    <a:pt x="211904" y="166034"/>
                  </a:cubicBezTo>
                  <a:cubicBezTo>
                    <a:pt x="217470" y="155738"/>
                    <a:pt x="221519" y="144503"/>
                    <a:pt x="223712" y="132570"/>
                  </a:cubicBezTo>
                  <a:cubicBezTo>
                    <a:pt x="225128" y="126133"/>
                    <a:pt x="225938" y="119932"/>
                    <a:pt x="225938" y="114082"/>
                  </a:cubicBezTo>
                  <a:cubicBezTo>
                    <a:pt x="225938" y="109518"/>
                    <a:pt x="225702" y="105075"/>
                    <a:pt x="225128" y="100628"/>
                  </a:cubicBezTo>
                  <a:lnTo>
                    <a:pt x="225230" y="100628"/>
                  </a:lnTo>
                  <a:close/>
                  <a:moveTo>
                    <a:pt x="113020" y="203712"/>
                  </a:moveTo>
                  <a:cubicBezTo>
                    <a:pt x="63527" y="203712"/>
                    <a:pt x="23313" y="163109"/>
                    <a:pt x="23313" y="113148"/>
                  </a:cubicBezTo>
                  <a:cubicBezTo>
                    <a:pt x="23313" y="63183"/>
                    <a:pt x="63392" y="22584"/>
                    <a:pt x="113020" y="22584"/>
                  </a:cubicBezTo>
                  <a:cubicBezTo>
                    <a:pt x="162647" y="22584"/>
                    <a:pt x="202727" y="63068"/>
                    <a:pt x="202727" y="113148"/>
                  </a:cubicBezTo>
                  <a:cubicBezTo>
                    <a:pt x="202727" y="163227"/>
                    <a:pt x="162647" y="203712"/>
                    <a:pt x="113020" y="203712"/>
                  </a:cubicBezTo>
                  <a:close/>
                </a:path>
              </a:pathLst>
            </a:custGeom>
            <a:solidFill>
              <a:srgbClr val="D25936"/>
            </a:solidFill>
            <a:ln w="3369" cap="flat">
              <a:noFill/>
              <a:prstDash val="solid"/>
              <a:miter/>
            </a:ln>
          </p:spPr>
          <p:txBody>
            <a:bodyPr rtlCol="0" anchor="ctr"/>
            <a:lstStyle/>
            <a:p>
              <a:endParaRPr lang="en-GB"/>
            </a:p>
          </p:txBody>
        </p:sp>
        <p:sp>
          <p:nvSpPr>
            <p:cNvPr id="133" name="Freeform: Shape 132">
              <a:extLst>
                <a:ext uri="{FF2B5EF4-FFF2-40B4-BE49-F238E27FC236}">
                  <a16:creationId xmlns:a16="http://schemas.microsoft.com/office/drawing/2014/main" id="{F89DAD8B-B69E-CDEA-E1FC-CF7C3E96D5D6}"/>
                </a:ext>
              </a:extLst>
            </p:cNvPr>
            <p:cNvSpPr/>
            <p:nvPr/>
          </p:nvSpPr>
          <p:spPr>
            <a:xfrm>
              <a:off x="4646794" y="4652363"/>
              <a:ext cx="225937" cy="303516"/>
            </a:xfrm>
            <a:custGeom>
              <a:avLst/>
              <a:gdLst>
                <a:gd name="connsiteX0" fmla="*/ 225230 w 225937"/>
                <a:gd name="connsiteY0" fmla="*/ 100628 h 303516"/>
                <a:gd name="connsiteX1" fmla="*/ 113020 w 225937"/>
                <a:gd name="connsiteY1" fmla="*/ 0 h 303516"/>
                <a:gd name="connsiteX2" fmla="*/ 810 w 225937"/>
                <a:gd name="connsiteY2" fmla="*/ 100628 h 303516"/>
                <a:gd name="connsiteX3" fmla="*/ 0 w 225937"/>
                <a:gd name="connsiteY3" fmla="*/ 114082 h 303516"/>
                <a:gd name="connsiteX4" fmla="*/ 2193 w 225937"/>
                <a:gd name="connsiteY4" fmla="*/ 132570 h 303516"/>
                <a:gd name="connsiteX5" fmla="*/ 14035 w 225937"/>
                <a:gd name="connsiteY5" fmla="*/ 166034 h 303516"/>
                <a:gd name="connsiteX6" fmla="*/ 112918 w 225937"/>
                <a:gd name="connsiteY6" fmla="*/ 303517 h 303516"/>
                <a:gd name="connsiteX7" fmla="*/ 211904 w 225937"/>
                <a:gd name="connsiteY7" fmla="*/ 166034 h 303516"/>
                <a:gd name="connsiteX8" fmla="*/ 223712 w 225937"/>
                <a:gd name="connsiteY8" fmla="*/ 132570 h 303516"/>
                <a:gd name="connsiteX9" fmla="*/ 225938 w 225937"/>
                <a:gd name="connsiteY9" fmla="*/ 114082 h 303516"/>
                <a:gd name="connsiteX10" fmla="*/ 225128 w 225937"/>
                <a:gd name="connsiteY10" fmla="*/ 100628 h 303516"/>
                <a:gd name="connsiteX11" fmla="*/ 225230 w 225937"/>
                <a:gd name="connsiteY11" fmla="*/ 100628 h 303516"/>
                <a:gd name="connsiteX12" fmla="*/ 113020 w 225937"/>
                <a:gd name="connsiteY12" fmla="*/ 203712 h 303516"/>
                <a:gd name="connsiteX13" fmla="*/ 23313 w 225937"/>
                <a:gd name="connsiteY13" fmla="*/ 113148 h 303516"/>
                <a:gd name="connsiteX14" fmla="*/ 113020 w 225937"/>
                <a:gd name="connsiteY14" fmla="*/ 22584 h 303516"/>
                <a:gd name="connsiteX15" fmla="*/ 202727 w 225937"/>
                <a:gd name="connsiteY15" fmla="*/ 113148 h 303516"/>
                <a:gd name="connsiteX16" fmla="*/ 113020 w 225937"/>
                <a:gd name="connsiteY16" fmla="*/ 203712 h 30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937" h="303516">
                  <a:moveTo>
                    <a:pt x="225230" y="100628"/>
                  </a:moveTo>
                  <a:cubicBezTo>
                    <a:pt x="218617" y="43993"/>
                    <a:pt x="170980" y="0"/>
                    <a:pt x="113020" y="0"/>
                  </a:cubicBezTo>
                  <a:cubicBezTo>
                    <a:pt x="55059" y="0"/>
                    <a:pt x="7287" y="43993"/>
                    <a:pt x="810" y="100628"/>
                  </a:cubicBezTo>
                  <a:cubicBezTo>
                    <a:pt x="337" y="105075"/>
                    <a:pt x="0" y="109518"/>
                    <a:pt x="0" y="114082"/>
                  </a:cubicBezTo>
                  <a:cubicBezTo>
                    <a:pt x="0" y="119932"/>
                    <a:pt x="810" y="126133"/>
                    <a:pt x="2193" y="132570"/>
                  </a:cubicBezTo>
                  <a:cubicBezTo>
                    <a:pt x="4420" y="144503"/>
                    <a:pt x="8468" y="155738"/>
                    <a:pt x="14035" y="166034"/>
                  </a:cubicBezTo>
                  <a:cubicBezTo>
                    <a:pt x="44297" y="231322"/>
                    <a:pt x="112918" y="303517"/>
                    <a:pt x="112918" y="303517"/>
                  </a:cubicBezTo>
                  <a:cubicBezTo>
                    <a:pt x="112918" y="303517"/>
                    <a:pt x="181540" y="231322"/>
                    <a:pt x="211904" y="166034"/>
                  </a:cubicBezTo>
                  <a:cubicBezTo>
                    <a:pt x="217470" y="155738"/>
                    <a:pt x="221519" y="144503"/>
                    <a:pt x="223712" y="132570"/>
                  </a:cubicBezTo>
                  <a:cubicBezTo>
                    <a:pt x="225128" y="126133"/>
                    <a:pt x="225938" y="119932"/>
                    <a:pt x="225938" y="114082"/>
                  </a:cubicBezTo>
                  <a:cubicBezTo>
                    <a:pt x="225938" y="109518"/>
                    <a:pt x="225702" y="105075"/>
                    <a:pt x="225128" y="100628"/>
                  </a:cubicBezTo>
                  <a:lnTo>
                    <a:pt x="225230" y="100628"/>
                  </a:lnTo>
                  <a:close/>
                  <a:moveTo>
                    <a:pt x="113020" y="203712"/>
                  </a:moveTo>
                  <a:cubicBezTo>
                    <a:pt x="63527" y="203712"/>
                    <a:pt x="23313" y="163109"/>
                    <a:pt x="23313" y="113148"/>
                  </a:cubicBezTo>
                  <a:cubicBezTo>
                    <a:pt x="23313" y="63183"/>
                    <a:pt x="63392" y="22584"/>
                    <a:pt x="113020" y="22584"/>
                  </a:cubicBezTo>
                  <a:cubicBezTo>
                    <a:pt x="162647" y="22584"/>
                    <a:pt x="202727" y="63068"/>
                    <a:pt x="202727" y="113148"/>
                  </a:cubicBezTo>
                  <a:cubicBezTo>
                    <a:pt x="202727" y="163227"/>
                    <a:pt x="162647" y="203712"/>
                    <a:pt x="113020" y="203712"/>
                  </a:cubicBezTo>
                  <a:close/>
                </a:path>
              </a:pathLst>
            </a:custGeom>
            <a:solidFill>
              <a:srgbClr val="00ACEC"/>
            </a:solidFill>
            <a:ln w="3369" cap="flat">
              <a:noFill/>
              <a:prstDash val="solid"/>
              <a:miter/>
            </a:ln>
          </p:spPr>
          <p:txBody>
            <a:bodyPr rtlCol="0" anchor="ctr"/>
            <a:lstStyle/>
            <a:p>
              <a:endParaRPr lang="en-GB"/>
            </a:p>
          </p:txBody>
        </p:sp>
        <p:sp>
          <p:nvSpPr>
            <p:cNvPr id="135" name="Freeform: Shape 134">
              <a:extLst>
                <a:ext uri="{FF2B5EF4-FFF2-40B4-BE49-F238E27FC236}">
                  <a16:creationId xmlns:a16="http://schemas.microsoft.com/office/drawing/2014/main" id="{F71E7C23-874D-3DC2-2E93-78E22054D5A0}"/>
                </a:ext>
              </a:extLst>
            </p:cNvPr>
            <p:cNvSpPr/>
            <p:nvPr/>
          </p:nvSpPr>
          <p:spPr>
            <a:xfrm>
              <a:off x="4532088" y="4804180"/>
              <a:ext cx="195675" cy="195675"/>
            </a:xfrm>
            <a:custGeom>
              <a:avLst/>
              <a:gdLst>
                <a:gd name="connsiteX0" fmla="*/ 195676 w 195675"/>
                <a:gd name="connsiteY0" fmla="*/ 97838 h 195675"/>
                <a:gd name="connsiteX1" fmla="*/ 97838 w 195675"/>
                <a:gd name="connsiteY1" fmla="*/ 195676 h 195675"/>
                <a:gd name="connsiteX2" fmla="*/ 0 w 195675"/>
                <a:gd name="connsiteY2" fmla="*/ 97838 h 195675"/>
                <a:gd name="connsiteX3" fmla="*/ 97838 w 195675"/>
                <a:gd name="connsiteY3" fmla="*/ 0 h 195675"/>
                <a:gd name="connsiteX4" fmla="*/ 195676 w 195675"/>
                <a:gd name="connsiteY4" fmla="*/ 97838 h 195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75" h="195675">
                  <a:moveTo>
                    <a:pt x="195676" y="97838"/>
                  </a:moveTo>
                  <a:cubicBezTo>
                    <a:pt x="195676" y="151872"/>
                    <a:pt x="151872" y="195676"/>
                    <a:pt x="97838" y="195676"/>
                  </a:cubicBezTo>
                  <a:cubicBezTo>
                    <a:pt x="43804" y="195676"/>
                    <a:pt x="0" y="151872"/>
                    <a:pt x="0" y="97838"/>
                  </a:cubicBezTo>
                  <a:cubicBezTo>
                    <a:pt x="0" y="43804"/>
                    <a:pt x="43804" y="0"/>
                    <a:pt x="97838" y="0"/>
                  </a:cubicBezTo>
                  <a:cubicBezTo>
                    <a:pt x="151872" y="0"/>
                    <a:pt x="195676" y="43804"/>
                    <a:pt x="195676" y="97838"/>
                  </a:cubicBezTo>
                  <a:close/>
                </a:path>
              </a:pathLst>
            </a:custGeom>
            <a:solidFill>
              <a:srgbClr val="002132"/>
            </a:solidFill>
            <a:ln w="3369" cap="flat">
              <a:noFill/>
              <a:prstDash val="solid"/>
              <a:miter/>
            </a:ln>
          </p:spPr>
          <p:txBody>
            <a:bodyPr rtlCol="0" anchor="ctr"/>
            <a:lstStyle/>
            <a:p>
              <a:endParaRPr lang="en-GB" dirty="0"/>
            </a:p>
          </p:txBody>
        </p:sp>
        <p:sp>
          <p:nvSpPr>
            <p:cNvPr id="136" name="Freeform: Shape 135">
              <a:extLst>
                <a:ext uri="{FF2B5EF4-FFF2-40B4-BE49-F238E27FC236}">
                  <a16:creationId xmlns:a16="http://schemas.microsoft.com/office/drawing/2014/main" id="{E2837888-3383-8637-9297-80EA2C9289AF}"/>
                </a:ext>
              </a:extLst>
            </p:cNvPr>
            <p:cNvSpPr/>
            <p:nvPr/>
          </p:nvSpPr>
          <p:spPr>
            <a:xfrm>
              <a:off x="4518593" y="4787312"/>
              <a:ext cx="225937" cy="303533"/>
            </a:xfrm>
            <a:custGeom>
              <a:avLst/>
              <a:gdLst>
                <a:gd name="connsiteX0" fmla="*/ 225230 w 225937"/>
                <a:gd name="connsiteY0" fmla="*/ 100628 h 303533"/>
                <a:gd name="connsiteX1" fmla="*/ 113020 w 225937"/>
                <a:gd name="connsiteY1" fmla="*/ 0 h 303533"/>
                <a:gd name="connsiteX2" fmla="*/ 810 w 225937"/>
                <a:gd name="connsiteY2" fmla="*/ 100628 h 303533"/>
                <a:gd name="connsiteX3" fmla="*/ 0 w 225937"/>
                <a:gd name="connsiteY3" fmla="*/ 114082 h 303533"/>
                <a:gd name="connsiteX4" fmla="*/ 2193 w 225937"/>
                <a:gd name="connsiteY4" fmla="*/ 132570 h 303533"/>
                <a:gd name="connsiteX5" fmla="*/ 14035 w 225937"/>
                <a:gd name="connsiteY5" fmla="*/ 166034 h 303533"/>
                <a:gd name="connsiteX6" fmla="*/ 112918 w 225937"/>
                <a:gd name="connsiteY6" fmla="*/ 303534 h 303533"/>
                <a:gd name="connsiteX7" fmla="*/ 211904 w 225937"/>
                <a:gd name="connsiteY7" fmla="*/ 166034 h 303533"/>
                <a:gd name="connsiteX8" fmla="*/ 223712 w 225937"/>
                <a:gd name="connsiteY8" fmla="*/ 132570 h 303533"/>
                <a:gd name="connsiteX9" fmla="*/ 225938 w 225937"/>
                <a:gd name="connsiteY9" fmla="*/ 114082 h 303533"/>
                <a:gd name="connsiteX10" fmla="*/ 225128 w 225937"/>
                <a:gd name="connsiteY10" fmla="*/ 100628 h 303533"/>
                <a:gd name="connsiteX11" fmla="*/ 225230 w 225937"/>
                <a:gd name="connsiteY11" fmla="*/ 100628 h 303533"/>
                <a:gd name="connsiteX12" fmla="*/ 113020 w 225937"/>
                <a:gd name="connsiteY12" fmla="*/ 203705 h 303533"/>
                <a:gd name="connsiteX13" fmla="*/ 23313 w 225937"/>
                <a:gd name="connsiteY13" fmla="*/ 113148 h 303533"/>
                <a:gd name="connsiteX14" fmla="*/ 113020 w 225937"/>
                <a:gd name="connsiteY14" fmla="*/ 22584 h 303533"/>
                <a:gd name="connsiteX15" fmla="*/ 202727 w 225937"/>
                <a:gd name="connsiteY15" fmla="*/ 113148 h 303533"/>
                <a:gd name="connsiteX16" fmla="*/ 113020 w 225937"/>
                <a:gd name="connsiteY16" fmla="*/ 203705 h 303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937" h="303533">
                  <a:moveTo>
                    <a:pt x="225230" y="100628"/>
                  </a:moveTo>
                  <a:cubicBezTo>
                    <a:pt x="218617" y="43993"/>
                    <a:pt x="170980" y="0"/>
                    <a:pt x="113020" y="0"/>
                  </a:cubicBezTo>
                  <a:cubicBezTo>
                    <a:pt x="55059" y="0"/>
                    <a:pt x="7287" y="43993"/>
                    <a:pt x="810" y="100628"/>
                  </a:cubicBezTo>
                  <a:cubicBezTo>
                    <a:pt x="337" y="105075"/>
                    <a:pt x="0" y="109518"/>
                    <a:pt x="0" y="114082"/>
                  </a:cubicBezTo>
                  <a:cubicBezTo>
                    <a:pt x="0" y="119932"/>
                    <a:pt x="810" y="126133"/>
                    <a:pt x="2193" y="132570"/>
                  </a:cubicBezTo>
                  <a:cubicBezTo>
                    <a:pt x="4420" y="144503"/>
                    <a:pt x="8468" y="155738"/>
                    <a:pt x="14035" y="166034"/>
                  </a:cubicBezTo>
                  <a:cubicBezTo>
                    <a:pt x="44297" y="231336"/>
                    <a:pt x="112918" y="303534"/>
                    <a:pt x="112918" y="303534"/>
                  </a:cubicBezTo>
                  <a:cubicBezTo>
                    <a:pt x="112918" y="303534"/>
                    <a:pt x="181540" y="231336"/>
                    <a:pt x="211904" y="166034"/>
                  </a:cubicBezTo>
                  <a:cubicBezTo>
                    <a:pt x="217470" y="155738"/>
                    <a:pt x="221519" y="144503"/>
                    <a:pt x="223712" y="132570"/>
                  </a:cubicBezTo>
                  <a:cubicBezTo>
                    <a:pt x="225128" y="126133"/>
                    <a:pt x="225938" y="119932"/>
                    <a:pt x="225938" y="114082"/>
                  </a:cubicBezTo>
                  <a:cubicBezTo>
                    <a:pt x="225938" y="109518"/>
                    <a:pt x="225702" y="105075"/>
                    <a:pt x="225128" y="100628"/>
                  </a:cubicBezTo>
                  <a:lnTo>
                    <a:pt x="225230" y="100628"/>
                  </a:lnTo>
                  <a:close/>
                  <a:moveTo>
                    <a:pt x="113020" y="203705"/>
                  </a:moveTo>
                  <a:cubicBezTo>
                    <a:pt x="63527" y="203705"/>
                    <a:pt x="23313" y="163109"/>
                    <a:pt x="23313" y="113148"/>
                  </a:cubicBezTo>
                  <a:cubicBezTo>
                    <a:pt x="23313" y="63183"/>
                    <a:pt x="63392" y="22584"/>
                    <a:pt x="113020" y="22584"/>
                  </a:cubicBezTo>
                  <a:cubicBezTo>
                    <a:pt x="162647" y="22584"/>
                    <a:pt x="202727" y="63068"/>
                    <a:pt x="202727" y="113148"/>
                  </a:cubicBezTo>
                  <a:cubicBezTo>
                    <a:pt x="202727" y="163227"/>
                    <a:pt x="162647" y="203705"/>
                    <a:pt x="113020" y="203705"/>
                  </a:cubicBezTo>
                  <a:close/>
                </a:path>
              </a:pathLst>
            </a:custGeom>
            <a:solidFill>
              <a:srgbClr val="D25936"/>
            </a:solidFill>
            <a:ln w="3369" cap="flat">
              <a:noFill/>
              <a:prstDash val="solid"/>
              <a:miter/>
            </a:ln>
          </p:spPr>
          <p:txBody>
            <a:bodyPr rtlCol="0" anchor="ctr"/>
            <a:lstStyle/>
            <a:p>
              <a:endParaRPr lang="en-GB"/>
            </a:p>
          </p:txBody>
        </p:sp>
        <p:sp>
          <p:nvSpPr>
            <p:cNvPr id="137" name="Freeform: Shape 136">
              <a:extLst>
                <a:ext uri="{FF2B5EF4-FFF2-40B4-BE49-F238E27FC236}">
                  <a16:creationId xmlns:a16="http://schemas.microsoft.com/office/drawing/2014/main" id="{5950DDEE-634D-971F-FEB6-173675D80C8B}"/>
                </a:ext>
              </a:extLst>
            </p:cNvPr>
            <p:cNvSpPr/>
            <p:nvPr/>
          </p:nvSpPr>
          <p:spPr>
            <a:xfrm>
              <a:off x="4518593" y="4787312"/>
              <a:ext cx="225937" cy="303533"/>
            </a:xfrm>
            <a:custGeom>
              <a:avLst/>
              <a:gdLst>
                <a:gd name="connsiteX0" fmla="*/ 225230 w 225937"/>
                <a:gd name="connsiteY0" fmla="*/ 100628 h 303533"/>
                <a:gd name="connsiteX1" fmla="*/ 113020 w 225937"/>
                <a:gd name="connsiteY1" fmla="*/ 0 h 303533"/>
                <a:gd name="connsiteX2" fmla="*/ 810 w 225937"/>
                <a:gd name="connsiteY2" fmla="*/ 100628 h 303533"/>
                <a:gd name="connsiteX3" fmla="*/ 0 w 225937"/>
                <a:gd name="connsiteY3" fmla="*/ 114082 h 303533"/>
                <a:gd name="connsiteX4" fmla="*/ 2193 w 225937"/>
                <a:gd name="connsiteY4" fmla="*/ 132570 h 303533"/>
                <a:gd name="connsiteX5" fmla="*/ 14035 w 225937"/>
                <a:gd name="connsiteY5" fmla="*/ 166034 h 303533"/>
                <a:gd name="connsiteX6" fmla="*/ 112918 w 225937"/>
                <a:gd name="connsiteY6" fmla="*/ 303534 h 303533"/>
                <a:gd name="connsiteX7" fmla="*/ 211904 w 225937"/>
                <a:gd name="connsiteY7" fmla="*/ 166034 h 303533"/>
                <a:gd name="connsiteX8" fmla="*/ 223712 w 225937"/>
                <a:gd name="connsiteY8" fmla="*/ 132570 h 303533"/>
                <a:gd name="connsiteX9" fmla="*/ 225938 w 225937"/>
                <a:gd name="connsiteY9" fmla="*/ 114082 h 303533"/>
                <a:gd name="connsiteX10" fmla="*/ 225128 w 225937"/>
                <a:gd name="connsiteY10" fmla="*/ 100628 h 303533"/>
                <a:gd name="connsiteX11" fmla="*/ 225230 w 225937"/>
                <a:gd name="connsiteY11" fmla="*/ 100628 h 303533"/>
                <a:gd name="connsiteX12" fmla="*/ 113020 w 225937"/>
                <a:gd name="connsiteY12" fmla="*/ 203705 h 303533"/>
                <a:gd name="connsiteX13" fmla="*/ 23313 w 225937"/>
                <a:gd name="connsiteY13" fmla="*/ 113148 h 303533"/>
                <a:gd name="connsiteX14" fmla="*/ 113020 w 225937"/>
                <a:gd name="connsiteY14" fmla="*/ 22584 h 303533"/>
                <a:gd name="connsiteX15" fmla="*/ 202727 w 225937"/>
                <a:gd name="connsiteY15" fmla="*/ 113148 h 303533"/>
                <a:gd name="connsiteX16" fmla="*/ 113020 w 225937"/>
                <a:gd name="connsiteY16" fmla="*/ 203705 h 303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937" h="303533">
                  <a:moveTo>
                    <a:pt x="225230" y="100628"/>
                  </a:moveTo>
                  <a:cubicBezTo>
                    <a:pt x="218617" y="43993"/>
                    <a:pt x="170980" y="0"/>
                    <a:pt x="113020" y="0"/>
                  </a:cubicBezTo>
                  <a:cubicBezTo>
                    <a:pt x="55059" y="0"/>
                    <a:pt x="7287" y="43993"/>
                    <a:pt x="810" y="100628"/>
                  </a:cubicBezTo>
                  <a:cubicBezTo>
                    <a:pt x="337" y="105075"/>
                    <a:pt x="0" y="109518"/>
                    <a:pt x="0" y="114082"/>
                  </a:cubicBezTo>
                  <a:cubicBezTo>
                    <a:pt x="0" y="119932"/>
                    <a:pt x="810" y="126133"/>
                    <a:pt x="2193" y="132570"/>
                  </a:cubicBezTo>
                  <a:cubicBezTo>
                    <a:pt x="4420" y="144503"/>
                    <a:pt x="8468" y="155738"/>
                    <a:pt x="14035" y="166034"/>
                  </a:cubicBezTo>
                  <a:cubicBezTo>
                    <a:pt x="44297" y="231336"/>
                    <a:pt x="112918" y="303534"/>
                    <a:pt x="112918" y="303534"/>
                  </a:cubicBezTo>
                  <a:cubicBezTo>
                    <a:pt x="112918" y="303534"/>
                    <a:pt x="181540" y="231336"/>
                    <a:pt x="211904" y="166034"/>
                  </a:cubicBezTo>
                  <a:cubicBezTo>
                    <a:pt x="217470" y="155738"/>
                    <a:pt x="221519" y="144503"/>
                    <a:pt x="223712" y="132570"/>
                  </a:cubicBezTo>
                  <a:cubicBezTo>
                    <a:pt x="225128" y="126133"/>
                    <a:pt x="225938" y="119932"/>
                    <a:pt x="225938" y="114082"/>
                  </a:cubicBezTo>
                  <a:cubicBezTo>
                    <a:pt x="225938" y="109518"/>
                    <a:pt x="225702" y="105075"/>
                    <a:pt x="225128" y="100628"/>
                  </a:cubicBezTo>
                  <a:lnTo>
                    <a:pt x="225230" y="100628"/>
                  </a:lnTo>
                  <a:close/>
                  <a:moveTo>
                    <a:pt x="113020" y="203705"/>
                  </a:moveTo>
                  <a:cubicBezTo>
                    <a:pt x="63527" y="203705"/>
                    <a:pt x="23313" y="163109"/>
                    <a:pt x="23313" y="113148"/>
                  </a:cubicBezTo>
                  <a:cubicBezTo>
                    <a:pt x="23313" y="63183"/>
                    <a:pt x="63392" y="22584"/>
                    <a:pt x="113020" y="22584"/>
                  </a:cubicBezTo>
                  <a:cubicBezTo>
                    <a:pt x="162647" y="22584"/>
                    <a:pt x="202727" y="63068"/>
                    <a:pt x="202727" y="113148"/>
                  </a:cubicBezTo>
                  <a:cubicBezTo>
                    <a:pt x="202727" y="163227"/>
                    <a:pt x="162647" y="203705"/>
                    <a:pt x="113020" y="203705"/>
                  </a:cubicBezTo>
                  <a:close/>
                </a:path>
              </a:pathLst>
            </a:custGeom>
            <a:solidFill>
              <a:srgbClr val="00ACEC"/>
            </a:solidFill>
            <a:ln w="3369" cap="flat">
              <a:noFill/>
              <a:prstDash val="solid"/>
              <a:miter/>
            </a:ln>
          </p:spPr>
          <p:txBody>
            <a:bodyPr rtlCol="0" anchor="ctr"/>
            <a:lstStyle/>
            <a:p>
              <a:endParaRPr lang="en-GB"/>
            </a:p>
          </p:txBody>
        </p:sp>
        <p:sp>
          <p:nvSpPr>
            <p:cNvPr id="7" name="TextBox 6">
              <a:extLst>
                <a:ext uri="{FF2B5EF4-FFF2-40B4-BE49-F238E27FC236}">
                  <a16:creationId xmlns:a16="http://schemas.microsoft.com/office/drawing/2014/main" id="{C19E5E2F-321F-5B7A-B64F-0612D23CD0BF}"/>
                </a:ext>
              </a:extLst>
            </p:cNvPr>
            <p:cNvSpPr txBox="1"/>
            <p:nvPr/>
          </p:nvSpPr>
          <p:spPr>
            <a:xfrm>
              <a:off x="4481483" y="4554761"/>
              <a:ext cx="299568" cy="215444"/>
            </a:xfrm>
            <a:prstGeom prst="rect">
              <a:avLst/>
            </a:prstGeom>
            <a:noFill/>
          </p:spPr>
          <p:txBody>
            <a:bodyPr wrap="square">
              <a:spAutoFit/>
            </a:bodyPr>
            <a:lstStyle/>
            <a:p>
              <a:pPr algn="ctr"/>
              <a:r>
                <a:rPr lang="da-DK" sz="800" dirty="0">
                  <a:solidFill>
                    <a:schemeClr val="bg1"/>
                  </a:solidFill>
                </a:rPr>
                <a:t>18</a:t>
              </a:r>
              <a:endParaRPr lang="en-DK" sz="800" dirty="0">
                <a:solidFill>
                  <a:schemeClr val="bg1"/>
                </a:solidFill>
              </a:endParaRPr>
            </a:p>
          </p:txBody>
        </p:sp>
        <p:sp>
          <p:nvSpPr>
            <p:cNvPr id="8" name="TextBox 7">
              <a:extLst>
                <a:ext uri="{FF2B5EF4-FFF2-40B4-BE49-F238E27FC236}">
                  <a16:creationId xmlns:a16="http://schemas.microsoft.com/office/drawing/2014/main" id="{53A1C028-6D4D-ADFF-9501-003728403F80}"/>
                </a:ext>
              </a:extLst>
            </p:cNvPr>
            <p:cNvSpPr txBox="1"/>
            <p:nvPr/>
          </p:nvSpPr>
          <p:spPr>
            <a:xfrm>
              <a:off x="4609150" y="4654682"/>
              <a:ext cx="299568" cy="215444"/>
            </a:xfrm>
            <a:prstGeom prst="rect">
              <a:avLst/>
            </a:prstGeom>
            <a:noFill/>
          </p:spPr>
          <p:txBody>
            <a:bodyPr wrap="square">
              <a:spAutoFit/>
            </a:bodyPr>
            <a:lstStyle/>
            <a:p>
              <a:pPr algn="ctr"/>
              <a:r>
                <a:rPr lang="da-DK" sz="800" dirty="0">
                  <a:solidFill>
                    <a:schemeClr val="bg1"/>
                  </a:solidFill>
                  <a:latin typeface="+mj-lt"/>
                </a:rPr>
                <a:t>21</a:t>
              </a:r>
              <a:endParaRPr lang="en-DK" sz="800" dirty="0">
                <a:solidFill>
                  <a:schemeClr val="bg1"/>
                </a:solidFill>
              </a:endParaRPr>
            </a:p>
          </p:txBody>
        </p:sp>
        <p:sp>
          <p:nvSpPr>
            <p:cNvPr id="9" name="TextBox 8">
              <a:extLst>
                <a:ext uri="{FF2B5EF4-FFF2-40B4-BE49-F238E27FC236}">
                  <a16:creationId xmlns:a16="http://schemas.microsoft.com/office/drawing/2014/main" id="{7A39B983-E5A7-04C0-7EF5-F22A414423CB}"/>
                </a:ext>
              </a:extLst>
            </p:cNvPr>
            <p:cNvSpPr txBox="1"/>
            <p:nvPr/>
          </p:nvSpPr>
          <p:spPr>
            <a:xfrm>
              <a:off x="4481483" y="4794295"/>
              <a:ext cx="299568" cy="215444"/>
            </a:xfrm>
            <a:prstGeom prst="rect">
              <a:avLst/>
            </a:prstGeom>
            <a:noFill/>
          </p:spPr>
          <p:txBody>
            <a:bodyPr wrap="square">
              <a:spAutoFit/>
            </a:bodyPr>
            <a:lstStyle/>
            <a:p>
              <a:pPr algn="ctr"/>
              <a:r>
                <a:rPr lang="da-DK" sz="800" dirty="0">
                  <a:solidFill>
                    <a:schemeClr val="bg1"/>
                  </a:solidFill>
                  <a:latin typeface="+mj-lt"/>
                </a:rPr>
                <a:t>22</a:t>
              </a:r>
              <a:endParaRPr lang="en-DK" sz="800" dirty="0">
                <a:solidFill>
                  <a:schemeClr val="bg1"/>
                </a:solidFill>
              </a:endParaRPr>
            </a:p>
          </p:txBody>
        </p:sp>
      </p:grpSp>
      <p:sp>
        <p:nvSpPr>
          <p:cNvPr id="10" name="TextBox 9">
            <a:extLst>
              <a:ext uri="{FF2B5EF4-FFF2-40B4-BE49-F238E27FC236}">
                <a16:creationId xmlns:a16="http://schemas.microsoft.com/office/drawing/2014/main" id="{57673C5D-CE5D-173E-34A4-F694E4EAC527}"/>
              </a:ext>
            </a:extLst>
          </p:cNvPr>
          <p:cNvSpPr txBox="1"/>
          <p:nvPr/>
        </p:nvSpPr>
        <p:spPr>
          <a:xfrm>
            <a:off x="2127807" y="3527326"/>
            <a:ext cx="299568" cy="215444"/>
          </a:xfrm>
          <a:prstGeom prst="rect">
            <a:avLst/>
          </a:prstGeom>
          <a:noFill/>
        </p:spPr>
        <p:txBody>
          <a:bodyPr wrap="square">
            <a:spAutoFit/>
          </a:bodyPr>
          <a:lstStyle/>
          <a:p>
            <a:pPr algn="ctr"/>
            <a:r>
              <a:rPr lang="da-DK" sz="800" dirty="0">
                <a:solidFill>
                  <a:schemeClr val="bg1"/>
                </a:solidFill>
                <a:latin typeface="+mj-lt"/>
              </a:rPr>
              <a:t>11</a:t>
            </a:r>
            <a:endParaRPr lang="en-DK" sz="800" dirty="0">
              <a:solidFill>
                <a:schemeClr val="bg1"/>
              </a:solidFill>
            </a:endParaRPr>
          </a:p>
        </p:txBody>
      </p:sp>
      <p:sp>
        <p:nvSpPr>
          <p:cNvPr id="11" name="TextBox 10">
            <a:extLst>
              <a:ext uri="{FF2B5EF4-FFF2-40B4-BE49-F238E27FC236}">
                <a16:creationId xmlns:a16="http://schemas.microsoft.com/office/drawing/2014/main" id="{AC4EDE6C-023E-515E-61E4-31B0D49C194E}"/>
              </a:ext>
            </a:extLst>
          </p:cNvPr>
          <p:cNvSpPr txBox="1"/>
          <p:nvPr/>
        </p:nvSpPr>
        <p:spPr>
          <a:xfrm>
            <a:off x="1986896" y="3576739"/>
            <a:ext cx="299568" cy="215444"/>
          </a:xfrm>
          <a:prstGeom prst="rect">
            <a:avLst/>
          </a:prstGeom>
          <a:noFill/>
        </p:spPr>
        <p:txBody>
          <a:bodyPr wrap="square">
            <a:spAutoFit/>
          </a:bodyPr>
          <a:lstStyle/>
          <a:p>
            <a:pPr algn="ctr"/>
            <a:r>
              <a:rPr lang="da-DK" sz="800" dirty="0">
                <a:solidFill>
                  <a:schemeClr val="bg1"/>
                </a:solidFill>
                <a:latin typeface="+mj-lt"/>
              </a:rPr>
              <a:t>10</a:t>
            </a:r>
            <a:endParaRPr lang="en-DK" sz="800" dirty="0">
              <a:solidFill>
                <a:schemeClr val="bg1"/>
              </a:solidFill>
            </a:endParaRPr>
          </a:p>
        </p:txBody>
      </p:sp>
      <p:sp>
        <p:nvSpPr>
          <p:cNvPr id="12" name="TextBox 11">
            <a:extLst>
              <a:ext uri="{FF2B5EF4-FFF2-40B4-BE49-F238E27FC236}">
                <a16:creationId xmlns:a16="http://schemas.microsoft.com/office/drawing/2014/main" id="{EECB4BEF-E91C-51CB-B189-4C6A4E60C863}"/>
              </a:ext>
            </a:extLst>
          </p:cNvPr>
          <p:cNvSpPr txBox="1"/>
          <p:nvPr/>
        </p:nvSpPr>
        <p:spPr>
          <a:xfrm>
            <a:off x="2101668" y="3107435"/>
            <a:ext cx="299568" cy="215444"/>
          </a:xfrm>
          <a:prstGeom prst="rect">
            <a:avLst/>
          </a:prstGeom>
          <a:noFill/>
        </p:spPr>
        <p:txBody>
          <a:bodyPr wrap="square">
            <a:spAutoFit/>
          </a:bodyPr>
          <a:lstStyle/>
          <a:p>
            <a:pPr algn="ctr"/>
            <a:r>
              <a:rPr lang="da-DK" sz="800" dirty="0">
                <a:solidFill>
                  <a:schemeClr val="bg1"/>
                </a:solidFill>
              </a:rPr>
              <a:t>9</a:t>
            </a:r>
            <a:endParaRPr lang="en-DK" sz="800" dirty="0">
              <a:solidFill>
                <a:schemeClr val="bg1"/>
              </a:solidFill>
            </a:endParaRPr>
          </a:p>
        </p:txBody>
      </p:sp>
      <p:sp>
        <p:nvSpPr>
          <p:cNvPr id="13" name="TextBox 12">
            <a:extLst>
              <a:ext uri="{FF2B5EF4-FFF2-40B4-BE49-F238E27FC236}">
                <a16:creationId xmlns:a16="http://schemas.microsoft.com/office/drawing/2014/main" id="{3EBF06A3-7C1E-5CC3-26D7-D32FFC62DB22}"/>
              </a:ext>
            </a:extLst>
          </p:cNvPr>
          <p:cNvSpPr txBox="1"/>
          <p:nvPr/>
        </p:nvSpPr>
        <p:spPr>
          <a:xfrm>
            <a:off x="1735620" y="3338079"/>
            <a:ext cx="299568" cy="215444"/>
          </a:xfrm>
          <a:prstGeom prst="rect">
            <a:avLst/>
          </a:prstGeom>
          <a:noFill/>
        </p:spPr>
        <p:txBody>
          <a:bodyPr wrap="square">
            <a:spAutoFit/>
          </a:bodyPr>
          <a:lstStyle/>
          <a:p>
            <a:pPr algn="ctr"/>
            <a:r>
              <a:rPr lang="da-DK" sz="800" dirty="0">
                <a:solidFill>
                  <a:schemeClr val="bg1"/>
                </a:solidFill>
                <a:latin typeface="+mj-lt"/>
              </a:rPr>
              <a:t>3</a:t>
            </a:r>
            <a:endParaRPr lang="en-DK" sz="800" dirty="0">
              <a:solidFill>
                <a:schemeClr val="bg1"/>
              </a:solidFill>
            </a:endParaRPr>
          </a:p>
        </p:txBody>
      </p:sp>
      <p:sp>
        <p:nvSpPr>
          <p:cNvPr id="14" name="TextBox 13">
            <a:extLst>
              <a:ext uri="{FF2B5EF4-FFF2-40B4-BE49-F238E27FC236}">
                <a16:creationId xmlns:a16="http://schemas.microsoft.com/office/drawing/2014/main" id="{37991319-A646-2FCD-BA57-6D79514D6D84}"/>
              </a:ext>
            </a:extLst>
          </p:cNvPr>
          <p:cNvSpPr txBox="1"/>
          <p:nvPr/>
        </p:nvSpPr>
        <p:spPr>
          <a:xfrm>
            <a:off x="590855" y="4639566"/>
            <a:ext cx="299568" cy="215444"/>
          </a:xfrm>
          <a:prstGeom prst="rect">
            <a:avLst/>
          </a:prstGeom>
          <a:noFill/>
        </p:spPr>
        <p:txBody>
          <a:bodyPr wrap="square">
            <a:spAutoFit/>
          </a:bodyPr>
          <a:lstStyle/>
          <a:p>
            <a:pPr algn="ctr"/>
            <a:r>
              <a:rPr lang="da-DK" sz="800" dirty="0">
                <a:solidFill>
                  <a:schemeClr val="bg1"/>
                </a:solidFill>
                <a:latin typeface="+mj-lt"/>
              </a:rPr>
              <a:t>23</a:t>
            </a:r>
            <a:endParaRPr lang="en-DK" sz="800" dirty="0">
              <a:solidFill>
                <a:schemeClr val="bg1"/>
              </a:solidFill>
            </a:endParaRPr>
          </a:p>
        </p:txBody>
      </p:sp>
      <p:sp>
        <p:nvSpPr>
          <p:cNvPr id="19" name="Freeform: Shape 18">
            <a:extLst>
              <a:ext uri="{FF2B5EF4-FFF2-40B4-BE49-F238E27FC236}">
                <a16:creationId xmlns:a16="http://schemas.microsoft.com/office/drawing/2014/main" id="{CC7A3BFA-D349-A2EC-1D90-D2F6E9CA224B}"/>
              </a:ext>
            </a:extLst>
          </p:cNvPr>
          <p:cNvSpPr/>
          <p:nvPr/>
        </p:nvSpPr>
        <p:spPr>
          <a:xfrm>
            <a:off x="2982143" y="3497805"/>
            <a:ext cx="195675" cy="195675"/>
          </a:xfrm>
          <a:custGeom>
            <a:avLst/>
            <a:gdLst>
              <a:gd name="connsiteX0" fmla="*/ 195676 w 195675"/>
              <a:gd name="connsiteY0" fmla="*/ 97838 h 195675"/>
              <a:gd name="connsiteX1" fmla="*/ 97838 w 195675"/>
              <a:gd name="connsiteY1" fmla="*/ 195676 h 195675"/>
              <a:gd name="connsiteX2" fmla="*/ 0 w 195675"/>
              <a:gd name="connsiteY2" fmla="*/ 97838 h 195675"/>
              <a:gd name="connsiteX3" fmla="*/ 97838 w 195675"/>
              <a:gd name="connsiteY3" fmla="*/ 0 h 195675"/>
              <a:gd name="connsiteX4" fmla="*/ 195676 w 195675"/>
              <a:gd name="connsiteY4" fmla="*/ 97838 h 195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75" h="195675">
                <a:moveTo>
                  <a:pt x="195676" y="97838"/>
                </a:moveTo>
                <a:cubicBezTo>
                  <a:pt x="195676" y="151872"/>
                  <a:pt x="151872" y="195676"/>
                  <a:pt x="97838" y="195676"/>
                </a:cubicBezTo>
                <a:cubicBezTo>
                  <a:pt x="43803" y="195676"/>
                  <a:pt x="0" y="151872"/>
                  <a:pt x="0" y="97838"/>
                </a:cubicBezTo>
                <a:cubicBezTo>
                  <a:pt x="0" y="43804"/>
                  <a:pt x="43803" y="0"/>
                  <a:pt x="97838" y="0"/>
                </a:cubicBezTo>
                <a:cubicBezTo>
                  <a:pt x="151872" y="0"/>
                  <a:pt x="195676" y="43804"/>
                  <a:pt x="195676" y="97838"/>
                </a:cubicBezTo>
                <a:close/>
              </a:path>
            </a:pathLst>
          </a:custGeom>
          <a:solidFill>
            <a:srgbClr val="002132"/>
          </a:solidFill>
          <a:ln w="3369"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6DDDAB0-FC09-9C44-D708-18A78E1A3562}"/>
              </a:ext>
            </a:extLst>
          </p:cNvPr>
          <p:cNvSpPr/>
          <p:nvPr/>
        </p:nvSpPr>
        <p:spPr>
          <a:xfrm>
            <a:off x="2970483" y="3478036"/>
            <a:ext cx="225924" cy="303516"/>
          </a:xfrm>
          <a:custGeom>
            <a:avLst/>
            <a:gdLst>
              <a:gd name="connsiteX0" fmla="*/ 225226 w 225924"/>
              <a:gd name="connsiteY0" fmla="*/ 100628 h 303516"/>
              <a:gd name="connsiteX1" fmla="*/ 113020 w 225924"/>
              <a:gd name="connsiteY1" fmla="*/ 0 h 303516"/>
              <a:gd name="connsiteX2" fmla="*/ 813 w 225924"/>
              <a:gd name="connsiteY2" fmla="*/ 100628 h 303516"/>
              <a:gd name="connsiteX3" fmla="*/ 0 w 225924"/>
              <a:gd name="connsiteY3" fmla="*/ 114082 h 303516"/>
              <a:gd name="connsiteX4" fmla="*/ 2203 w 225924"/>
              <a:gd name="connsiteY4" fmla="*/ 132570 h 303516"/>
              <a:gd name="connsiteX5" fmla="*/ 14025 w 225924"/>
              <a:gd name="connsiteY5" fmla="*/ 166034 h 303516"/>
              <a:gd name="connsiteX6" fmla="*/ 112905 w 225924"/>
              <a:gd name="connsiteY6" fmla="*/ 303517 h 303516"/>
              <a:gd name="connsiteX7" fmla="*/ 211897 w 225924"/>
              <a:gd name="connsiteY7" fmla="*/ 166034 h 303516"/>
              <a:gd name="connsiteX8" fmla="*/ 223721 w 225924"/>
              <a:gd name="connsiteY8" fmla="*/ 132570 h 303516"/>
              <a:gd name="connsiteX9" fmla="*/ 225925 w 225924"/>
              <a:gd name="connsiteY9" fmla="*/ 114082 h 303516"/>
              <a:gd name="connsiteX10" fmla="*/ 225111 w 225924"/>
              <a:gd name="connsiteY10" fmla="*/ 100628 h 303516"/>
              <a:gd name="connsiteX11" fmla="*/ 225226 w 225924"/>
              <a:gd name="connsiteY11" fmla="*/ 100628 h 303516"/>
              <a:gd name="connsiteX12" fmla="*/ 113020 w 225924"/>
              <a:gd name="connsiteY12" fmla="*/ 203712 h 303516"/>
              <a:gd name="connsiteX13" fmla="*/ 23299 w 225924"/>
              <a:gd name="connsiteY13" fmla="*/ 113148 h 303516"/>
              <a:gd name="connsiteX14" fmla="*/ 113020 w 225924"/>
              <a:gd name="connsiteY14" fmla="*/ 22584 h 303516"/>
              <a:gd name="connsiteX15" fmla="*/ 202740 w 225924"/>
              <a:gd name="connsiteY15" fmla="*/ 113148 h 303516"/>
              <a:gd name="connsiteX16" fmla="*/ 113020 w 225924"/>
              <a:gd name="connsiteY16" fmla="*/ 203712 h 30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924" h="303516">
                <a:moveTo>
                  <a:pt x="225226" y="100628"/>
                </a:moveTo>
                <a:cubicBezTo>
                  <a:pt x="218621" y="43993"/>
                  <a:pt x="170977" y="0"/>
                  <a:pt x="113020" y="0"/>
                </a:cubicBezTo>
                <a:cubicBezTo>
                  <a:pt x="55063" y="0"/>
                  <a:pt x="7304" y="43993"/>
                  <a:pt x="813" y="100628"/>
                </a:cubicBezTo>
                <a:cubicBezTo>
                  <a:pt x="347" y="105075"/>
                  <a:pt x="0" y="109518"/>
                  <a:pt x="0" y="114082"/>
                </a:cubicBezTo>
                <a:cubicBezTo>
                  <a:pt x="0" y="119932"/>
                  <a:pt x="813" y="126133"/>
                  <a:pt x="2203" y="132570"/>
                </a:cubicBezTo>
                <a:cubicBezTo>
                  <a:pt x="4406" y="144503"/>
                  <a:pt x="8461" y="155738"/>
                  <a:pt x="14025" y="166034"/>
                </a:cubicBezTo>
                <a:cubicBezTo>
                  <a:pt x="44280" y="231322"/>
                  <a:pt x="112905" y="303517"/>
                  <a:pt x="112905" y="303517"/>
                </a:cubicBezTo>
                <a:cubicBezTo>
                  <a:pt x="112905" y="303517"/>
                  <a:pt x="181526" y="231322"/>
                  <a:pt x="211897" y="166034"/>
                </a:cubicBezTo>
                <a:cubicBezTo>
                  <a:pt x="217460" y="155738"/>
                  <a:pt x="221518" y="144503"/>
                  <a:pt x="223721" y="132570"/>
                </a:cubicBezTo>
                <a:cubicBezTo>
                  <a:pt x="225111" y="126133"/>
                  <a:pt x="225925" y="119932"/>
                  <a:pt x="225925" y="114082"/>
                </a:cubicBezTo>
                <a:cubicBezTo>
                  <a:pt x="225925" y="109518"/>
                  <a:pt x="225692" y="105075"/>
                  <a:pt x="225111" y="100628"/>
                </a:cubicBezTo>
                <a:lnTo>
                  <a:pt x="225226" y="100628"/>
                </a:lnTo>
                <a:close/>
                <a:moveTo>
                  <a:pt x="113020" y="203712"/>
                </a:moveTo>
                <a:cubicBezTo>
                  <a:pt x="63524" y="203712"/>
                  <a:pt x="23299" y="163109"/>
                  <a:pt x="23299" y="113148"/>
                </a:cubicBezTo>
                <a:cubicBezTo>
                  <a:pt x="23299" y="63183"/>
                  <a:pt x="63406" y="22584"/>
                  <a:pt x="113020" y="22584"/>
                </a:cubicBezTo>
                <a:cubicBezTo>
                  <a:pt x="162634" y="22584"/>
                  <a:pt x="202740" y="63068"/>
                  <a:pt x="202740" y="113148"/>
                </a:cubicBezTo>
                <a:cubicBezTo>
                  <a:pt x="202740" y="163227"/>
                  <a:pt x="162634" y="203712"/>
                  <a:pt x="113020" y="203712"/>
                </a:cubicBezTo>
                <a:close/>
              </a:path>
            </a:pathLst>
          </a:custGeom>
          <a:solidFill>
            <a:srgbClr val="00ACEC"/>
          </a:solidFill>
          <a:ln w="3369" cap="flat">
            <a:noFill/>
            <a:prstDash val="solid"/>
            <a:miter/>
          </a:ln>
        </p:spPr>
        <p:txBody>
          <a:bodyPr rtlCol="0" anchor="ctr"/>
          <a:lstStyle/>
          <a:p>
            <a:endParaRPr lang="en-GB"/>
          </a:p>
        </p:txBody>
      </p:sp>
      <p:sp>
        <p:nvSpPr>
          <p:cNvPr id="18" name="TextBox 17">
            <a:extLst>
              <a:ext uri="{FF2B5EF4-FFF2-40B4-BE49-F238E27FC236}">
                <a16:creationId xmlns:a16="http://schemas.microsoft.com/office/drawing/2014/main" id="{BDE9ECF2-6793-DEEF-2F0E-726CC808EDBD}"/>
              </a:ext>
            </a:extLst>
          </p:cNvPr>
          <p:cNvSpPr txBox="1"/>
          <p:nvPr/>
        </p:nvSpPr>
        <p:spPr>
          <a:xfrm>
            <a:off x="2930196" y="3478036"/>
            <a:ext cx="299568" cy="215444"/>
          </a:xfrm>
          <a:prstGeom prst="rect">
            <a:avLst/>
          </a:prstGeom>
          <a:noFill/>
        </p:spPr>
        <p:txBody>
          <a:bodyPr wrap="square">
            <a:spAutoFit/>
          </a:bodyPr>
          <a:lstStyle/>
          <a:p>
            <a:pPr algn="ctr"/>
            <a:r>
              <a:rPr lang="da-DK" sz="800" dirty="0">
                <a:solidFill>
                  <a:schemeClr val="bg1"/>
                </a:solidFill>
              </a:rPr>
              <a:t>7</a:t>
            </a:r>
            <a:endParaRPr lang="en-DK" sz="800" dirty="0">
              <a:solidFill>
                <a:schemeClr val="bg1"/>
              </a:solidFill>
            </a:endParaRPr>
          </a:p>
        </p:txBody>
      </p:sp>
    </p:spTree>
    <p:extLst>
      <p:ext uri="{BB962C8B-B14F-4D97-AF65-F5344CB8AC3E}">
        <p14:creationId xmlns:p14="http://schemas.microsoft.com/office/powerpoint/2010/main" val="1071740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CF50BF-696C-7728-C401-3AFBA95FD905}"/>
            </a:ext>
          </a:extLst>
        </p:cNvPr>
        <p:cNvGrpSpPr/>
        <p:nvPr/>
      </p:nvGrpSpPr>
      <p:grpSpPr>
        <a:xfrm>
          <a:off x="0" y="0"/>
          <a:ext cx="0" cy="0"/>
          <a:chOff x="0" y="0"/>
          <a:chExt cx="0" cy="0"/>
        </a:xfrm>
      </p:grpSpPr>
      <p:grpSp>
        <p:nvGrpSpPr>
          <p:cNvPr id="9" name="Group 8">
            <a:extLst>
              <a:ext uri="{FF2B5EF4-FFF2-40B4-BE49-F238E27FC236}">
                <a16:creationId xmlns:a16="http://schemas.microsoft.com/office/drawing/2014/main" id="{FF0F8E5F-E685-3FD7-092F-6D5F4B127D38}"/>
              </a:ext>
            </a:extLst>
          </p:cNvPr>
          <p:cNvGrpSpPr>
            <a:grpSpLocks noGrp="1" noUngrp="1" noRot="1" noMove="1" noResize="1"/>
          </p:cNvGrpSpPr>
          <p:nvPr/>
        </p:nvGrpSpPr>
        <p:grpSpPr>
          <a:xfrm>
            <a:off x="0" y="0"/>
            <a:ext cx="12192000" cy="6858001"/>
            <a:chOff x="0" y="0"/>
            <a:chExt cx="12192000" cy="6858001"/>
          </a:xfrm>
        </p:grpSpPr>
        <p:pic>
          <p:nvPicPr>
            <p:cNvPr id="7" name="Content Placeholder 5">
              <a:extLst>
                <a:ext uri="{FF2B5EF4-FFF2-40B4-BE49-F238E27FC236}">
                  <a16:creationId xmlns:a16="http://schemas.microsoft.com/office/drawing/2014/main" id="{12044ACE-57B7-535E-369E-DE885FAF9D60}"/>
                </a:ext>
              </a:extLst>
            </p:cNvPr>
            <p:cNvPicPr>
              <a:picLocks noGrp="1" noRot="1" noChangeAspect="1" noMove="1" noResize="1" noEditPoints="1" noAdjustHandles="1" noChangeArrowheads="1" noChangeShapeType="1" noCrop="1"/>
            </p:cNvPicPr>
            <p:nvPr/>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8" name="Graphic 7">
              <a:extLst>
                <a:ext uri="{FF2B5EF4-FFF2-40B4-BE49-F238E27FC236}">
                  <a16:creationId xmlns:a16="http://schemas.microsoft.com/office/drawing/2014/main" id="{DDAF263D-1A70-CEBF-046C-593E834D3C35}"/>
                </a:ext>
              </a:extLst>
            </p:cNvPr>
            <p:cNvPicPr>
              <a:picLocks noGrp="1" noRot="1" noChangeAspect="1" noMove="1" noResize="1" noEditPoints="1" noAdjustHandles="1" noChangeArrowheads="1" noChangeShapeType="1" noCrop="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10472" r="33328" b="45812"/>
            <a:stretch/>
          </p:blipFill>
          <p:spPr>
            <a:xfrm>
              <a:off x="0" y="0"/>
              <a:ext cx="8864600" cy="6858001"/>
            </a:xfrm>
            <a:prstGeom prst="rect">
              <a:avLst/>
            </a:prstGeom>
          </p:spPr>
        </p:pic>
      </p:grpSp>
      <p:pic>
        <p:nvPicPr>
          <p:cNvPr id="10" name="Graphic 9">
            <a:extLst>
              <a:ext uri="{FF2B5EF4-FFF2-40B4-BE49-F238E27FC236}">
                <a16:creationId xmlns:a16="http://schemas.microsoft.com/office/drawing/2014/main" id="{F48E441F-1C27-D5BA-0F6D-156865BA1079}"/>
              </a:ext>
            </a:extLst>
          </p:cNvPr>
          <p:cNvPicPr>
            <a:picLocks noGrp="1" noRot="1" noChangeAspect="1" noMove="1" noResize="1" noEditPoints="1" noAdjustHandles="1" noChangeArrowheads="1" noChangeShapeType="1" noCrop="1"/>
          </p:cNvPicPr>
          <p:nvPr/>
        </p:nvPicPr>
        <p:blipFill>
          <a:blip r:embed="rId5">
            <a:extLst>
              <a:ext uri="{96DAC541-7B7A-43D3-8B79-37D633B846F1}">
                <asvg:svgBlip xmlns:asvg="http://schemas.microsoft.com/office/drawing/2016/SVG/main" r:embed="rId6"/>
              </a:ext>
            </a:extLst>
          </a:blip>
          <a:stretch>
            <a:fillRect/>
          </a:stretch>
        </p:blipFill>
        <p:spPr>
          <a:xfrm>
            <a:off x="8562975" y="6477000"/>
            <a:ext cx="3629025" cy="381000"/>
          </a:xfrm>
          <a:prstGeom prst="rect">
            <a:avLst/>
          </a:prstGeom>
        </p:spPr>
      </p:pic>
      <p:sp>
        <p:nvSpPr>
          <p:cNvPr id="15" name="Text Placeholder 14">
            <a:extLst>
              <a:ext uri="{FF2B5EF4-FFF2-40B4-BE49-F238E27FC236}">
                <a16:creationId xmlns:a16="http://schemas.microsoft.com/office/drawing/2014/main" id="{6E4C7AE7-0E3E-2DCE-BE5D-939161C49793}"/>
              </a:ext>
            </a:extLst>
          </p:cNvPr>
          <p:cNvSpPr>
            <a:spLocks noGrp="1"/>
          </p:cNvSpPr>
          <p:nvPr>
            <p:ph type="body" sz="quarter" idx="13"/>
          </p:nvPr>
        </p:nvSpPr>
        <p:spPr>
          <a:xfrm>
            <a:off x="544200" y="5579870"/>
            <a:ext cx="3564000" cy="477059"/>
          </a:xfrm>
        </p:spPr>
        <p:txBody>
          <a:bodyPr>
            <a:noAutofit/>
          </a:bodyPr>
          <a:lstStyle/>
          <a:p>
            <a:pPr marL="0" indent="0">
              <a:buNone/>
            </a:pPr>
            <a:r>
              <a:rPr lang="en-GB" sz="2400" b="1" dirty="0">
                <a:solidFill>
                  <a:schemeClr val="bg1"/>
                </a:solidFill>
                <a:effectLst/>
                <a:latin typeface="+mn-lt"/>
              </a:rPr>
              <a:t>5.5 - 60m</a:t>
            </a:r>
            <a:endParaRPr lang="en-GB" sz="2400" b="1" kern="100" dirty="0">
              <a:solidFill>
                <a:schemeClr val="bg1"/>
              </a:solidFill>
              <a:latin typeface="+mn-lt"/>
              <a:ea typeface="Aptos" panose="020B00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B470E606-DDB0-9AEA-9E13-55EE278F0367}"/>
              </a:ext>
            </a:extLst>
          </p:cNvPr>
          <p:cNvSpPr>
            <a:spLocks noGrp="1" noRot="1" noMove="1" noResize="1" noEditPoints="1" noAdjustHandles="1" noChangeArrowheads="1" noChangeShapeType="1"/>
          </p:cNvSpPr>
          <p:nvPr>
            <p:ph type="sldNum" sz="quarter" idx="12"/>
          </p:nvPr>
        </p:nvSpPr>
        <p:spPr/>
        <p:txBody>
          <a:bodyPr/>
          <a:lstStyle/>
          <a:p>
            <a:fld id="{C16C2921-6903-4DB2-82DB-C5609A64D8DE}" type="slidenum">
              <a:rPr lang="en-GB" smtClean="0"/>
              <a:t>19</a:t>
            </a:fld>
            <a:endParaRPr lang="en-GB" dirty="0"/>
          </a:p>
        </p:txBody>
      </p:sp>
      <p:sp>
        <p:nvSpPr>
          <p:cNvPr id="16" name="Text Placeholder 15">
            <a:extLst>
              <a:ext uri="{FF2B5EF4-FFF2-40B4-BE49-F238E27FC236}">
                <a16:creationId xmlns:a16="http://schemas.microsoft.com/office/drawing/2014/main" id="{87610F8C-6C89-866C-F76F-ECEEBB89497A}"/>
              </a:ext>
            </a:extLst>
          </p:cNvPr>
          <p:cNvSpPr>
            <a:spLocks noGrp="1"/>
          </p:cNvSpPr>
          <p:nvPr>
            <p:ph type="body" sz="quarter" idx="14"/>
          </p:nvPr>
        </p:nvSpPr>
        <p:spPr>
          <a:xfrm>
            <a:off x="4314000" y="5579870"/>
            <a:ext cx="3564000" cy="477059"/>
          </a:xfrm>
        </p:spPr>
        <p:txBody>
          <a:bodyPr>
            <a:noAutofit/>
          </a:bodyPr>
          <a:lstStyle/>
          <a:p>
            <a:pPr marL="0" indent="0">
              <a:buNone/>
            </a:pPr>
            <a:r>
              <a:rPr lang="en-GB" sz="2400" b="1" dirty="0">
                <a:effectLst/>
                <a:latin typeface="+mn-lt"/>
              </a:rPr>
              <a:t>1,600t</a:t>
            </a:r>
            <a:endParaRPr lang="en-GB" sz="2400" b="1" dirty="0">
              <a:latin typeface="+mn-lt"/>
            </a:endParaRPr>
          </a:p>
        </p:txBody>
      </p:sp>
      <p:sp>
        <p:nvSpPr>
          <p:cNvPr id="17" name="Text Placeholder 16">
            <a:extLst>
              <a:ext uri="{FF2B5EF4-FFF2-40B4-BE49-F238E27FC236}">
                <a16:creationId xmlns:a16="http://schemas.microsoft.com/office/drawing/2014/main" id="{606392FB-EFFA-7235-9D7A-8671E15D21AE}"/>
              </a:ext>
            </a:extLst>
          </p:cNvPr>
          <p:cNvSpPr>
            <a:spLocks noGrp="1"/>
          </p:cNvSpPr>
          <p:nvPr>
            <p:ph type="body" sz="quarter" idx="15"/>
          </p:nvPr>
        </p:nvSpPr>
        <p:spPr>
          <a:xfrm>
            <a:off x="8083800" y="5579870"/>
            <a:ext cx="3564000" cy="477059"/>
          </a:xfrm>
        </p:spPr>
        <p:txBody>
          <a:bodyPr>
            <a:noAutofit/>
          </a:bodyPr>
          <a:lstStyle/>
          <a:p>
            <a:pPr marL="0" indent="0">
              <a:buNone/>
            </a:pPr>
            <a:r>
              <a:rPr lang="en-GB" sz="2400" b="1" dirty="0">
                <a:effectLst/>
                <a:latin typeface="+mn-lt"/>
              </a:rPr>
              <a:t>9,000t</a:t>
            </a:r>
            <a:endParaRPr lang="en-GB" sz="2400" b="1" dirty="0">
              <a:latin typeface="+mn-lt"/>
            </a:endParaRPr>
          </a:p>
        </p:txBody>
      </p:sp>
      <p:sp>
        <p:nvSpPr>
          <p:cNvPr id="2" name="Title 1">
            <a:extLst>
              <a:ext uri="{FF2B5EF4-FFF2-40B4-BE49-F238E27FC236}">
                <a16:creationId xmlns:a16="http://schemas.microsoft.com/office/drawing/2014/main" id="{A55127C8-AA86-274F-6703-D2870081CFC9}"/>
              </a:ext>
            </a:extLst>
          </p:cNvPr>
          <p:cNvSpPr>
            <a:spLocks noGrp="1"/>
          </p:cNvSpPr>
          <p:nvPr>
            <p:ph type="title"/>
          </p:nvPr>
        </p:nvSpPr>
        <p:spPr>
          <a:xfrm>
            <a:off x="544200" y="1586766"/>
            <a:ext cx="11103600" cy="737850"/>
          </a:xfrm>
        </p:spPr>
        <p:txBody>
          <a:bodyPr>
            <a:noAutofit/>
          </a:bodyPr>
          <a:lstStyle/>
          <a:p>
            <a:pPr algn="r"/>
            <a:r>
              <a:rPr lang="en-GB" sz="6000" b="1" dirty="0">
                <a:solidFill>
                  <a:schemeClr val="bg1"/>
                </a:solidFill>
                <a:effectLst/>
                <a:latin typeface="Myriad Pro Black"/>
              </a:rPr>
              <a:t>Bold Tern</a:t>
            </a:r>
            <a:endParaRPr lang="en-GB" sz="6000" b="1" dirty="0">
              <a:solidFill>
                <a:schemeClr val="bg1"/>
              </a:solidFill>
              <a:latin typeface="Myriad Pro Black"/>
            </a:endParaRPr>
          </a:p>
        </p:txBody>
      </p:sp>
      <p:cxnSp>
        <p:nvCxnSpPr>
          <p:cNvPr id="13" name="Straight Connector 12">
            <a:extLst>
              <a:ext uri="{FF2B5EF4-FFF2-40B4-BE49-F238E27FC236}">
                <a16:creationId xmlns:a16="http://schemas.microsoft.com/office/drawing/2014/main" id="{2DD375F0-87DF-8E96-0B36-625B70C343A7}"/>
              </a:ext>
            </a:extLst>
          </p:cNvPr>
          <p:cNvCxnSpPr>
            <a:cxnSpLocks/>
          </p:cNvCxnSpPr>
          <p:nvPr/>
        </p:nvCxnSpPr>
        <p:spPr>
          <a:xfrm>
            <a:off x="657225" y="6077008"/>
            <a:ext cx="31623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130EACEC-F933-5CAB-9F85-C37EFF014927}"/>
              </a:ext>
            </a:extLst>
          </p:cNvPr>
          <p:cNvCxnSpPr>
            <a:cxnSpLocks/>
          </p:cNvCxnSpPr>
          <p:nvPr/>
        </p:nvCxnSpPr>
        <p:spPr>
          <a:xfrm>
            <a:off x="4400550" y="6077008"/>
            <a:ext cx="31623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6078E3E3-D4FC-A1B5-9843-039C838749FA}"/>
              </a:ext>
            </a:extLst>
          </p:cNvPr>
          <p:cNvCxnSpPr>
            <a:cxnSpLocks/>
          </p:cNvCxnSpPr>
          <p:nvPr/>
        </p:nvCxnSpPr>
        <p:spPr>
          <a:xfrm>
            <a:off x="8153400" y="6077008"/>
            <a:ext cx="31623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28" name="Text Placeholder 14">
            <a:extLst>
              <a:ext uri="{FF2B5EF4-FFF2-40B4-BE49-F238E27FC236}">
                <a16:creationId xmlns:a16="http://schemas.microsoft.com/office/drawing/2014/main" id="{71737FD8-DB95-01AF-C7B7-511D6EBFDC51}"/>
              </a:ext>
            </a:extLst>
          </p:cNvPr>
          <p:cNvSpPr txBox="1">
            <a:spLocks/>
          </p:cNvSpPr>
          <p:nvPr/>
        </p:nvSpPr>
        <p:spPr>
          <a:xfrm>
            <a:off x="544200" y="6112211"/>
            <a:ext cx="3564000" cy="4770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effectLst/>
                <a:latin typeface="+mj-lt"/>
              </a:rPr>
              <a:t>Of operation water depth range</a:t>
            </a:r>
            <a:endParaRPr lang="en-GB" kern="100" dirty="0">
              <a:latin typeface="+mj-lt"/>
              <a:ea typeface="Aptos" panose="020B0004020202020204" pitchFamily="34" charset="0"/>
              <a:cs typeface="Arial" panose="020B0604020202020204" pitchFamily="34" charset="0"/>
            </a:endParaRPr>
          </a:p>
        </p:txBody>
      </p:sp>
      <p:sp>
        <p:nvSpPr>
          <p:cNvPr id="29" name="Text Placeholder 15">
            <a:extLst>
              <a:ext uri="{FF2B5EF4-FFF2-40B4-BE49-F238E27FC236}">
                <a16:creationId xmlns:a16="http://schemas.microsoft.com/office/drawing/2014/main" id="{FBA9D84B-F964-F539-ECFF-58A7C73A89B2}"/>
              </a:ext>
            </a:extLst>
          </p:cNvPr>
          <p:cNvSpPr txBox="1">
            <a:spLocks/>
          </p:cNvSpPr>
          <p:nvPr/>
        </p:nvSpPr>
        <p:spPr>
          <a:xfrm>
            <a:off x="4314000" y="6112211"/>
            <a:ext cx="3564000" cy="4770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dirty="0">
                <a:effectLst/>
                <a:latin typeface="+mj-lt"/>
              </a:rPr>
              <a:t>Main crane</a:t>
            </a:r>
            <a:endParaRPr lang="en-GB" dirty="0">
              <a:latin typeface="+mj-lt"/>
            </a:endParaRPr>
          </a:p>
        </p:txBody>
      </p:sp>
      <p:sp>
        <p:nvSpPr>
          <p:cNvPr id="30" name="Text Placeholder 16">
            <a:extLst>
              <a:ext uri="{FF2B5EF4-FFF2-40B4-BE49-F238E27FC236}">
                <a16:creationId xmlns:a16="http://schemas.microsoft.com/office/drawing/2014/main" id="{7CFF33B2-F290-0D20-9F66-DACC13D1D421}"/>
              </a:ext>
            </a:extLst>
          </p:cNvPr>
          <p:cNvSpPr txBox="1">
            <a:spLocks/>
          </p:cNvSpPr>
          <p:nvPr/>
        </p:nvSpPr>
        <p:spPr>
          <a:xfrm>
            <a:off x="8083800" y="6112211"/>
            <a:ext cx="3564000" cy="4770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dirty="0">
                <a:effectLst/>
                <a:latin typeface="+mj-lt"/>
              </a:rPr>
              <a:t>Max variable load</a:t>
            </a:r>
            <a:endParaRPr lang="en-GB" dirty="0">
              <a:latin typeface="+mj-lt"/>
            </a:endParaRPr>
          </a:p>
        </p:txBody>
      </p:sp>
      <p:sp>
        <p:nvSpPr>
          <p:cNvPr id="31" name="Text Placeholder 14">
            <a:extLst>
              <a:ext uri="{FF2B5EF4-FFF2-40B4-BE49-F238E27FC236}">
                <a16:creationId xmlns:a16="http://schemas.microsoft.com/office/drawing/2014/main" id="{B595E8FB-75CC-086C-84EA-5568547A4077}"/>
              </a:ext>
            </a:extLst>
          </p:cNvPr>
          <p:cNvSpPr txBox="1">
            <a:spLocks/>
          </p:cNvSpPr>
          <p:nvPr/>
        </p:nvSpPr>
        <p:spPr>
          <a:xfrm>
            <a:off x="8083800" y="2654636"/>
            <a:ext cx="3564000" cy="4770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2400" dirty="0">
                <a:effectLst/>
                <a:latin typeface="+mj-lt"/>
              </a:rPr>
              <a:t>A unique 1,600t crane</a:t>
            </a:r>
            <a:endParaRPr lang="en-GB" sz="2000" kern="100" dirty="0">
              <a:latin typeface="+mj-lt"/>
              <a:ea typeface="Aptos" panose="020B00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F4EFC2CE-68F7-FF40-76BF-C3CBBEAFE296}"/>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9092338" y="6599288"/>
            <a:ext cx="1764000" cy="137510"/>
          </a:xfrm>
          <a:prstGeom prst="rect">
            <a:avLst/>
          </a:prstGeom>
        </p:spPr>
      </p:pic>
    </p:spTree>
    <p:extLst>
      <p:ext uri="{BB962C8B-B14F-4D97-AF65-F5344CB8AC3E}">
        <p14:creationId xmlns:p14="http://schemas.microsoft.com/office/powerpoint/2010/main" val="22571682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946ADEB-30BF-C634-5AF6-EEE3D5A72DB2}"/>
              </a:ext>
            </a:extLst>
          </p:cNvPr>
          <p:cNvSpPr>
            <a:spLocks noGrp="1"/>
          </p:cNvSpPr>
          <p:nvPr>
            <p:ph type="title"/>
          </p:nvPr>
        </p:nvSpPr>
        <p:spPr/>
        <p:txBody>
          <a:bodyPr/>
          <a:lstStyle/>
          <a:p>
            <a:r>
              <a:rPr lang="en-US" dirty="0"/>
              <a:t>Fred. Olsen </a:t>
            </a:r>
            <a:r>
              <a:rPr lang="en-US" dirty="0" err="1"/>
              <a:t>Windcarrier</a:t>
            </a:r>
            <a:r>
              <a:rPr lang="en-US" dirty="0"/>
              <a:t> </a:t>
            </a:r>
            <a:r>
              <a:rPr lang="en-US" i="1" dirty="0">
                <a:solidFill>
                  <a:srgbClr val="00B0F0"/>
                </a:solidFill>
              </a:rPr>
              <a:t>at a glance</a:t>
            </a:r>
            <a:endParaRPr lang="en-DK" dirty="0"/>
          </a:p>
        </p:txBody>
      </p:sp>
      <p:sp>
        <p:nvSpPr>
          <p:cNvPr id="2" name="Slide Number Placeholder 1">
            <a:extLst>
              <a:ext uri="{FF2B5EF4-FFF2-40B4-BE49-F238E27FC236}">
                <a16:creationId xmlns:a16="http://schemas.microsoft.com/office/drawing/2014/main" id="{77EAB04C-5D86-59D6-493F-AA5E6A1E4140}"/>
              </a:ext>
            </a:extLst>
          </p:cNvPr>
          <p:cNvSpPr>
            <a:spLocks noGrp="1"/>
          </p:cNvSpPr>
          <p:nvPr>
            <p:ph type="sldNum" sz="quarter" idx="12"/>
          </p:nvPr>
        </p:nvSpPr>
        <p:spPr/>
        <p:txBody>
          <a:bodyPr/>
          <a:lstStyle/>
          <a:p>
            <a:fld id="{C16C2921-6903-4DB2-82DB-C5609A64D8DE}" type="slidenum">
              <a:rPr lang="en-GB" smtClean="0"/>
              <a:t>2</a:t>
            </a:fld>
            <a:endParaRPr lang="en-GB"/>
          </a:p>
        </p:txBody>
      </p:sp>
      <p:sp>
        <p:nvSpPr>
          <p:cNvPr id="20" name="TextBox 19">
            <a:extLst>
              <a:ext uri="{FF2B5EF4-FFF2-40B4-BE49-F238E27FC236}">
                <a16:creationId xmlns:a16="http://schemas.microsoft.com/office/drawing/2014/main" id="{6862C911-4C9B-F1D3-BBEC-B1B196F4B3D3}"/>
              </a:ext>
            </a:extLst>
          </p:cNvPr>
          <p:cNvSpPr txBox="1"/>
          <p:nvPr/>
        </p:nvSpPr>
        <p:spPr>
          <a:xfrm>
            <a:off x="8083800" y="2260600"/>
            <a:ext cx="3327400" cy="737850"/>
          </a:xfrm>
          <a:prstGeom prst="rect">
            <a:avLst/>
          </a:prstGeom>
          <a:noFill/>
        </p:spPr>
        <p:txBody>
          <a:bodyPr wrap="square" rtlCol="0">
            <a:noAutofit/>
          </a:bodyPr>
          <a:lstStyle/>
          <a:p>
            <a:pPr algn="l"/>
            <a:endParaRPr lang="en-GB" sz="4000" dirty="0">
              <a:solidFill>
                <a:schemeClr val="bg1"/>
              </a:solidFill>
              <a:latin typeface="Myriad Pro Black" panose="020B0903030403020204" pitchFamily="34" charset="0"/>
            </a:endParaRPr>
          </a:p>
        </p:txBody>
      </p:sp>
      <p:pic>
        <p:nvPicPr>
          <p:cNvPr id="7" name="Graphic 6">
            <a:extLst>
              <a:ext uri="{FF2B5EF4-FFF2-40B4-BE49-F238E27FC236}">
                <a16:creationId xmlns:a16="http://schemas.microsoft.com/office/drawing/2014/main" id="{BF97617E-6E93-2896-9305-8B50032398C3}"/>
              </a:ext>
            </a:extLst>
          </p:cNvPr>
          <p:cNvPicPr>
            <a:picLocks noChangeAspect="1"/>
          </p:cNvPicPr>
          <p:nvPr/>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l="-40"/>
          <a:stretch/>
        </p:blipFill>
        <p:spPr>
          <a:xfrm>
            <a:off x="7113875" y="1658133"/>
            <a:ext cx="4165600" cy="2052184"/>
          </a:xfrm>
          <a:prstGeom prst="rect">
            <a:avLst/>
          </a:prstGeom>
        </p:spPr>
      </p:pic>
      <p:sp>
        <p:nvSpPr>
          <p:cNvPr id="8" name="Rectangle 7">
            <a:extLst>
              <a:ext uri="{FF2B5EF4-FFF2-40B4-BE49-F238E27FC236}">
                <a16:creationId xmlns:a16="http://schemas.microsoft.com/office/drawing/2014/main" id="{FF16F571-526B-DBBF-10D0-B9F4D1B512D5}"/>
              </a:ext>
            </a:extLst>
          </p:cNvPr>
          <p:cNvSpPr/>
          <p:nvPr/>
        </p:nvSpPr>
        <p:spPr>
          <a:xfrm>
            <a:off x="3618039" y="3121676"/>
            <a:ext cx="1695119" cy="512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1200" b="0" u="none" strike="noStrike" kern="1200" cap="none" spc="0" normalizeH="0" baseline="0" noProof="0" dirty="0">
                <a:ln>
                  <a:noFill/>
                </a:ln>
                <a:solidFill>
                  <a:schemeClr val="bg1"/>
                </a:solidFill>
                <a:effectLst/>
                <a:uLnTx/>
                <a:uFillTx/>
                <a:latin typeface="+mj-lt"/>
                <a:ea typeface="+mn-ea"/>
                <a:cs typeface="+mn-cs"/>
              </a:rPr>
              <a:t>World leading installation vessel fleet</a:t>
            </a:r>
          </a:p>
        </p:txBody>
      </p:sp>
      <p:sp>
        <p:nvSpPr>
          <p:cNvPr id="9" name="Rectangle 8">
            <a:extLst>
              <a:ext uri="{FF2B5EF4-FFF2-40B4-BE49-F238E27FC236}">
                <a16:creationId xmlns:a16="http://schemas.microsoft.com/office/drawing/2014/main" id="{2EFDA913-BA8A-A101-F3DB-432F8C8A8F8D}"/>
              </a:ext>
            </a:extLst>
          </p:cNvPr>
          <p:cNvSpPr/>
          <p:nvPr/>
        </p:nvSpPr>
        <p:spPr>
          <a:xfrm>
            <a:off x="5224932" y="3093945"/>
            <a:ext cx="1463040" cy="3989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mj-lt"/>
              </a:rPr>
              <a:t>&gt;250</a:t>
            </a:r>
            <a:r>
              <a:rPr kumimoji="0" lang="en-US" sz="1200" b="0" u="none" strike="noStrike" kern="1200" cap="none" spc="0" normalizeH="0" baseline="0" noProof="0" dirty="0">
                <a:ln>
                  <a:noFill/>
                </a:ln>
                <a:solidFill>
                  <a:schemeClr val="bg1"/>
                </a:solidFill>
                <a:effectLst/>
                <a:uLnTx/>
                <a:uFillTx/>
                <a:latin typeface="+mj-lt"/>
                <a:ea typeface="+mn-ea"/>
                <a:cs typeface="+mn-cs"/>
              </a:rPr>
              <a:t> employees</a:t>
            </a:r>
          </a:p>
        </p:txBody>
      </p:sp>
      <p:sp>
        <p:nvSpPr>
          <p:cNvPr id="10" name="Rectangle 9">
            <a:extLst>
              <a:ext uri="{FF2B5EF4-FFF2-40B4-BE49-F238E27FC236}">
                <a16:creationId xmlns:a16="http://schemas.microsoft.com/office/drawing/2014/main" id="{71D91C7B-09DC-14B7-3C49-37682F41A620}"/>
              </a:ext>
            </a:extLst>
          </p:cNvPr>
          <p:cNvSpPr/>
          <p:nvPr/>
        </p:nvSpPr>
        <p:spPr>
          <a:xfrm>
            <a:off x="672874" y="3080863"/>
            <a:ext cx="1463040" cy="4119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noProof="0" dirty="0">
                <a:ln>
                  <a:noFill/>
                </a:ln>
                <a:solidFill>
                  <a:schemeClr val="bg1"/>
                </a:solidFill>
                <a:effectLst/>
                <a:uLnTx/>
                <a:uFillTx/>
                <a:latin typeface="+mj-lt"/>
                <a:ea typeface="+mn-ea"/>
                <a:cs typeface="+mn-cs"/>
              </a:rPr>
              <a:t>Founded in 2008</a:t>
            </a:r>
          </a:p>
        </p:txBody>
      </p:sp>
      <p:sp>
        <p:nvSpPr>
          <p:cNvPr id="12" name="Rectangle 11">
            <a:extLst>
              <a:ext uri="{FF2B5EF4-FFF2-40B4-BE49-F238E27FC236}">
                <a16:creationId xmlns:a16="http://schemas.microsoft.com/office/drawing/2014/main" id="{70EB3486-5E13-3835-A168-ABCD9E88369F}"/>
              </a:ext>
            </a:extLst>
          </p:cNvPr>
          <p:cNvSpPr/>
          <p:nvPr/>
        </p:nvSpPr>
        <p:spPr>
          <a:xfrm>
            <a:off x="2126323" y="3159229"/>
            <a:ext cx="1463040" cy="5258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noProof="0" dirty="0">
                <a:ln>
                  <a:noFill/>
                </a:ln>
                <a:solidFill>
                  <a:schemeClr val="bg1"/>
                </a:solidFill>
                <a:effectLst/>
                <a:uLnTx/>
                <a:uFillTx/>
                <a:latin typeface="+mj-lt"/>
                <a:ea typeface="+mn-ea"/>
                <a:cs typeface="+mn-cs"/>
              </a:rPr>
              <a:t>Global strategy – proven track record in all core markets </a:t>
            </a:r>
          </a:p>
        </p:txBody>
      </p:sp>
      <p:graphicFrame>
        <p:nvGraphicFramePr>
          <p:cNvPr id="13" name="Chart 12">
            <a:extLst>
              <a:ext uri="{FF2B5EF4-FFF2-40B4-BE49-F238E27FC236}">
                <a16:creationId xmlns:a16="http://schemas.microsoft.com/office/drawing/2014/main" id="{4DCFB95A-C942-56C7-5470-840567014653}"/>
              </a:ext>
            </a:extLst>
          </p:cNvPr>
          <p:cNvGraphicFramePr/>
          <p:nvPr>
            <p:custDataLst>
              <p:tags r:id="rId1"/>
            </p:custDataLst>
          </p:nvPr>
        </p:nvGraphicFramePr>
        <p:xfrm>
          <a:off x="1267558" y="4552703"/>
          <a:ext cx="1569548" cy="1509499"/>
        </p:xfrm>
        <a:graphic>
          <a:graphicData uri="http://schemas.openxmlformats.org/drawingml/2006/chart">
            <c:chart xmlns:c="http://schemas.openxmlformats.org/drawingml/2006/chart" xmlns:r="http://schemas.openxmlformats.org/officeDocument/2006/relationships" r:id="rId6"/>
          </a:graphicData>
        </a:graphic>
      </p:graphicFrame>
      <p:sp>
        <p:nvSpPr>
          <p:cNvPr id="14" name="Rectangle 13">
            <a:extLst>
              <a:ext uri="{FF2B5EF4-FFF2-40B4-BE49-F238E27FC236}">
                <a16:creationId xmlns:a16="http://schemas.microsoft.com/office/drawing/2014/main" id="{FAFD295C-1E0F-303F-E05F-3B00DE016E03}"/>
              </a:ext>
            </a:extLst>
          </p:cNvPr>
          <p:cNvSpPr/>
          <p:nvPr/>
        </p:nvSpPr>
        <p:spPr>
          <a:xfrm>
            <a:off x="821477" y="4178520"/>
            <a:ext cx="2560320" cy="3303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dirty="0">
                <a:ln>
                  <a:noFill/>
                </a:ln>
                <a:solidFill>
                  <a:schemeClr val="bg1"/>
                </a:solidFill>
                <a:effectLst/>
                <a:uLnTx/>
                <a:uFillTx/>
                <a:latin typeface="+mj-lt"/>
                <a:ea typeface="+mn-ea"/>
                <a:cs typeface="+mn-cs"/>
              </a:rPr>
              <a:t>Global market share</a:t>
            </a:r>
            <a:r>
              <a:rPr kumimoji="0" lang="en-US" sz="1600" b="0" u="none" strike="noStrike" kern="1200" cap="none" spc="0" normalizeH="0" baseline="30000" noProof="0" dirty="0">
                <a:ln>
                  <a:noFill/>
                </a:ln>
                <a:solidFill>
                  <a:schemeClr val="bg1"/>
                </a:solidFill>
                <a:effectLst/>
                <a:uLnTx/>
                <a:uFillTx/>
                <a:latin typeface="+mj-lt"/>
                <a:ea typeface="+mn-ea"/>
                <a:cs typeface="+mn-cs"/>
              </a:rPr>
              <a:t>1</a:t>
            </a:r>
          </a:p>
        </p:txBody>
      </p:sp>
      <p:cxnSp>
        <p:nvCxnSpPr>
          <p:cNvPr id="15" name="Straight Arrow Connector 14">
            <a:extLst>
              <a:ext uri="{FF2B5EF4-FFF2-40B4-BE49-F238E27FC236}">
                <a16:creationId xmlns:a16="http://schemas.microsoft.com/office/drawing/2014/main" id="{5E65D390-FE80-3D12-76ED-05BC277A25BD}"/>
              </a:ext>
            </a:extLst>
          </p:cNvPr>
          <p:cNvCxnSpPr>
            <a:cxnSpLocks/>
          </p:cNvCxnSpPr>
          <p:nvPr/>
        </p:nvCxnSpPr>
        <p:spPr>
          <a:xfrm>
            <a:off x="731520" y="3949700"/>
            <a:ext cx="10577830" cy="0"/>
          </a:xfrm>
          <a:prstGeom prst="straightConnector1">
            <a:avLst/>
          </a:prstGeom>
          <a:ln w="6350">
            <a:solidFill>
              <a:srgbClr val="F1F5F8"/>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7ACEF5E1-3D86-6BB2-88E0-8789B009940E}"/>
              </a:ext>
            </a:extLst>
          </p:cNvPr>
          <p:cNvCxnSpPr>
            <a:cxnSpLocks/>
          </p:cNvCxnSpPr>
          <p:nvPr/>
        </p:nvCxnSpPr>
        <p:spPr>
          <a:xfrm flipV="1">
            <a:off x="6859270" y="1536879"/>
            <a:ext cx="0" cy="4648021"/>
          </a:xfrm>
          <a:prstGeom prst="straightConnector1">
            <a:avLst/>
          </a:prstGeom>
          <a:ln w="6350">
            <a:solidFill>
              <a:srgbClr val="F1F5F8"/>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A0997F59-B7AF-E01F-D5B8-FB617384DE5D}"/>
              </a:ext>
            </a:extLst>
          </p:cNvPr>
          <p:cNvCxnSpPr>
            <a:cxnSpLocks/>
          </p:cNvCxnSpPr>
          <p:nvPr/>
        </p:nvCxnSpPr>
        <p:spPr>
          <a:xfrm flipV="1">
            <a:off x="3682901" y="3949700"/>
            <a:ext cx="0" cy="2217078"/>
          </a:xfrm>
          <a:prstGeom prst="straightConnector1">
            <a:avLst/>
          </a:prstGeom>
          <a:ln w="6350">
            <a:solidFill>
              <a:srgbClr val="F1F5F8"/>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AA4AAFB9-CC19-F95D-CA42-D4D3BC6DA75C}"/>
              </a:ext>
            </a:extLst>
          </p:cNvPr>
          <p:cNvSpPr txBox="1"/>
          <p:nvPr/>
        </p:nvSpPr>
        <p:spPr>
          <a:xfrm>
            <a:off x="3682901" y="4373881"/>
            <a:ext cx="3176365" cy="648907"/>
          </a:xfrm>
          <a:prstGeom prst="rect">
            <a:avLst/>
          </a:prstGeom>
          <a:noFill/>
        </p:spPr>
        <p:txBody>
          <a:bodyPr wrap="square" rtlCol="0">
            <a:noAutofit/>
          </a:bodyPr>
          <a:lstStyle/>
          <a:p>
            <a:pPr algn="ctr"/>
            <a:r>
              <a:rPr lang="en-DK" sz="3600" dirty="0">
                <a:solidFill>
                  <a:schemeClr val="bg1"/>
                </a:solidFill>
                <a:latin typeface="Myriad Pro Black" panose="020B0903030403020204" pitchFamily="34" charset="0"/>
              </a:rPr>
              <a:t>&gt;1,</a:t>
            </a:r>
            <a:r>
              <a:rPr lang="da-DK" sz="3600">
                <a:solidFill>
                  <a:schemeClr val="bg1"/>
                </a:solidFill>
                <a:latin typeface="Myriad Pro Black" panose="020B0903030403020204" pitchFamily="34" charset="0"/>
              </a:rPr>
              <a:t>1</a:t>
            </a:r>
            <a:r>
              <a:rPr lang="en-DK" sz="3600">
                <a:solidFill>
                  <a:schemeClr val="bg1"/>
                </a:solidFill>
                <a:latin typeface="Myriad Pro Black" panose="020B0903030403020204" pitchFamily="34" charset="0"/>
              </a:rPr>
              <a:t>00</a:t>
            </a:r>
            <a:endParaRPr lang="en-GB" sz="3600" dirty="0">
              <a:solidFill>
                <a:schemeClr val="bg1"/>
              </a:solidFill>
              <a:latin typeface="Myriad Pro Black" panose="020B0903030403020204" pitchFamily="34" charset="0"/>
            </a:endParaRPr>
          </a:p>
        </p:txBody>
      </p:sp>
      <p:sp>
        <p:nvSpPr>
          <p:cNvPr id="31" name="Text Placeholder 1">
            <a:extLst>
              <a:ext uri="{FF2B5EF4-FFF2-40B4-BE49-F238E27FC236}">
                <a16:creationId xmlns:a16="http://schemas.microsoft.com/office/drawing/2014/main" id="{CAF0E56C-F00B-C978-4F8A-FE06FDC5B464}"/>
              </a:ext>
            </a:extLst>
          </p:cNvPr>
          <p:cNvSpPr txBox="1">
            <a:spLocks/>
          </p:cNvSpPr>
          <p:nvPr/>
        </p:nvSpPr>
        <p:spPr>
          <a:xfrm>
            <a:off x="3682901" y="4176038"/>
            <a:ext cx="3176363" cy="331941"/>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kumimoji="0" lang="en-US" sz="1600" b="0" u="none" strike="noStrike" kern="1200" cap="none" spc="0" normalizeH="0" baseline="0" noProof="0" dirty="0">
                <a:ln>
                  <a:noFill/>
                </a:ln>
                <a:solidFill>
                  <a:schemeClr val="bg2"/>
                </a:solidFill>
                <a:effectLst/>
                <a:uLnTx/>
                <a:uFillTx/>
                <a:latin typeface="+mj-lt"/>
                <a:ea typeface="+mn-ea"/>
                <a:cs typeface="+mn-cs"/>
              </a:rPr>
              <a:t>WTGs </a:t>
            </a:r>
            <a:r>
              <a:rPr kumimoji="0" lang="en-US" sz="1600" b="0" u="none" strike="noStrike" kern="1200" cap="none" spc="0" normalizeH="0" baseline="0" noProof="0" dirty="0">
                <a:ln>
                  <a:noFill/>
                </a:ln>
                <a:solidFill>
                  <a:srgbClr val="FFFFFF"/>
                </a:solidFill>
                <a:effectLst/>
                <a:uLnTx/>
                <a:uFillTx/>
                <a:latin typeface="+mj-lt"/>
                <a:ea typeface="+mn-ea"/>
                <a:cs typeface="+mn-cs"/>
              </a:rPr>
              <a:t>installed</a:t>
            </a:r>
            <a:endParaRPr lang="en-GB" dirty="0">
              <a:solidFill>
                <a:schemeClr val="bg1"/>
              </a:solidFill>
              <a:latin typeface="+mj-lt"/>
            </a:endParaRPr>
          </a:p>
        </p:txBody>
      </p:sp>
      <p:sp>
        <p:nvSpPr>
          <p:cNvPr id="32" name="Rectangle 31">
            <a:extLst>
              <a:ext uri="{FF2B5EF4-FFF2-40B4-BE49-F238E27FC236}">
                <a16:creationId xmlns:a16="http://schemas.microsoft.com/office/drawing/2014/main" id="{32F97C74-B7D4-0907-395E-4D7CC158269B}"/>
              </a:ext>
            </a:extLst>
          </p:cNvPr>
          <p:cNvSpPr/>
          <p:nvPr/>
        </p:nvSpPr>
        <p:spPr>
          <a:xfrm>
            <a:off x="8018292" y="4176038"/>
            <a:ext cx="2560320" cy="3303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DK" sz="1600" b="0" u="none" strike="noStrike" kern="1200" cap="none" spc="0" normalizeH="0" baseline="0" noProof="0" dirty="0">
                <a:ln>
                  <a:noFill/>
                </a:ln>
                <a:solidFill>
                  <a:schemeClr val="bg1"/>
                </a:solidFill>
                <a:effectLst/>
                <a:uLnTx/>
                <a:uFillTx/>
                <a:latin typeface="+mj-lt"/>
                <a:ea typeface="+mn-ea"/>
                <a:cs typeface="+mn-cs"/>
              </a:rPr>
              <a:t>Our main deliverables</a:t>
            </a:r>
            <a:endParaRPr kumimoji="0" lang="en-US" sz="1600" b="0" u="none" strike="noStrike" kern="1200" cap="none" spc="0" normalizeH="0" baseline="30000" noProof="0" dirty="0">
              <a:ln>
                <a:noFill/>
              </a:ln>
              <a:solidFill>
                <a:schemeClr val="bg1"/>
              </a:solidFill>
              <a:effectLst/>
              <a:uLnTx/>
              <a:uFillTx/>
              <a:latin typeface="+mj-lt"/>
              <a:ea typeface="+mn-ea"/>
              <a:cs typeface="+mn-cs"/>
            </a:endParaRPr>
          </a:p>
        </p:txBody>
      </p:sp>
      <p:sp>
        <p:nvSpPr>
          <p:cNvPr id="33" name="Rectangle 32">
            <a:extLst>
              <a:ext uri="{FF2B5EF4-FFF2-40B4-BE49-F238E27FC236}">
                <a16:creationId xmlns:a16="http://schemas.microsoft.com/office/drawing/2014/main" id="{BD1AEFA8-940A-D0F3-E228-21CF59A6F224}"/>
              </a:ext>
            </a:extLst>
          </p:cNvPr>
          <p:cNvSpPr/>
          <p:nvPr/>
        </p:nvSpPr>
        <p:spPr>
          <a:xfrm>
            <a:off x="7286772" y="5457984"/>
            <a:ext cx="1463040" cy="5258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DK" sz="1200" b="0" u="none" strike="noStrike" kern="1200" cap="none" spc="0" normalizeH="0" baseline="0" noProof="0" dirty="0">
                <a:ln>
                  <a:noFill/>
                </a:ln>
                <a:solidFill>
                  <a:schemeClr val="bg1"/>
                </a:solidFill>
                <a:effectLst/>
                <a:uLnTx/>
                <a:uFillTx/>
                <a:latin typeface="+mj-lt"/>
                <a:ea typeface="+mn-ea"/>
                <a:cs typeface="+mn-cs"/>
              </a:rPr>
              <a:t>Project management</a:t>
            </a:r>
            <a:endParaRPr kumimoji="0" lang="en-US" sz="1200" b="0" u="none" strike="noStrike" kern="1200" cap="none" spc="0" normalizeH="0" baseline="0" noProof="0" dirty="0">
              <a:ln>
                <a:noFill/>
              </a:ln>
              <a:solidFill>
                <a:schemeClr val="bg1"/>
              </a:solidFill>
              <a:effectLst/>
              <a:uLnTx/>
              <a:uFillTx/>
              <a:latin typeface="+mj-lt"/>
              <a:ea typeface="+mn-ea"/>
              <a:cs typeface="+mn-cs"/>
            </a:endParaRPr>
          </a:p>
        </p:txBody>
      </p:sp>
      <p:sp>
        <p:nvSpPr>
          <p:cNvPr id="34" name="Rectangle 33">
            <a:extLst>
              <a:ext uri="{FF2B5EF4-FFF2-40B4-BE49-F238E27FC236}">
                <a16:creationId xmlns:a16="http://schemas.microsoft.com/office/drawing/2014/main" id="{454BFFD8-C826-D3C5-F07E-620811C42F20}"/>
              </a:ext>
            </a:extLst>
          </p:cNvPr>
          <p:cNvSpPr/>
          <p:nvPr/>
        </p:nvSpPr>
        <p:spPr>
          <a:xfrm>
            <a:off x="8524115" y="5457984"/>
            <a:ext cx="1511524" cy="5258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DK" sz="1200" b="0" u="none" strike="noStrike" kern="1200" cap="none" spc="0" normalizeH="0" baseline="0" noProof="0" dirty="0">
                <a:ln>
                  <a:noFill/>
                </a:ln>
                <a:solidFill>
                  <a:schemeClr val="bg1"/>
                </a:solidFill>
                <a:effectLst/>
                <a:uLnTx/>
                <a:uFillTx/>
                <a:latin typeface="+mj-lt"/>
                <a:ea typeface="+mn-ea"/>
                <a:cs typeface="+mn-cs"/>
              </a:rPr>
              <a:t>Transport &amp; installation</a:t>
            </a:r>
            <a:endParaRPr kumimoji="0" lang="en-US" sz="1200" b="0" u="none" strike="noStrike" kern="1200" cap="none" spc="0" normalizeH="0" baseline="0" noProof="0" dirty="0">
              <a:ln>
                <a:noFill/>
              </a:ln>
              <a:solidFill>
                <a:schemeClr val="bg1"/>
              </a:solidFill>
              <a:effectLst/>
              <a:uLnTx/>
              <a:uFillTx/>
              <a:latin typeface="+mj-lt"/>
              <a:ea typeface="+mn-ea"/>
              <a:cs typeface="+mn-cs"/>
            </a:endParaRPr>
          </a:p>
        </p:txBody>
      </p:sp>
      <p:sp>
        <p:nvSpPr>
          <p:cNvPr id="35" name="Rectangle 34">
            <a:extLst>
              <a:ext uri="{FF2B5EF4-FFF2-40B4-BE49-F238E27FC236}">
                <a16:creationId xmlns:a16="http://schemas.microsoft.com/office/drawing/2014/main" id="{2A38C284-8FCC-54E9-D60B-2FFF36815F64}"/>
              </a:ext>
            </a:extLst>
          </p:cNvPr>
          <p:cNvSpPr/>
          <p:nvPr/>
        </p:nvSpPr>
        <p:spPr>
          <a:xfrm>
            <a:off x="9797018" y="5457984"/>
            <a:ext cx="1511524" cy="5258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DK" sz="1200" b="0" u="none" strike="noStrike" kern="1200" cap="none" spc="0" normalizeH="0" baseline="0" noProof="0" dirty="0">
                <a:ln>
                  <a:noFill/>
                </a:ln>
                <a:solidFill>
                  <a:schemeClr val="bg1"/>
                </a:solidFill>
                <a:effectLst/>
                <a:uLnTx/>
                <a:uFillTx/>
                <a:latin typeface="+mj-lt"/>
                <a:ea typeface="+mn-ea"/>
                <a:cs typeface="+mn-cs"/>
              </a:rPr>
              <a:t>Operations &amp;</a:t>
            </a:r>
            <a:br>
              <a:rPr kumimoji="0" lang="en-DK" sz="1200" b="0" u="none" strike="noStrike" kern="1200" cap="none" spc="0" normalizeH="0" baseline="0" noProof="0" dirty="0">
                <a:ln>
                  <a:noFill/>
                </a:ln>
                <a:solidFill>
                  <a:schemeClr val="bg1"/>
                </a:solidFill>
                <a:effectLst/>
                <a:uLnTx/>
                <a:uFillTx/>
                <a:latin typeface="+mj-lt"/>
                <a:ea typeface="+mn-ea"/>
                <a:cs typeface="+mn-cs"/>
              </a:rPr>
            </a:br>
            <a:r>
              <a:rPr kumimoji="0" lang="en-DK" sz="1200" b="0" u="none" strike="noStrike" kern="1200" cap="none" spc="0" normalizeH="0" baseline="0" noProof="0" dirty="0">
                <a:ln>
                  <a:noFill/>
                </a:ln>
                <a:solidFill>
                  <a:schemeClr val="bg1"/>
                </a:solidFill>
                <a:effectLst/>
                <a:uLnTx/>
                <a:uFillTx/>
                <a:latin typeface="+mj-lt"/>
                <a:ea typeface="+mn-ea"/>
                <a:cs typeface="+mn-cs"/>
              </a:rPr>
              <a:t>maintenance</a:t>
            </a:r>
            <a:endParaRPr kumimoji="0" lang="en-US" sz="1200" b="0" u="none" strike="noStrike" kern="1200" cap="none" spc="0" normalizeH="0" baseline="0" noProof="0" dirty="0">
              <a:ln>
                <a:noFill/>
              </a:ln>
              <a:solidFill>
                <a:schemeClr val="bg1"/>
              </a:solidFill>
              <a:effectLst/>
              <a:uLnTx/>
              <a:uFillTx/>
              <a:latin typeface="+mj-lt"/>
              <a:ea typeface="+mn-ea"/>
              <a:cs typeface="+mn-cs"/>
            </a:endParaRPr>
          </a:p>
        </p:txBody>
      </p:sp>
      <p:pic>
        <p:nvPicPr>
          <p:cNvPr id="37" name="Graphic 36">
            <a:extLst>
              <a:ext uri="{FF2B5EF4-FFF2-40B4-BE49-F238E27FC236}">
                <a16:creationId xmlns:a16="http://schemas.microsoft.com/office/drawing/2014/main" id="{FF48F02A-70DE-3C80-7DDF-6C5EBC8A918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13857" y="2022055"/>
            <a:ext cx="981075" cy="981075"/>
          </a:xfrm>
          <a:prstGeom prst="rect">
            <a:avLst/>
          </a:prstGeom>
        </p:spPr>
      </p:pic>
      <p:pic>
        <p:nvPicPr>
          <p:cNvPr id="38" name="Graphic 37">
            <a:extLst>
              <a:ext uri="{FF2B5EF4-FFF2-40B4-BE49-F238E27FC236}">
                <a16:creationId xmlns:a16="http://schemas.microsoft.com/office/drawing/2014/main" id="{082FFAC2-3892-4575-DB5F-D53644CE0E0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946888" y="2020734"/>
            <a:ext cx="982800" cy="982800"/>
          </a:xfrm>
          <a:prstGeom prst="rect">
            <a:avLst/>
          </a:prstGeom>
        </p:spPr>
      </p:pic>
      <p:pic>
        <p:nvPicPr>
          <p:cNvPr id="39" name="Graphic 38">
            <a:extLst>
              <a:ext uri="{FF2B5EF4-FFF2-40B4-BE49-F238E27FC236}">
                <a16:creationId xmlns:a16="http://schemas.microsoft.com/office/drawing/2014/main" id="{C3343672-8B20-CDC2-2294-B471F7DF6F5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464267" y="2040179"/>
            <a:ext cx="982800" cy="982800"/>
          </a:xfrm>
          <a:prstGeom prst="rect">
            <a:avLst/>
          </a:prstGeom>
        </p:spPr>
      </p:pic>
      <p:pic>
        <p:nvPicPr>
          <p:cNvPr id="40" name="Graphic 39">
            <a:extLst>
              <a:ext uri="{FF2B5EF4-FFF2-40B4-BE49-F238E27FC236}">
                <a16:creationId xmlns:a16="http://schemas.microsoft.com/office/drawing/2014/main" id="{DDAD6E18-90CC-76E0-E15F-6E0BB7FDF66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429510" y="2030441"/>
            <a:ext cx="982800" cy="982800"/>
          </a:xfrm>
          <a:prstGeom prst="rect">
            <a:avLst/>
          </a:prstGeom>
        </p:spPr>
      </p:pic>
      <p:pic>
        <p:nvPicPr>
          <p:cNvPr id="41" name="Graphic 40">
            <a:extLst>
              <a:ext uri="{FF2B5EF4-FFF2-40B4-BE49-F238E27FC236}">
                <a16:creationId xmlns:a16="http://schemas.microsoft.com/office/drawing/2014/main" id="{2C8E4EA1-FA9C-B895-58A8-76258DAC09CB}"/>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0246220" y="4801468"/>
            <a:ext cx="613119" cy="643438"/>
          </a:xfrm>
          <a:prstGeom prst="rect">
            <a:avLst/>
          </a:prstGeom>
        </p:spPr>
      </p:pic>
      <p:pic>
        <p:nvPicPr>
          <p:cNvPr id="42" name="Graphic 41">
            <a:extLst>
              <a:ext uri="{FF2B5EF4-FFF2-40B4-BE49-F238E27FC236}">
                <a16:creationId xmlns:a16="http://schemas.microsoft.com/office/drawing/2014/main" id="{44139391-2A2C-E8D9-7019-771949C18FEF}"/>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993356" y="4801468"/>
            <a:ext cx="613120" cy="557697"/>
          </a:xfrm>
          <a:prstGeom prst="rect">
            <a:avLst/>
          </a:prstGeom>
        </p:spPr>
      </p:pic>
      <p:pic>
        <p:nvPicPr>
          <p:cNvPr id="43" name="Graphic 42">
            <a:extLst>
              <a:ext uri="{FF2B5EF4-FFF2-40B4-BE49-F238E27FC236}">
                <a16:creationId xmlns:a16="http://schemas.microsoft.com/office/drawing/2014/main" id="{7DC511F7-04C8-4B1E-2287-1E3E230246DD}"/>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7779750" y="4773178"/>
            <a:ext cx="503238" cy="588244"/>
          </a:xfrm>
          <a:prstGeom prst="rect">
            <a:avLst/>
          </a:prstGeom>
        </p:spPr>
      </p:pic>
      <p:sp>
        <p:nvSpPr>
          <p:cNvPr id="44" name="Rectangle 43">
            <a:extLst>
              <a:ext uri="{FF2B5EF4-FFF2-40B4-BE49-F238E27FC236}">
                <a16:creationId xmlns:a16="http://schemas.microsoft.com/office/drawing/2014/main" id="{E54596F8-5B79-B878-CF0E-B4EA817B7BC5}"/>
              </a:ext>
            </a:extLst>
          </p:cNvPr>
          <p:cNvSpPr/>
          <p:nvPr/>
        </p:nvSpPr>
        <p:spPr>
          <a:xfrm>
            <a:off x="9461005" y="3723848"/>
            <a:ext cx="162169" cy="165040"/>
          </a:xfrm>
          <a:prstGeom prst="rect">
            <a:avLst/>
          </a:prstGeom>
          <a:solidFill>
            <a:srgbClr val="00ACEC"/>
          </a:solidFill>
          <a:ln w="9525">
            <a:noFill/>
            <a:round/>
            <a:headEnd/>
            <a:tailEnd/>
          </a:ln>
          <a:effectLst/>
        </p:spPr>
        <p:txBody>
          <a:bodyPr/>
          <a:lstStyle/>
          <a:p>
            <a:pPr marL="0" marR="0" lvl="0" indent="0" algn="l" defTabSz="914377"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p:txBody>
      </p:sp>
      <p:sp>
        <p:nvSpPr>
          <p:cNvPr id="45" name="Text Placeholder 101">
            <a:extLst>
              <a:ext uri="{FF2B5EF4-FFF2-40B4-BE49-F238E27FC236}">
                <a16:creationId xmlns:a16="http://schemas.microsoft.com/office/drawing/2014/main" id="{F1AC2A49-E931-6021-3AD7-E283B89FB33F}"/>
              </a:ext>
            </a:extLst>
          </p:cNvPr>
          <p:cNvSpPr txBox="1">
            <a:spLocks/>
          </p:cNvSpPr>
          <p:nvPr/>
        </p:nvSpPr>
        <p:spPr>
          <a:xfrm>
            <a:off x="9581969" y="3729135"/>
            <a:ext cx="552210" cy="165040"/>
          </a:xfrm>
          <a:prstGeom prst="rect">
            <a:avLst/>
          </a:prstGeom>
          <a:noFill/>
        </p:spPr>
        <p:txBody>
          <a:bodyPr anchor="ctr"/>
          <a:lstStyle>
            <a:lvl1pPr marL="228600" indent="-228600" algn="l" defTabSz="914400" rtl="0" eaLnBrk="1" latinLnBrk="0" hangingPunct="1">
              <a:lnSpc>
                <a:spcPct val="90000"/>
              </a:lnSpc>
              <a:spcBef>
                <a:spcPts val="1000"/>
              </a:spcBef>
              <a:buFont typeface="Arial"/>
              <a:buNone/>
              <a:defRPr sz="12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kumimoji="0" lang="en-US" sz="1000" b="0" i="0" u="none" strike="noStrike" kern="1200" cap="none" spc="0" normalizeH="0" baseline="0" noProof="0" dirty="0">
                <a:ln>
                  <a:noFill/>
                </a:ln>
                <a:solidFill>
                  <a:schemeClr val="bg2"/>
                </a:solidFill>
                <a:effectLst/>
                <a:uLnTx/>
                <a:uFillTx/>
                <a:latin typeface="+mj-lt"/>
                <a:ea typeface="+mn-ea"/>
                <a:cs typeface="+mn-cs"/>
              </a:rPr>
              <a:t>Offices</a:t>
            </a:r>
          </a:p>
        </p:txBody>
      </p:sp>
      <p:sp>
        <p:nvSpPr>
          <p:cNvPr id="46" name="Oval 45">
            <a:extLst>
              <a:ext uri="{FF2B5EF4-FFF2-40B4-BE49-F238E27FC236}">
                <a16:creationId xmlns:a16="http://schemas.microsoft.com/office/drawing/2014/main" id="{47008512-0BCE-988F-6E7B-CB8784693C45}"/>
              </a:ext>
            </a:extLst>
          </p:cNvPr>
          <p:cNvSpPr/>
          <p:nvPr/>
        </p:nvSpPr>
        <p:spPr>
          <a:xfrm>
            <a:off x="10198939" y="3723848"/>
            <a:ext cx="165040" cy="16504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47" name="Text Placeholder 101">
            <a:extLst>
              <a:ext uri="{FF2B5EF4-FFF2-40B4-BE49-F238E27FC236}">
                <a16:creationId xmlns:a16="http://schemas.microsoft.com/office/drawing/2014/main" id="{6CFCB331-C799-67C4-BE65-0C6A6FE24F51}"/>
              </a:ext>
            </a:extLst>
          </p:cNvPr>
          <p:cNvSpPr txBox="1">
            <a:spLocks/>
          </p:cNvSpPr>
          <p:nvPr/>
        </p:nvSpPr>
        <p:spPr>
          <a:xfrm>
            <a:off x="10321633" y="3727176"/>
            <a:ext cx="1297375" cy="165040"/>
          </a:xfrm>
          <a:prstGeom prst="rect">
            <a:avLst/>
          </a:prstGeom>
          <a:noFill/>
        </p:spPr>
        <p:txBody>
          <a:bodyPr anchor="ctr"/>
          <a:lstStyle>
            <a:lvl1pPr marL="228600" indent="-228600" algn="l" defTabSz="914400" rtl="0" eaLnBrk="1" latinLnBrk="0" hangingPunct="1">
              <a:lnSpc>
                <a:spcPct val="90000"/>
              </a:lnSpc>
              <a:spcBef>
                <a:spcPts val="1000"/>
              </a:spcBef>
              <a:buFont typeface="Arial"/>
              <a:buNone/>
              <a:defRPr sz="12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kumimoji="0" lang="en-DK" sz="1000" b="0" i="0" u="none" strike="noStrike" kern="1200" cap="none" spc="0" normalizeH="0" baseline="0" noProof="0" dirty="0">
                <a:ln>
                  <a:noFill/>
                </a:ln>
                <a:solidFill>
                  <a:schemeClr val="bg2"/>
                </a:solidFill>
                <a:effectLst/>
                <a:uLnTx/>
                <a:uFillTx/>
                <a:latin typeface="+mj-lt"/>
                <a:ea typeface="+mn-ea"/>
                <a:cs typeface="+mn-cs"/>
              </a:rPr>
              <a:t>Projects executed</a:t>
            </a:r>
            <a:endParaRPr kumimoji="0" lang="en-US" sz="1000" b="0" i="0" u="none" strike="noStrike" kern="1200" cap="none" spc="0" normalizeH="0" baseline="0" noProof="0" dirty="0">
              <a:ln>
                <a:noFill/>
              </a:ln>
              <a:solidFill>
                <a:schemeClr val="bg2"/>
              </a:solidFill>
              <a:effectLst/>
              <a:uLnTx/>
              <a:uFillTx/>
              <a:latin typeface="+mj-lt"/>
              <a:ea typeface="+mn-ea"/>
              <a:cs typeface="+mn-cs"/>
            </a:endParaRPr>
          </a:p>
        </p:txBody>
      </p:sp>
      <p:sp>
        <p:nvSpPr>
          <p:cNvPr id="48" name="Oval 47">
            <a:extLst>
              <a:ext uri="{FF2B5EF4-FFF2-40B4-BE49-F238E27FC236}">
                <a16:creationId xmlns:a16="http://schemas.microsoft.com/office/drawing/2014/main" id="{F4424A85-84B9-7F7B-BABC-DC98D1A7DB31}"/>
              </a:ext>
            </a:extLst>
          </p:cNvPr>
          <p:cNvSpPr/>
          <p:nvPr/>
        </p:nvSpPr>
        <p:spPr>
          <a:xfrm>
            <a:off x="7521901" y="2102124"/>
            <a:ext cx="353844" cy="35384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DK" dirty="0"/>
              <a:t>t</a:t>
            </a:r>
          </a:p>
        </p:txBody>
      </p:sp>
      <p:sp>
        <p:nvSpPr>
          <p:cNvPr id="49" name="Text Placeholder 101">
            <a:extLst>
              <a:ext uri="{FF2B5EF4-FFF2-40B4-BE49-F238E27FC236}">
                <a16:creationId xmlns:a16="http://schemas.microsoft.com/office/drawing/2014/main" id="{7DB7DCA7-5499-32A5-7CA6-3667B2C573E8}"/>
              </a:ext>
            </a:extLst>
          </p:cNvPr>
          <p:cNvSpPr txBox="1">
            <a:spLocks/>
          </p:cNvSpPr>
          <p:nvPr/>
        </p:nvSpPr>
        <p:spPr>
          <a:xfrm>
            <a:off x="7477196" y="2200316"/>
            <a:ext cx="443253" cy="165040"/>
          </a:xfrm>
          <a:prstGeom prst="rect">
            <a:avLst/>
          </a:prstGeom>
          <a:noFill/>
        </p:spPr>
        <p:txBody>
          <a:bodyPr anchor="ctr"/>
          <a:lstStyle>
            <a:lvl1pPr marL="228600" indent="-228600" algn="l" defTabSz="914400" rtl="0" eaLnBrk="1" latinLnBrk="0" hangingPunct="1">
              <a:lnSpc>
                <a:spcPct val="90000"/>
              </a:lnSpc>
              <a:spcBef>
                <a:spcPts val="1000"/>
              </a:spcBef>
              <a:buFont typeface="Arial"/>
              <a:buNone/>
              <a:defRPr sz="12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28600" marR="0" lvl="0" indent="-228600" algn="ctr" defTabSz="914400" rtl="0" eaLnBrk="1" fontAlgn="auto" latinLnBrk="0" hangingPunct="1">
              <a:lnSpc>
                <a:spcPct val="90000"/>
              </a:lnSpc>
              <a:spcBef>
                <a:spcPts val="1000"/>
              </a:spcBef>
              <a:spcAft>
                <a:spcPts val="0"/>
              </a:spcAft>
              <a:buClrTx/>
              <a:buSzTx/>
              <a:buFont typeface="Arial"/>
              <a:buNone/>
              <a:tabLst/>
              <a:defRPr/>
            </a:pPr>
            <a:r>
              <a:rPr kumimoji="0" lang="en-DK" i="0" u="none" strike="noStrike" kern="1200" cap="none" spc="0" normalizeH="0" baseline="0" noProof="0" dirty="0">
                <a:ln>
                  <a:noFill/>
                </a:ln>
                <a:solidFill>
                  <a:srgbClr val="00ACEC"/>
                </a:solidFill>
                <a:effectLst/>
                <a:uLnTx/>
                <a:uFillTx/>
                <a:ea typeface="+mn-ea"/>
                <a:cs typeface="+mn-cs"/>
              </a:rPr>
              <a:t>1</a:t>
            </a:r>
            <a:endParaRPr kumimoji="0" lang="en-US" i="0" u="none" strike="noStrike" kern="1200" cap="none" spc="0" normalizeH="0" baseline="0" noProof="0" dirty="0">
              <a:ln>
                <a:noFill/>
              </a:ln>
              <a:solidFill>
                <a:srgbClr val="00ACEC"/>
              </a:solidFill>
              <a:effectLst/>
              <a:uLnTx/>
              <a:uFillTx/>
              <a:ea typeface="+mn-ea"/>
              <a:cs typeface="+mn-cs"/>
            </a:endParaRPr>
          </a:p>
        </p:txBody>
      </p:sp>
      <p:sp>
        <p:nvSpPr>
          <p:cNvPr id="50" name="Oval 49">
            <a:extLst>
              <a:ext uri="{FF2B5EF4-FFF2-40B4-BE49-F238E27FC236}">
                <a16:creationId xmlns:a16="http://schemas.microsoft.com/office/drawing/2014/main" id="{A00EF5F6-2778-4F07-8D4F-16922852B576}"/>
              </a:ext>
            </a:extLst>
          </p:cNvPr>
          <p:cNvSpPr/>
          <p:nvPr/>
        </p:nvSpPr>
        <p:spPr>
          <a:xfrm>
            <a:off x="10080344" y="2491476"/>
            <a:ext cx="353844" cy="35384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DK" dirty="0"/>
              <a:t>t</a:t>
            </a:r>
          </a:p>
        </p:txBody>
      </p:sp>
      <p:sp>
        <p:nvSpPr>
          <p:cNvPr id="51" name="Text Placeholder 101">
            <a:extLst>
              <a:ext uri="{FF2B5EF4-FFF2-40B4-BE49-F238E27FC236}">
                <a16:creationId xmlns:a16="http://schemas.microsoft.com/office/drawing/2014/main" id="{2E7222DB-9F33-9E38-CEE1-241D99A0D2C9}"/>
              </a:ext>
            </a:extLst>
          </p:cNvPr>
          <p:cNvSpPr txBox="1">
            <a:spLocks/>
          </p:cNvSpPr>
          <p:nvPr/>
        </p:nvSpPr>
        <p:spPr>
          <a:xfrm>
            <a:off x="10035639" y="2589668"/>
            <a:ext cx="443253" cy="165040"/>
          </a:xfrm>
          <a:prstGeom prst="rect">
            <a:avLst/>
          </a:prstGeom>
          <a:noFill/>
        </p:spPr>
        <p:txBody>
          <a:bodyPr anchor="ctr"/>
          <a:lstStyle>
            <a:lvl1pPr marL="228600" indent="-228600" algn="l" defTabSz="914400" rtl="0" eaLnBrk="1" latinLnBrk="0" hangingPunct="1">
              <a:lnSpc>
                <a:spcPct val="90000"/>
              </a:lnSpc>
              <a:spcBef>
                <a:spcPts val="1000"/>
              </a:spcBef>
              <a:buFont typeface="Arial"/>
              <a:buNone/>
              <a:defRPr sz="12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28600" marR="0" lvl="0" indent="-228600" algn="ctr" defTabSz="914400" rtl="0" eaLnBrk="1" fontAlgn="auto" latinLnBrk="0" hangingPunct="1">
              <a:lnSpc>
                <a:spcPct val="90000"/>
              </a:lnSpc>
              <a:spcBef>
                <a:spcPts val="1000"/>
              </a:spcBef>
              <a:spcAft>
                <a:spcPts val="0"/>
              </a:spcAft>
              <a:buClrTx/>
              <a:buSzTx/>
              <a:buFont typeface="Arial"/>
              <a:buNone/>
              <a:tabLst/>
              <a:defRPr/>
            </a:pPr>
            <a:r>
              <a:rPr kumimoji="0" lang="en-DK" i="0" u="none" strike="noStrike" kern="1200" cap="none" spc="0" normalizeH="0" baseline="0" noProof="0" dirty="0">
                <a:ln>
                  <a:noFill/>
                </a:ln>
                <a:solidFill>
                  <a:srgbClr val="00ACEC"/>
                </a:solidFill>
                <a:effectLst/>
                <a:uLnTx/>
                <a:uFillTx/>
                <a:ea typeface="+mn-ea"/>
                <a:cs typeface="+mn-cs"/>
              </a:rPr>
              <a:t>5</a:t>
            </a:r>
            <a:endParaRPr kumimoji="0" lang="en-US" i="0" u="none" strike="noStrike" kern="1200" cap="none" spc="0" normalizeH="0" baseline="0" noProof="0" dirty="0">
              <a:ln>
                <a:noFill/>
              </a:ln>
              <a:solidFill>
                <a:srgbClr val="00ACEC"/>
              </a:solidFill>
              <a:effectLst/>
              <a:uLnTx/>
              <a:uFillTx/>
              <a:ea typeface="+mn-ea"/>
              <a:cs typeface="+mn-cs"/>
            </a:endParaRPr>
          </a:p>
        </p:txBody>
      </p:sp>
      <p:pic>
        <p:nvPicPr>
          <p:cNvPr id="52" name="Graphic 51">
            <a:extLst>
              <a:ext uri="{FF2B5EF4-FFF2-40B4-BE49-F238E27FC236}">
                <a16:creationId xmlns:a16="http://schemas.microsoft.com/office/drawing/2014/main" id="{60828532-CE1F-0275-BAEE-CDB7704C2879}"/>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8950421" y="1969294"/>
            <a:ext cx="486028" cy="579307"/>
          </a:xfrm>
          <a:prstGeom prst="rect">
            <a:avLst/>
          </a:prstGeom>
        </p:spPr>
      </p:pic>
      <p:sp>
        <p:nvSpPr>
          <p:cNvPr id="53" name="Oval 52">
            <a:extLst>
              <a:ext uri="{FF2B5EF4-FFF2-40B4-BE49-F238E27FC236}">
                <a16:creationId xmlns:a16="http://schemas.microsoft.com/office/drawing/2014/main" id="{7D5A9FAC-0137-F2E6-7208-B44E8BD4F2E0}"/>
              </a:ext>
            </a:extLst>
          </p:cNvPr>
          <p:cNvSpPr/>
          <p:nvPr/>
        </p:nvSpPr>
        <p:spPr>
          <a:xfrm>
            <a:off x="9127331" y="2336006"/>
            <a:ext cx="66675" cy="74323"/>
          </a:xfrm>
          <a:prstGeom prst="ellipse">
            <a:avLst/>
          </a:prstGeom>
          <a:solidFill>
            <a:srgbClr val="00ACEC"/>
          </a:solidFill>
          <a:ln>
            <a:solidFill>
              <a:srgbClr val="00ACE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54" name="Oval 53">
            <a:extLst>
              <a:ext uri="{FF2B5EF4-FFF2-40B4-BE49-F238E27FC236}">
                <a16:creationId xmlns:a16="http://schemas.microsoft.com/office/drawing/2014/main" id="{216CEEBF-6341-8C05-A9A3-53A3F97E9BF1}"/>
              </a:ext>
            </a:extLst>
          </p:cNvPr>
          <p:cNvSpPr/>
          <p:nvPr/>
        </p:nvSpPr>
        <p:spPr>
          <a:xfrm>
            <a:off x="8868737" y="1880639"/>
            <a:ext cx="353844" cy="35384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DK" dirty="0"/>
              <a:t>t</a:t>
            </a:r>
          </a:p>
        </p:txBody>
      </p:sp>
      <p:sp>
        <p:nvSpPr>
          <p:cNvPr id="55" name="Text Placeholder 101">
            <a:extLst>
              <a:ext uri="{FF2B5EF4-FFF2-40B4-BE49-F238E27FC236}">
                <a16:creationId xmlns:a16="http://schemas.microsoft.com/office/drawing/2014/main" id="{EBDCC289-9EEA-72FD-1AA3-038797408683}"/>
              </a:ext>
            </a:extLst>
          </p:cNvPr>
          <p:cNvSpPr txBox="1">
            <a:spLocks/>
          </p:cNvSpPr>
          <p:nvPr/>
        </p:nvSpPr>
        <p:spPr>
          <a:xfrm>
            <a:off x="8824032" y="1978831"/>
            <a:ext cx="443253" cy="165040"/>
          </a:xfrm>
          <a:prstGeom prst="rect">
            <a:avLst/>
          </a:prstGeom>
          <a:noFill/>
        </p:spPr>
        <p:txBody>
          <a:bodyPr anchor="ctr"/>
          <a:lstStyle>
            <a:lvl1pPr marL="228600" indent="-228600" algn="l" defTabSz="914400" rtl="0" eaLnBrk="1" latinLnBrk="0" hangingPunct="1">
              <a:lnSpc>
                <a:spcPct val="90000"/>
              </a:lnSpc>
              <a:spcBef>
                <a:spcPts val="1000"/>
              </a:spcBef>
              <a:buFont typeface="Arial"/>
              <a:buNone/>
              <a:defRPr sz="12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28600" marR="0" lvl="0" indent="-228600" algn="ctr" defTabSz="914400" rtl="0" eaLnBrk="1" fontAlgn="auto" latinLnBrk="0" hangingPunct="1">
              <a:lnSpc>
                <a:spcPct val="90000"/>
              </a:lnSpc>
              <a:spcBef>
                <a:spcPts val="1000"/>
              </a:spcBef>
              <a:spcAft>
                <a:spcPts val="0"/>
              </a:spcAft>
              <a:buClrTx/>
              <a:buSzTx/>
              <a:buFont typeface="Arial"/>
              <a:buNone/>
              <a:tabLst/>
              <a:defRPr/>
            </a:pPr>
            <a:r>
              <a:rPr kumimoji="0" lang="en-DK" i="0" u="none" strike="noStrike" kern="1200" cap="none" spc="0" normalizeH="0" baseline="0" noProof="0" dirty="0">
                <a:ln>
                  <a:noFill/>
                </a:ln>
                <a:solidFill>
                  <a:srgbClr val="00ACEC"/>
                </a:solidFill>
                <a:effectLst/>
                <a:uLnTx/>
                <a:uFillTx/>
                <a:ea typeface="+mn-ea"/>
                <a:cs typeface="+mn-cs"/>
              </a:rPr>
              <a:t>60+</a:t>
            </a:r>
            <a:endParaRPr kumimoji="0" lang="en-US" i="0" u="none" strike="noStrike" kern="1200" cap="none" spc="0" normalizeH="0" baseline="0" noProof="0" dirty="0">
              <a:ln>
                <a:noFill/>
              </a:ln>
              <a:solidFill>
                <a:srgbClr val="00ACEC"/>
              </a:solidFill>
              <a:effectLst/>
              <a:uLnTx/>
              <a:uFillTx/>
              <a:ea typeface="+mn-ea"/>
              <a:cs typeface="+mn-cs"/>
            </a:endParaRPr>
          </a:p>
        </p:txBody>
      </p:sp>
      <p:sp>
        <p:nvSpPr>
          <p:cNvPr id="56" name="Rectangle 55">
            <a:extLst>
              <a:ext uri="{FF2B5EF4-FFF2-40B4-BE49-F238E27FC236}">
                <a16:creationId xmlns:a16="http://schemas.microsoft.com/office/drawing/2014/main" id="{A2FBD347-5F0F-7BC7-BF3F-67432AD28624}"/>
              </a:ext>
            </a:extLst>
          </p:cNvPr>
          <p:cNvSpPr/>
          <p:nvPr/>
        </p:nvSpPr>
        <p:spPr>
          <a:xfrm>
            <a:off x="7709066" y="2594685"/>
            <a:ext cx="681072" cy="353843"/>
          </a:xfrm>
          <a:prstGeom prst="rect">
            <a:avLst/>
          </a:prstGeom>
          <a:solidFill>
            <a:srgbClr val="00ACEC"/>
          </a:solidFill>
          <a:ln w="9525">
            <a:noFill/>
            <a:round/>
            <a:headEnd/>
            <a:tailEnd/>
          </a:ln>
          <a:effectLst/>
        </p:spPr>
        <p:txBody>
          <a:bodyPr/>
          <a:lstStyle/>
          <a:p>
            <a:pPr marL="0" marR="0" lvl="0" indent="0" algn="l" defTabSz="914377"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p:txBody>
      </p:sp>
      <p:sp>
        <p:nvSpPr>
          <p:cNvPr id="57" name="Text Placeholder 101">
            <a:extLst>
              <a:ext uri="{FF2B5EF4-FFF2-40B4-BE49-F238E27FC236}">
                <a16:creationId xmlns:a16="http://schemas.microsoft.com/office/drawing/2014/main" id="{4A32FBF1-243F-4F17-EFC1-29C2F314D8E2}"/>
              </a:ext>
            </a:extLst>
          </p:cNvPr>
          <p:cNvSpPr txBox="1">
            <a:spLocks/>
          </p:cNvSpPr>
          <p:nvPr/>
        </p:nvSpPr>
        <p:spPr>
          <a:xfrm>
            <a:off x="7695691" y="2654091"/>
            <a:ext cx="794904" cy="245868"/>
          </a:xfrm>
          <a:prstGeom prst="rect">
            <a:avLst/>
          </a:prstGeom>
          <a:noFill/>
        </p:spPr>
        <p:txBody>
          <a:bodyPr anchor="ctr"/>
          <a:lstStyle>
            <a:lvl1pPr marL="228600" indent="-228600" algn="l" defTabSz="914400" rtl="0" eaLnBrk="1" latinLnBrk="0" hangingPunct="1">
              <a:lnSpc>
                <a:spcPct val="90000"/>
              </a:lnSpc>
              <a:spcBef>
                <a:spcPts val="1000"/>
              </a:spcBef>
              <a:buFont typeface="Arial"/>
              <a:buNone/>
              <a:defRPr sz="12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kumimoji="0" lang="en-DK" sz="800" i="0" u="none" strike="noStrike" kern="1200" cap="none" spc="0" normalizeH="0" baseline="0" noProof="0" dirty="0">
                <a:ln>
                  <a:noFill/>
                </a:ln>
                <a:solidFill>
                  <a:schemeClr val="bg2"/>
                </a:solidFill>
                <a:effectLst/>
                <a:uLnTx/>
                <a:uFillTx/>
                <a:ea typeface="+mn-ea"/>
                <a:cs typeface="+mn-cs"/>
              </a:rPr>
              <a:t>First mover</a:t>
            </a:r>
            <a:endParaRPr kumimoji="0" lang="en-US" sz="800" i="0" u="none" strike="noStrike" kern="1200" cap="none" spc="0" normalizeH="0" baseline="0" noProof="0" dirty="0">
              <a:ln>
                <a:noFill/>
              </a:ln>
              <a:solidFill>
                <a:schemeClr val="bg2"/>
              </a:solidFill>
              <a:effectLst/>
              <a:uLnTx/>
              <a:uFillTx/>
              <a:ea typeface="+mn-ea"/>
              <a:cs typeface="+mn-cs"/>
            </a:endParaRPr>
          </a:p>
        </p:txBody>
      </p:sp>
      <p:sp>
        <p:nvSpPr>
          <p:cNvPr id="58" name="Rectangle 57">
            <a:extLst>
              <a:ext uri="{FF2B5EF4-FFF2-40B4-BE49-F238E27FC236}">
                <a16:creationId xmlns:a16="http://schemas.microsoft.com/office/drawing/2014/main" id="{67113A87-245F-4BB8-6107-4AC71F06E9AE}"/>
              </a:ext>
            </a:extLst>
          </p:cNvPr>
          <p:cNvSpPr/>
          <p:nvPr/>
        </p:nvSpPr>
        <p:spPr>
          <a:xfrm>
            <a:off x="10398618" y="2917337"/>
            <a:ext cx="681072" cy="353843"/>
          </a:xfrm>
          <a:prstGeom prst="rect">
            <a:avLst/>
          </a:prstGeom>
          <a:solidFill>
            <a:srgbClr val="00ACEC"/>
          </a:solidFill>
          <a:ln w="9525">
            <a:noFill/>
            <a:round/>
            <a:headEnd/>
            <a:tailEnd/>
          </a:ln>
          <a:effectLst/>
        </p:spPr>
        <p:txBody>
          <a:bodyPr/>
          <a:lstStyle/>
          <a:p>
            <a:pPr marL="0" marR="0" lvl="0" indent="0" algn="l" defTabSz="914377"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p:txBody>
      </p:sp>
      <p:sp>
        <p:nvSpPr>
          <p:cNvPr id="59" name="Text Placeholder 101">
            <a:extLst>
              <a:ext uri="{FF2B5EF4-FFF2-40B4-BE49-F238E27FC236}">
                <a16:creationId xmlns:a16="http://schemas.microsoft.com/office/drawing/2014/main" id="{A2F68CE8-8E08-6699-F037-B82828C086B3}"/>
              </a:ext>
            </a:extLst>
          </p:cNvPr>
          <p:cNvSpPr txBox="1">
            <a:spLocks/>
          </p:cNvSpPr>
          <p:nvPr/>
        </p:nvSpPr>
        <p:spPr>
          <a:xfrm>
            <a:off x="10385425" y="2977642"/>
            <a:ext cx="794904" cy="245868"/>
          </a:xfrm>
          <a:prstGeom prst="rect">
            <a:avLst/>
          </a:prstGeom>
          <a:noFill/>
        </p:spPr>
        <p:txBody>
          <a:bodyPr anchor="ctr"/>
          <a:lstStyle>
            <a:lvl1pPr marL="228600" indent="-228600" algn="l" defTabSz="914400" rtl="0" eaLnBrk="1" latinLnBrk="0" hangingPunct="1">
              <a:lnSpc>
                <a:spcPct val="90000"/>
              </a:lnSpc>
              <a:spcBef>
                <a:spcPts val="1000"/>
              </a:spcBef>
              <a:buFont typeface="Arial"/>
              <a:buNone/>
              <a:defRPr sz="12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kumimoji="0" lang="en-DK" sz="800" i="0" u="none" strike="noStrike" kern="1200" cap="none" spc="0" normalizeH="0" baseline="0" noProof="0" dirty="0">
                <a:ln>
                  <a:noFill/>
                </a:ln>
                <a:solidFill>
                  <a:schemeClr val="bg2"/>
                </a:solidFill>
                <a:effectLst/>
                <a:uLnTx/>
                <a:uFillTx/>
                <a:ea typeface="+mn-ea"/>
                <a:cs typeface="+mn-cs"/>
              </a:rPr>
              <a:t>First mover</a:t>
            </a:r>
            <a:endParaRPr kumimoji="0" lang="en-US" sz="800" i="0" u="none" strike="noStrike" kern="1200" cap="none" spc="0" normalizeH="0" baseline="0" noProof="0" dirty="0">
              <a:ln>
                <a:noFill/>
              </a:ln>
              <a:solidFill>
                <a:schemeClr val="bg2"/>
              </a:solidFill>
              <a:effectLst/>
              <a:uLnTx/>
              <a:uFillTx/>
              <a:ea typeface="+mn-ea"/>
              <a:cs typeface="+mn-cs"/>
            </a:endParaRPr>
          </a:p>
        </p:txBody>
      </p:sp>
      <p:sp>
        <p:nvSpPr>
          <p:cNvPr id="3" name="Rectangle 2">
            <a:extLst>
              <a:ext uri="{FF2B5EF4-FFF2-40B4-BE49-F238E27FC236}">
                <a16:creationId xmlns:a16="http://schemas.microsoft.com/office/drawing/2014/main" id="{A1424CC0-C522-B4E0-58C3-7387CAD4039C}"/>
              </a:ext>
            </a:extLst>
          </p:cNvPr>
          <p:cNvSpPr/>
          <p:nvPr/>
        </p:nvSpPr>
        <p:spPr>
          <a:xfrm>
            <a:off x="1667814" y="5090357"/>
            <a:ext cx="761696" cy="4119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u="none" strike="noStrike" kern="1200" cap="none" spc="0" normalizeH="0" baseline="0" noProof="0" dirty="0">
                <a:ln>
                  <a:noFill/>
                </a:ln>
                <a:solidFill>
                  <a:schemeClr val="bg1"/>
                </a:solidFill>
                <a:effectLst/>
                <a:uLnTx/>
                <a:uFillTx/>
                <a:latin typeface="+mj-lt"/>
                <a:ea typeface="+mn-ea"/>
                <a:cs typeface="+mn-cs"/>
              </a:rPr>
              <a:t>Approx. 20%</a:t>
            </a:r>
          </a:p>
        </p:txBody>
      </p:sp>
      <p:sp>
        <p:nvSpPr>
          <p:cNvPr id="4" name="TextBox 3">
            <a:extLst>
              <a:ext uri="{FF2B5EF4-FFF2-40B4-BE49-F238E27FC236}">
                <a16:creationId xmlns:a16="http://schemas.microsoft.com/office/drawing/2014/main" id="{37DE1321-574F-E21E-8ABD-0F7F8FB0F692}"/>
              </a:ext>
            </a:extLst>
          </p:cNvPr>
          <p:cNvSpPr txBox="1"/>
          <p:nvPr/>
        </p:nvSpPr>
        <p:spPr>
          <a:xfrm>
            <a:off x="3682899" y="5391365"/>
            <a:ext cx="3176365" cy="648907"/>
          </a:xfrm>
          <a:prstGeom prst="rect">
            <a:avLst/>
          </a:prstGeom>
          <a:noFill/>
        </p:spPr>
        <p:txBody>
          <a:bodyPr wrap="square" rtlCol="0">
            <a:noAutofit/>
          </a:bodyPr>
          <a:lstStyle/>
          <a:p>
            <a:pPr algn="ctr"/>
            <a:r>
              <a:rPr lang="en-DK" sz="3600" dirty="0">
                <a:solidFill>
                  <a:schemeClr val="bg1"/>
                </a:solidFill>
                <a:latin typeface="Myriad Pro Black" panose="020B0903030403020204" pitchFamily="34" charset="0"/>
              </a:rPr>
              <a:t>&gt;</a:t>
            </a:r>
            <a:r>
              <a:rPr lang="da-DK" sz="3600" dirty="0">
                <a:solidFill>
                  <a:schemeClr val="bg1"/>
                </a:solidFill>
                <a:latin typeface="Myriad Pro Black" panose="020B0903030403020204" pitchFamily="34" charset="0"/>
              </a:rPr>
              <a:t>7,850</a:t>
            </a:r>
            <a:endParaRPr lang="en-GB" sz="3600" dirty="0">
              <a:solidFill>
                <a:schemeClr val="bg1"/>
              </a:solidFill>
              <a:latin typeface="Myriad Pro Black" panose="020B0903030403020204" pitchFamily="34" charset="0"/>
            </a:endParaRPr>
          </a:p>
        </p:txBody>
      </p:sp>
      <p:sp>
        <p:nvSpPr>
          <p:cNvPr id="5" name="Text Placeholder 1">
            <a:extLst>
              <a:ext uri="{FF2B5EF4-FFF2-40B4-BE49-F238E27FC236}">
                <a16:creationId xmlns:a16="http://schemas.microsoft.com/office/drawing/2014/main" id="{D90BA64D-0555-61FE-6368-50A9CF88AD0B}"/>
              </a:ext>
            </a:extLst>
          </p:cNvPr>
          <p:cNvSpPr txBox="1">
            <a:spLocks/>
          </p:cNvSpPr>
          <p:nvPr/>
        </p:nvSpPr>
        <p:spPr>
          <a:xfrm>
            <a:off x="3682902" y="5158238"/>
            <a:ext cx="3176363" cy="331941"/>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da-DK" dirty="0">
                <a:solidFill>
                  <a:schemeClr val="bg1"/>
                </a:solidFill>
                <a:latin typeface="+mj-lt"/>
              </a:rPr>
              <a:t>MW </a:t>
            </a:r>
            <a:r>
              <a:rPr lang="da-DK" dirty="0" err="1">
                <a:solidFill>
                  <a:schemeClr val="bg1"/>
                </a:solidFill>
                <a:latin typeface="+mj-lt"/>
              </a:rPr>
              <a:t>installed</a:t>
            </a:r>
            <a:endParaRPr lang="en-GB" dirty="0">
              <a:solidFill>
                <a:schemeClr val="bg1"/>
              </a:solidFill>
              <a:latin typeface="+mj-lt"/>
            </a:endParaRPr>
          </a:p>
        </p:txBody>
      </p:sp>
    </p:spTree>
    <p:extLst>
      <p:ext uri="{BB962C8B-B14F-4D97-AF65-F5344CB8AC3E}">
        <p14:creationId xmlns:p14="http://schemas.microsoft.com/office/powerpoint/2010/main" val="8281192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5BD6BC2E-CA67-1108-FFA0-A863FC0F5D39}"/>
              </a:ext>
            </a:extLst>
          </p:cNvPr>
          <p:cNvSpPr/>
          <p:nvPr/>
        </p:nvSpPr>
        <p:spPr>
          <a:xfrm>
            <a:off x="419100" y="5723335"/>
            <a:ext cx="11382375" cy="365125"/>
          </a:xfrm>
          <a:prstGeom prst="rect">
            <a:avLst/>
          </a:prstGeom>
          <a:solidFill>
            <a:schemeClr val="accent2">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30AD41B0-9F8C-A878-9F5F-845A8D965AEF}"/>
              </a:ext>
            </a:extLst>
          </p:cNvPr>
          <p:cNvPicPr>
            <a:picLocks noGrp="1" noRot="1" noChangeAspect="1" noMove="1" noResize="1" noEditPoints="1" noAdjustHandles="1" noChangeArrowheads="1" noChangeShapeType="1" noCrop="1"/>
          </p:cNvPicPr>
          <p:nvPr/>
        </p:nvPicPr>
        <p:blipFill>
          <a:blip r:embed="rId2" cstate="email">
            <a:extLst>
              <a:ext uri="{28A0092B-C50C-407E-A947-70E740481C1C}">
                <a14:useLocalDpi xmlns:a14="http://schemas.microsoft.com/office/drawing/2010/main"/>
              </a:ext>
            </a:extLst>
          </a:blip>
          <a:srcRect/>
          <a:stretch/>
        </p:blipFill>
        <p:spPr>
          <a:xfrm>
            <a:off x="3570462" y="1057275"/>
            <a:ext cx="5314907" cy="5314907"/>
          </a:xfrm>
          <a:prstGeom prst="rect">
            <a:avLst/>
          </a:prstGeom>
        </p:spPr>
      </p:pic>
      <p:sp>
        <p:nvSpPr>
          <p:cNvPr id="2" name="Text Placeholder 1">
            <a:extLst>
              <a:ext uri="{FF2B5EF4-FFF2-40B4-BE49-F238E27FC236}">
                <a16:creationId xmlns:a16="http://schemas.microsoft.com/office/drawing/2014/main" id="{74AA108C-39AC-B997-A442-C6872FC54494}"/>
              </a:ext>
            </a:extLst>
          </p:cNvPr>
          <p:cNvSpPr>
            <a:spLocks noGrp="1"/>
          </p:cNvSpPr>
          <p:nvPr>
            <p:ph type="body" sz="quarter" idx="13"/>
          </p:nvPr>
        </p:nvSpPr>
        <p:spPr>
          <a:xfrm>
            <a:off x="544200" y="1482290"/>
            <a:ext cx="3564000" cy="660836"/>
          </a:xfrm>
        </p:spPr>
        <p:txBody>
          <a:bodyPr>
            <a:noAutofit/>
          </a:bodyPr>
          <a:lstStyle/>
          <a:p>
            <a:pPr marL="0" indent="0">
              <a:buNone/>
            </a:pPr>
            <a:r>
              <a:rPr lang="en-US" sz="1200" b="1" dirty="0">
                <a:effectLst/>
              </a:rPr>
              <a:t>Main Crane: </a:t>
            </a:r>
            <a:br>
              <a:rPr lang="en-US" sz="1200" dirty="0">
                <a:effectLst/>
              </a:rPr>
            </a:br>
            <a:r>
              <a:rPr lang="en-US" sz="1200" dirty="0">
                <a:effectLst/>
                <a:latin typeface="+mj-lt"/>
              </a:rPr>
              <a:t>Huisman LEC 65500 around aft port leg</a:t>
            </a:r>
            <a:br>
              <a:rPr lang="en-US" sz="1200" dirty="0">
                <a:effectLst/>
                <a:latin typeface="+mj-lt"/>
              </a:rPr>
            </a:br>
            <a:r>
              <a:rPr lang="en-US" sz="1200" dirty="0">
                <a:effectLst/>
                <a:latin typeface="+mj-lt"/>
              </a:rPr>
              <a:t>Capacity: 1,600t at 31m outreach at 157.5 above deck</a:t>
            </a:r>
            <a:br>
              <a:rPr lang="en-US" sz="1200" dirty="0">
                <a:effectLst/>
                <a:latin typeface="+mj-lt"/>
              </a:rPr>
            </a:br>
            <a:r>
              <a:rPr lang="en-US" sz="1200" dirty="0">
                <a:effectLst/>
                <a:latin typeface="+mj-lt"/>
              </a:rPr>
              <a:t>Aux. Hook: 400t at 166,5m above deck</a:t>
            </a:r>
            <a:endParaRPr lang="en-GB" sz="1200" dirty="0">
              <a:latin typeface="+mj-lt"/>
            </a:endParaRPr>
          </a:p>
        </p:txBody>
      </p:sp>
      <p:sp>
        <p:nvSpPr>
          <p:cNvPr id="3" name="Slide Number Placeholder 2">
            <a:extLst>
              <a:ext uri="{FF2B5EF4-FFF2-40B4-BE49-F238E27FC236}">
                <a16:creationId xmlns:a16="http://schemas.microsoft.com/office/drawing/2014/main" id="{E11AD199-3E2F-C372-A036-125C0E42A04B}"/>
              </a:ext>
            </a:extLst>
          </p:cNvPr>
          <p:cNvSpPr>
            <a:spLocks noGrp="1"/>
          </p:cNvSpPr>
          <p:nvPr>
            <p:ph type="sldNum" sz="quarter" idx="12"/>
          </p:nvPr>
        </p:nvSpPr>
        <p:spPr/>
        <p:txBody>
          <a:bodyPr/>
          <a:lstStyle/>
          <a:p>
            <a:fld id="{C16C2921-6903-4DB2-82DB-C5609A64D8DE}" type="slidenum">
              <a:rPr lang="en-GB" smtClean="0"/>
              <a:t>20</a:t>
            </a:fld>
            <a:endParaRPr lang="en-GB"/>
          </a:p>
        </p:txBody>
      </p:sp>
      <p:sp>
        <p:nvSpPr>
          <p:cNvPr id="5" name="Text Placeholder 4">
            <a:extLst>
              <a:ext uri="{FF2B5EF4-FFF2-40B4-BE49-F238E27FC236}">
                <a16:creationId xmlns:a16="http://schemas.microsoft.com/office/drawing/2014/main" id="{3BE95890-21CC-982E-C60F-B903D88A224A}"/>
              </a:ext>
            </a:extLst>
          </p:cNvPr>
          <p:cNvSpPr>
            <a:spLocks noGrp="1"/>
          </p:cNvSpPr>
          <p:nvPr>
            <p:ph type="body" sz="quarter" idx="14"/>
          </p:nvPr>
        </p:nvSpPr>
        <p:spPr>
          <a:xfrm>
            <a:off x="9092626" y="1482290"/>
            <a:ext cx="2555174" cy="470336"/>
          </a:xfrm>
        </p:spPr>
        <p:txBody>
          <a:bodyPr>
            <a:noAutofit/>
          </a:bodyPr>
          <a:lstStyle/>
          <a:p>
            <a:pPr marL="0" indent="0">
              <a:buNone/>
            </a:pPr>
            <a:r>
              <a:rPr lang="en-GB" sz="1200" b="1" dirty="0">
                <a:effectLst/>
              </a:rPr>
              <a:t>Accommodation: </a:t>
            </a:r>
            <a:br>
              <a:rPr lang="en-GB" sz="1200" b="1" dirty="0">
                <a:effectLst/>
              </a:rPr>
            </a:br>
            <a:r>
              <a:rPr lang="en-US" sz="1200" dirty="0">
                <a:effectLst/>
                <a:latin typeface="+mj-lt"/>
              </a:rPr>
              <a:t>80 persons in 68 cabins</a:t>
            </a:r>
            <a:endParaRPr lang="en-GB" sz="1100" dirty="0">
              <a:latin typeface="+mj-lt"/>
            </a:endParaRPr>
          </a:p>
        </p:txBody>
      </p:sp>
      <p:sp>
        <p:nvSpPr>
          <p:cNvPr id="6" name="Title 5">
            <a:extLst>
              <a:ext uri="{FF2B5EF4-FFF2-40B4-BE49-F238E27FC236}">
                <a16:creationId xmlns:a16="http://schemas.microsoft.com/office/drawing/2014/main" id="{DC401960-C32E-34F2-CF95-69FF86F062C1}"/>
              </a:ext>
            </a:extLst>
          </p:cNvPr>
          <p:cNvSpPr>
            <a:spLocks noGrp="1"/>
          </p:cNvSpPr>
          <p:nvPr>
            <p:ph type="title"/>
          </p:nvPr>
        </p:nvSpPr>
        <p:spPr/>
        <p:txBody>
          <a:bodyPr/>
          <a:lstStyle/>
          <a:p>
            <a:r>
              <a:rPr lang="da-DK" dirty="0"/>
              <a:t>Bold Tern </a:t>
            </a:r>
            <a:r>
              <a:rPr lang="da-DK" i="1" dirty="0">
                <a:solidFill>
                  <a:srgbClr val="00ACEC"/>
                </a:solidFill>
              </a:rPr>
              <a:t>specs</a:t>
            </a:r>
            <a:endParaRPr lang="en-GB" i="1" dirty="0">
              <a:solidFill>
                <a:srgbClr val="00ACEC"/>
              </a:solidFill>
            </a:endParaRPr>
          </a:p>
        </p:txBody>
      </p:sp>
      <p:sp>
        <p:nvSpPr>
          <p:cNvPr id="11" name="Text Placeholder 1">
            <a:extLst>
              <a:ext uri="{FF2B5EF4-FFF2-40B4-BE49-F238E27FC236}">
                <a16:creationId xmlns:a16="http://schemas.microsoft.com/office/drawing/2014/main" id="{01E32072-F1D8-191A-7FDA-28E810627FE8}"/>
              </a:ext>
            </a:extLst>
          </p:cNvPr>
          <p:cNvSpPr txBox="1">
            <a:spLocks/>
          </p:cNvSpPr>
          <p:nvPr/>
        </p:nvSpPr>
        <p:spPr>
          <a:xfrm>
            <a:off x="544199" y="2831435"/>
            <a:ext cx="3903975" cy="660836"/>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100" b="1" dirty="0">
                <a:effectLst/>
              </a:rPr>
              <a:t>Deck Cranes: </a:t>
            </a:r>
            <a:br>
              <a:rPr lang="en-GB" sz="1100" b="1" dirty="0">
                <a:effectLst/>
              </a:rPr>
            </a:br>
            <a:r>
              <a:rPr lang="en-GB" sz="1100" dirty="0">
                <a:effectLst/>
                <a:latin typeface="+mj-lt"/>
              </a:rPr>
              <a:t>2 cranes of type 20t SWL, 27m max radius. Certified for man-riding</a:t>
            </a:r>
            <a:br>
              <a:rPr lang="en-GB" sz="1100" dirty="0">
                <a:effectLst/>
                <a:latin typeface="+mj-lt"/>
              </a:rPr>
            </a:br>
            <a:r>
              <a:rPr lang="en-GB" sz="1100" dirty="0">
                <a:effectLst/>
                <a:latin typeface="+mj-lt"/>
              </a:rPr>
              <a:t>1 </a:t>
            </a:r>
            <a:r>
              <a:rPr lang="en-GB" sz="1100" dirty="0" err="1">
                <a:effectLst/>
                <a:latin typeface="+mj-lt"/>
              </a:rPr>
              <a:t>Palfinger</a:t>
            </a:r>
            <a:r>
              <a:rPr lang="en-GB" sz="1100" dirty="0">
                <a:effectLst/>
                <a:latin typeface="+mj-lt"/>
              </a:rPr>
              <a:t> hydraulic knuckle boom crane, DKF 500-10t@27m/7t@35m. Certified for man-riding and offshore rated</a:t>
            </a:r>
          </a:p>
          <a:p>
            <a:endParaRPr lang="en-GB" sz="1050" dirty="0">
              <a:latin typeface="+mj-lt"/>
            </a:endParaRPr>
          </a:p>
        </p:txBody>
      </p:sp>
      <p:sp>
        <p:nvSpPr>
          <p:cNvPr id="13" name="Text Placeholder 1">
            <a:extLst>
              <a:ext uri="{FF2B5EF4-FFF2-40B4-BE49-F238E27FC236}">
                <a16:creationId xmlns:a16="http://schemas.microsoft.com/office/drawing/2014/main" id="{29A6EC52-1B81-0008-E5C8-087C46175D6B}"/>
              </a:ext>
            </a:extLst>
          </p:cNvPr>
          <p:cNvSpPr txBox="1">
            <a:spLocks/>
          </p:cNvSpPr>
          <p:nvPr/>
        </p:nvSpPr>
        <p:spPr>
          <a:xfrm>
            <a:off x="544200" y="4180580"/>
            <a:ext cx="2819005" cy="660836"/>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b="1" dirty="0">
                <a:effectLst/>
              </a:rPr>
              <a:t>Jacking system: </a:t>
            </a:r>
            <a:br>
              <a:rPr lang="en-US" sz="1100" b="1" dirty="0">
                <a:effectLst/>
              </a:rPr>
            </a:br>
            <a:r>
              <a:rPr lang="en-US" sz="1100" dirty="0">
                <a:effectLst/>
                <a:latin typeface="+mj-lt"/>
              </a:rPr>
              <a:t>Continuous hydraulic double acting system</a:t>
            </a:r>
            <a:br>
              <a:rPr lang="en-US" sz="1100" dirty="0">
                <a:effectLst/>
                <a:latin typeface="+mj-lt"/>
              </a:rPr>
            </a:br>
            <a:r>
              <a:rPr lang="en-US" sz="1100" dirty="0">
                <a:effectLst/>
                <a:latin typeface="+mj-lt"/>
              </a:rPr>
              <a:t>Effective jacking capacity per leg [t]: 5,830</a:t>
            </a:r>
            <a:endParaRPr lang="en-GB" sz="900" dirty="0">
              <a:latin typeface="+mj-lt"/>
            </a:endParaRPr>
          </a:p>
        </p:txBody>
      </p:sp>
      <p:sp>
        <p:nvSpPr>
          <p:cNvPr id="15" name="Text Placeholder 4">
            <a:extLst>
              <a:ext uri="{FF2B5EF4-FFF2-40B4-BE49-F238E27FC236}">
                <a16:creationId xmlns:a16="http://schemas.microsoft.com/office/drawing/2014/main" id="{4E1466BA-B37E-8F6B-06FF-8473D26004C1}"/>
              </a:ext>
            </a:extLst>
          </p:cNvPr>
          <p:cNvSpPr txBox="1">
            <a:spLocks/>
          </p:cNvSpPr>
          <p:nvPr/>
        </p:nvSpPr>
        <p:spPr>
          <a:xfrm>
            <a:off x="9092626" y="2135288"/>
            <a:ext cx="2555174" cy="656922"/>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dirty="0">
                <a:effectLst/>
              </a:rPr>
              <a:t>Cargo capacity: </a:t>
            </a:r>
            <a:br>
              <a:rPr lang="en-US" sz="1200" b="1" dirty="0">
                <a:effectLst/>
              </a:rPr>
            </a:br>
            <a:r>
              <a:rPr lang="en-US" sz="1200" dirty="0">
                <a:effectLst/>
                <a:latin typeface="+mj-lt"/>
              </a:rPr>
              <a:t>Max variable load [t]: 9,000</a:t>
            </a:r>
            <a:br>
              <a:rPr lang="en-US" sz="1200" dirty="0">
                <a:effectLst/>
                <a:latin typeface="+mj-lt"/>
              </a:rPr>
            </a:br>
            <a:r>
              <a:rPr lang="en-US" sz="1200" dirty="0">
                <a:effectLst/>
                <a:latin typeface="+mj-lt"/>
              </a:rPr>
              <a:t>Deck area [m²]: 3,600</a:t>
            </a:r>
            <a:endParaRPr lang="en-GB" sz="1050" dirty="0">
              <a:latin typeface="+mj-lt"/>
            </a:endParaRPr>
          </a:p>
        </p:txBody>
      </p:sp>
      <p:sp>
        <p:nvSpPr>
          <p:cNvPr id="16" name="Text Placeholder 4">
            <a:extLst>
              <a:ext uri="{FF2B5EF4-FFF2-40B4-BE49-F238E27FC236}">
                <a16:creationId xmlns:a16="http://schemas.microsoft.com/office/drawing/2014/main" id="{7225A362-0228-19C7-876E-E00234ACE021}"/>
              </a:ext>
            </a:extLst>
          </p:cNvPr>
          <p:cNvSpPr txBox="1">
            <a:spLocks/>
          </p:cNvSpPr>
          <p:nvPr/>
        </p:nvSpPr>
        <p:spPr>
          <a:xfrm>
            <a:off x="9092625" y="3139509"/>
            <a:ext cx="3005185" cy="821436"/>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200" b="1" dirty="0">
                <a:effectLst/>
              </a:rPr>
              <a:t>Legs and </a:t>
            </a:r>
            <a:r>
              <a:rPr lang="en-GB" sz="1200" b="1" dirty="0" err="1">
                <a:effectLst/>
              </a:rPr>
              <a:t>Spudcans</a:t>
            </a:r>
            <a:r>
              <a:rPr lang="en-GB" sz="1200" b="1" dirty="0">
                <a:effectLst/>
              </a:rPr>
              <a:t>:</a:t>
            </a:r>
            <a:br>
              <a:rPr lang="en-GB" sz="1200" dirty="0">
                <a:effectLst/>
              </a:rPr>
            </a:br>
            <a:r>
              <a:rPr lang="en-US" sz="1200" dirty="0">
                <a:effectLst/>
                <a:latin typeface="+mj-lt"/>
              </a:rPr>
              <a:t>Number &amp; type: 4 cylindrical</a:t>
            </a:r>
            <a:br>
              <a:rPr lang="en-US" sz="1200" dirty="0">
                <a:effectLst/>
                <a:latin typeface="+mj-lt"/>
              </a:rPr>
            </a:br>
            <a:r>
              <a:rPr lang="en-US" sz="1200" dirty="0">
                <a:effectLst/>
                <a:latin typeface="+mj-lt"/>
              </a:rPr>
              <a:t>Diameter [m]: 4.5</a:t>
            </a:r>
            <a:br>
              <a:rPr lang="en-US" sz="1200" dirty="0">
                <a:effectLst/>
                <a:latin typeface="+mj-lt"/>
              </a:rPr>
            </a:br>
            <a:r>
              <a:rPr lang="en-US" sz="1200" dirty="0">
                <a:effectLst/>
                <a:latin typeface="+mj-lt"/>
              </a:rPr>
              <a:t>Length [m]: 92.4</a:t>
            </a:r>
            <a:br>
              <a:rPr lang="en-US" sz="1200" dirty="0">
                <a:effectLst/>
                <a:latin typeface="+mj-lt"/>
              </a:rPr>
            </a:br>
            <a:r>
              <a:rPr lang="en-US" sz="1200" dirty="0">
                <a:effectLst/>
                <a:latin typeface="+mj-lt"/>
              </a:rPr>
              <a:t>Max leg length below ship baseline [m]: 70.5</a:t>
            </a:r>
            <a:br>
              <a:rPr lang="en-US" sz="1200" dirty="0">
                <a:effectLst/>
                <a:latin typeface="+mj-lt"/>
              </a:rPr>
            </a:br>
            <a:r>
              <a:rPr lang="en-US" sz="1200" dirty="0" err="1">
                <a:effectLst/>
                <a:latin typeface="+mj-lt"/>
              </a:rPr>
              <a:t>Spudcan</a:t>
            </a:r>
            <a:r>
              <a:rPr lang="en-US" sz="1200" dirty="0">
                <a:effectLst/>
                <a:latin typeface="+mj-lt"/>
              </a:rPr>
              <a:t> area [m²]: 106</a:t>
            </a:r>
            <a:endParaRPr lang="en-GB" sz="1000" dirty="0">
              <a:latin typeface="+mj-lt"/>
            </a:endParaRPr>
          </a:p>
        </p:txBody>
      </p:sp>
      <p:sp>
        <p:nvSpPr>
          <p:cNvPr id="17" name="Text Placeholder 4">
            <a:extLst>
              <a:ext uri="{FF2B5EF4-FFF2-40B4-BE49-F238E27FC236}">
                <a16:creationId xmlns:a16="http://schemas.microsoft.com/office/drawing/2014/main" id="{E4D2DB63-48D5-D608-A2D6-C3776D62D2CD}"/>
              </a:ext>
            </a:extLst>
          </p:cNvPr>
          <p:cNvSpPr txBox="1">
            <a:spLocks/>
          </p:cNvSpPr>
          <p:nvPr/>
        </p:nvSpPr>
        <p:spPr>
          <a:xfrm>
            <a:off x="9092626" y="4699139"/>
            <a:ext cx="2555174" cy="258794"/>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dirty="0">
                <a:effectLst/>
              </a:rPr>
              <a:t>Hull breadth mid [m]: </a:t>
            </a:r>
            <a:r>
              <a:rPr lang="en-US" sz="1200" dirty="0">
                <a:effectLst/>
                <a:latin typeface="+mj-lt"/>
              </a:rPr>
              <a:t>45</a:t>
            </a:r>
            <a:endParaRPr lang="en-GB" sz="900" dirty="0">
              <a:latin typeface="+mj-lt"/>
            </a:endParaRPr>
          </a:p>
        </p:txBody>
      </p:sp>
      <p:sp>
        <p:nvSpPr>
          <p:cNvPr id="18" name="Text Placeholder 4">
            <a:extLst>
              <a:ext uri="{FF2B5EF4-FFF2-40B4-BE49-F238E27FC236}">
                <a16:creationId xmlns:a16="http://schemas.microsoft.com/office/drawing/2014/main" id="{F3957242-5383-52E2-A1C0-B641719CBD23}"/>
              </a:ext>
            </a:extLst>
          </p:cNvPr>
          <p:cNvSpPr txBox="1">
            <a:spLocks/>
          </p:cNvSpPr>
          <p:nvPr/>
        </p:nvSpPr>
        <p:spPr>
          <a:xfrm>
            <a:off x="9092626" y="5138023"/>
            <a:ext cx="2555174" cy="258794"/>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200" b="1" dirty="0">
                <a:effectLst/>
              </a:rPr>
              <a:t>Hull length [m]: </a:t>
            </a:r>
            <a:r>
              <a:rPr lang="en-GB" sz="1200" dirty="0">
                <a:effectLst/>
                <a:latin typeface="+mj-lt"/>
              </a:rPr>
              <a:t>132</a:t>
            </a:r>
            <a:endParaRPr lang="en-GB" sz="800" dirty="0">
              <a:latin typeface="+mj-lt"/>
            </a:endParaRPr>
          </a:p>
        </p:txBody>
      </p:sp>
      <p:sp>
        <p:nvSpPr>
          <p:cNvPr id="20" name="Rectangle 19">
            <a:extLst>
              <a:ext uri="{FF2B5EF4-FFF2-40B4-BE49-F238E27FC236}">
                <a16:creationId xmlns:a16="http://schemas.microsoft.com/office/drawing/2014/main" id="{E04685E2-4544-0D2F-6EA0-7ECEEF2B4057}"/>
              </a:ext>
            </a:extLst>
          </p:cNvPr>
          <p:cNvSpPr/>
          <p:nvPr/>
        </p:nvSpPr>
        <p:spPr>
          <a:xfrm>
            <a:off x="419100" y="6088460"/>
            <a:ext cx="11382375" cy="111339"/>
          </a:xfrm>
          <a:prstGeom prst="rect">
            <a:avLst/>
          </a:prstGeom>
          <a:solidFill>
            <a:schemeClr val="accent2">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 name="Connector: Elbow 21">
            <a:extLst>
              <a:ext uri="{FF2B5EF4-FFF2-40B4-BE49-F238E27FC236}">
                <a16:creationId xmlns:a16="http://schemas.microsoft.com/office/drawing/2014/main" id="{3C1D465F-C797-B75C-ED9A-F37A0835ACEE}"/>
              </a:ext>
            </a:extLst>
          </p:cNvPr>
          <p:cNvCxnSpPr>
            <a:cxnSpLocks/>
          </p:cNvCxnSpPr>
          <p:nvPr/>
        </p:nvCxnSpPr>
        <p:spPr>
          <a:xfrm>
            <a:off x="1819275" y="4279995"/>
            <a:ext cx="3724275" cy="858028"/>
          </a:xfrm>
          <a:prstGeom prst="bentConnector3">
            <a:avLst>
              <a:gd name="adj1" fmla="val 42583"/>
            </a:avLst>
          </a:prstGeom>
          <a:ln>
            <a:solidFill>
              <a:schemeClr val="accent2"/>
            </a:solidFill>
            <a:headEnd type="none"/>
            <a:tailEnd type="oval"/>
          </a:ln>
        </p:spPr>
        <p:style>
          <a:lnRef idx="2">
            <a:schemeClr val="accent1"/>
          </a:lnRef>
          <a:fillRef idx="0">
            <a:schemeClr val="accent1"/>
          </a:fillRef>
          <a:effectRef idx="1">
            <a:schemeClr val="accent1"/>
          </a:effectRef>
          <a:fontRef idx="minor">
            <a:schemeClr val="tx1"/>
          </a:fontRef>
        </p:style>
      </p:cxnSp>
      <p:cxnSp>
        <p:nvCxnSpPr>
          <p:cNvPr id="31" name="Connector: Elbow 30">
            <a:extLst>
              <a:ext uri="{FF2B5EF4-FFF2-40B4-BE49-F238E27FC236}">
                <a16:creationId xmlns:a16="http://schemas.microsoft.com/office/drawing/2014/main" id="{71AE5E9E-BEE9-4D52-FA12-C2B5CA722557}"/>
              </a:ext>
            </a:extLst>
          </p:cNvPr>
          <p:cNvCxnSpPr>
            <a:cxnSpLocks/>
          </p:cNvCxnSpPr>
          <p:nvPr/>
        </p:nvCxnSpPr>
        <p:spPr>
          <a:xfrm>
            <a:off x="1562100" y="2976082"/>
            <a:ext cx="4188707" cy="1949746"/>
          </a:xfrm>
          <a:prstGeom prst="bentConnector3">
            <a:avLst>
              <a:gd name="adj1" fmla="val 69329"/>
            </a:avLst>
          </a:prstGeom>
          <a:ln>
            <a:solidFill>
              <a:schemeClr val="accent2"/>
            </a:solidFill>
            <a:headEnd type="none"/>
            <a:tailEnd type="oval"/>
          </a:ln>
        </p:spPr>
        <p:style>
          <a:lnRef idx="2">
            <a:schemeClr val="accent1"/>
          </a:lnRef>
          <a:fillRef idx="0">
            <a:schemeClr val="accent1"/>
          </a:fillRef>
          <a:effectRef idx="1">
            <a:schemeClr val="accent1"/>
          </a:effectRef>
          <a:fontRef idx="minor">
            <a:schemeClr val="tx1"/>
          </a:fontRef>
        </p:style>
      </p:cxnSp>
      <p:cxnSp>
        <p:nvCxnSpPr>
          <p:cNvPr id="37" name="Connector: Elbow 36">
            <a:extLst>
              <a:ext uri="{FF2B5EF4-FFF2-40B4-BE49-F238E27FC236}">
                <a16:creationId xmlns:a16="http://schemas.microsoft.com/office/drawing/2014/main" id="{B1B8C029-3B4C-136D-8930-E2E19EAC501D}"/>
              </a:ext>
            </a:extLst>
          </p:cNvPr>
          <p:cNvCxnSpPr>
            <a:cxnSpLocks/>
          </p:cNvCxnSpPr>
          <p:nvPr/>
        </p:nvCxnSpPr>
        <p:spPr>
          <a:xfrm rot="5400000">
            <a:off x="6699997" y="2316380"/>
            <a:ext cx="2425130" cy="2360128"/>
          </a:xfrm>
          <a:prstGeom prst="bentConnector3">
            <a:avLst>
              <a:gd name="adj1" fmla="val -666"/>
            </a:avLst>
          </a:prstGeom>
          <a:ln>
            <a:solidFill>
              <a:schemeClr val="accent2"/>
            </a:solidFill>
            <a:headEnd type="none"/>
            <a:tailEnd type="oval"/>
          </a:ln>
        </p:spPr>
        <p:style>
          <a:lnRef idx="2">
            <a:schemeClr val="accent1"/>
          </a:lnRef>
          <a:fillRef idx="0">
            <a:schemeClr val="accent1"/>
          </a:fillRef>
          <a:effectRef idx="1">
            <a:schemeClr val="accent1"/>
          </a:effectRef>
          <a:fontRef idx="minor">
            <a:schemeClr val="tx1"/>
          </a:fontRef>
        </p:style>
      </p:cxnSp>
      <p:cxnSp>
        <p:nvCxnSpPr>
          <p:cNvPr id="43" name="Connector: Elbow 42">
            <a:extLst>
              <a:ext uri="{FF2B5EF4-FFF2-40B4-BE49-F238E27FC236}">
                <a16:creationId xmlns:a16="http://schemas.microsoft.com/office/drawing/2014/main" id="{A2A5FAD5-44A7-8D98-773D-DDB0E5592610}"/>
              </a:ext>
            </a:extLst>
          </p:cNvPr>
          <p:cNvCxnSpPr>
            <a:cxnSpLocks/>
          </p:cNvCxnSpPr>
          <p:nvPr/>
        </p:nvCxnSpPr>
        <p:spPr>
          <a:xfrm rot="5400000">
            <a:off x="6281324" y="1884976"/>
            <a:ext cx="3105625" cy="2542441"/>
          </a:xfrm>
          <a:prstGeom prst="bentConnector3">
            <a:avLst>
              <a:gd name="adj1" fmla="val 314"/>
            </a:avLst>
          </a:prstGeom>
          <a:ln>
            <a:solidFill>
              <a:schemeClr val="accent2"/>
            </a:solidFill>
            <a:headEnd type="none"/>
            <a:tailEnd type="oval"/>
          </a:ln>
        </p:spPr>
        <p:style>
          <a:lnRef idx="2">
            <a:schemeClr val="accent1"/>
          </a:lnRef>
          <a:fillRef idx="0">
            <a:schemeClr val="accent1"/>
          </a:fillRef>
          <a:effectRef idx="1">
            <a:schemeClr val="accent1"/>
          </a:effectRef>
          <a:fontRef idx="minor">
            <a:schemeClr val="tx1"/>
          </a:fontRef>
        </p:style>
      </p:cxnSp>
      <p:cxnSp>
        <p:nvCxnSpPr>
          <p:cNvPr id="46" name="Connector: Elbow 45">
            <a:extLst>
              <a:ext uri="{FF2B5EF4-FFF2-40B4-BE49-F238E27FC236}">
                <a16:creationId xmlns:a16="http://schemas.microsoft.com/office/drawing/2014/main" id="{639ECA85-DA49-03D3-20D8-35B67C516E18}"/>
              </a:ext>
            </a:extLst>
          </p:cNvPr>
          <p:cNvCxnSpPr>
            <a:cxnSpLocks/>
          </p:cNvCxnSpPr>
          <p:nvPr/>
        </p:nvCxnSpPr>
        <p:spPr>
          <a:xfrm rot="10800000" flipV="1">
            <a:off x="6998372" y="3298200"/>
            <a:ext cx="2094256" cy="827987"/>
          </a:xfrm>
          <a:prstGeom prst="bentConnector3">
            <a:avLst>
              <a:gd name="adj1" fmla="val 100485"/>
            </a:avLst>
          </a:prstGeom>
          <a:ln>
            <a:solidFill>
              <a:schemeClr val="accent2"/>
            </a:solidFill>
            <a:headEnd type="none"/>
            <a:tailEnd type="oval"/>
          </a:ln>
        </p:spPr>
        <p:style>
          <a:lnRef idx="2">
            <a:schemeClr val="accent1"/>
          </a:lnRef>
          <a:fillRef idx="0">
            <a:schemeClr val="accent1"/>
          </a:fillRef>
          <a:effectRef idx="1">
            <a:schemeClr val="accent1"/>
          </a:effectRef>
          <a:fontRef idx="minor">
            <a:schemeClr val="tx1"/>
          </a:fontRef>
        </p:style>
      </p:cxnSp>
      <p:cxnSp>
        <p:nvCxnSpPr>
          <p:cNvPr id="52" name="Connector: Elbow 51">
            <a:extLst>
              <a:ext uri="{FF2B5EF4-FFF2-40B4-BE49-F238E27FC236}">
                <a16:creationId xmlns:a16="http://schemas.microsoft.com/office/drawing/2014/main" id="{4274CDFC-46C6-DA53-EC57-15D6E7FACFAC}"/>
              </a:ext>
            </a:extLst>
          </p:cNvPr>
          <p:cNvCxnSpPr>
            <a:cxnSpLocks/>
          </p:cNvCxnSpPr>
          <p:nvPr/>
        </p:nvCxnSpPr>
        <p:spPr>
          <a:xfrm rot="10800000" flipV="1">
            <a:off x="7361842" y="4830940"/>
            <a:ext cx="1730786" cy="141534"/>
          </a:xfrm>
          <a:prstGeom prst="bentConnector3">
            <a:avLst>
              <a:gd name="adj1" fmla="val 100630"/>
            </a:avLst>
          </a:prstGeom>
          <a:ln>
            <a:solidFill>
              <a:schemeClr val="accent2"/>
            </a:solidFill>
            <a:headEnd type="none"/>
            <a:tailEnd type="oval"/>
          </a:ln>
        </p:spPr>
        <p:style>
          <a:lnRef idx="2">
            <a:schemeClr val="accent1"/>
          </a:lnRef>
          <a:fillRef idx="0">
            <a:schemeClr val="accent1"/>
          </a:fillRef>
          <a:effectRef idx="1">
            <a:schemeClr val="accent1"/>
          </a:effectRef>
          <a:fontRef idx="minor">
            <a:schemeClr val="tx1"/>
          </a:fontRef>
        </p:style>
      </p:cxnSp>
      <p:cxnSp>
        <p:nvCxnSpPr>
          <p:cNvPr id="56" name="Straight Arrow Connector 55">
            <a:extLst>
              <a:ext uri="{FF2B5EF4-FFF2-40B4-BE49-F238E27FC236}">
                <a16:creationId xmlns:a16="http://schemas.microsoft.com/office/drawing/2014/main" id="{7C678DB2-65B4-0371-3404-F361E62D922B}"/>
              </a:ext>
            </a:extLst>
          </p:cNvPr>
          <p:cNvCxnSpPr>
            <a:cxnSpLocks/>
          </p:cNvCxnSpPr>
          <p:nvPr/>
        </p:nvCxnSpPr>
        <p:spPr>
          <a:xfrm>
            <a:off x="1562100" y="1619250"/>
            <a:ext cx="4467225" cy="0"/>
          </a:xfrm>
          <a:prstGeom prst="straightConnector1">
            <a:avLst/>
          </a:prstGeom>
          <a:ln>
            <a:solidFill>
              <a:schemeClr val="accent2"/>
            </a:solidFill>
            <a:headEnd type="none"/>
            <a:tailEnd type="oval"/>
          </a:ln>
        </p:spPr>
        <p:style>
          <a:lnRef idx="2">
            <a:schemeClr val="accent1"/>
          </a:lnRef>
          <a:fillRef idx="0">
            <a:schemeClr val="accent1"/>
          </a:fillRef>
          <a:effectRef idx="1">
            <a:schemeClr val="accent1"/>
          </a:effectRef>
          <a:fontRef idx="minor">
            <a:schemeClr val="tx1"/>
          </a:fontRef>
        </p:style>
      </p:cxnSp>
      <p:cxnSp>
        <p:nvCxnSpPr>
          <p:cNvPr id="59" name="Straight Arrow Connector 58">
            <a:extLst>
              <a:ext uri="{FF2B5EF4-FFF2-40B4-BE49-F238E27FC236}">
                <a16:creationId xmlns:a16="http://schemas.microsoft.com/office/drawing/2014/main" id="{A58787EF-392D-3B2A-A211-3460F6BBA07A}"/>
              </a:ext>
            </a:extLst>
          </p:cNvPr>
          <p:cNvCxnSpPr>
            <a:cxnSpLocks/>
          </p:cNvCxnSpPr>
          <p:nvPr/>
        </p:nvCxnSpPr>
        <p:spPr>
          <a:xfrm flipH="1">
            <a:off x="5067300" y="5299729"/>
            <a:ext cx="4025326" cy="0"/>
          </a:xfrm>
          <a:prstGeom prst="straightConnector1">
            <a:avLst/>
          </a:prstGeom>
          <a:ln>
            <a:solidFill>
              <a:schemeClr val="accent2"/>
            </a:solidFill>
            <a:headEnd type="none"/>
            <a:tailEnd type="ova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575543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map of europe and the united states&#10;&#10;AI-generated content may be incorrect.">
            <a:extLst>
              <a:ext uri="{FF2B5EF4-FFF2-40B4-BE49-F238E27FC236}">
                <a16:creationId xmlns:a16="http://schemas.microsoft.com/office/drawing/2014/main" id="{81718245-BD78-ECCB-4B3F-D79C0564607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1978" y="1603718"/>
            <a:ext cx="4578105" cy="4715266"/>
          </a:xfrm>
          <a:prstGeom prst="rect">
            <a:avLst/>
          </a:prstGeom>
        </p:spPr>
      </p:pic>
      <p:sp>
        <p:nvSpPr>
          <p:cNvPr id="2" name="Slide Number Placeholder 1">
            <a:extLst>
              <a:ext uri="{FF2B5EF4-FFF2-40B4-BE49-F238E27FC236}">
                <a16:creationId xmlns:a16="http://schemas.microsoft.com/office/drawing/2014/main" id="{2A2457A4-E822-DB88-0C7F-6E017C664FE9}"/>
              </a:ext>
            </a:extLst>
          </p:cNvPr>
          <p:cNvSpPr>
            <a:spLocks noGrp="1"/>
          </p:cNvSpPr>
          <p:nvPr>
            <p:ph type="sldNum" sz="quarter" idx="12"/>
          </p:nvPr>
        </p:nvSpPr>
        <p:spPr/>
        <p:txBody>
          <a:bodyPr/>
          <a:lstStyle/>
          <a:p>
            <a:fld id="{C16C2921-6903-4DB2-82DB-C5609A64D8DE}" type="slidenum">
              <a:rPr lang="en-GB" smtClean="0"/>
              <a:t>21</a:t>
            </a:fld>
            <a:endParaRPr lang="en-GB"/>
          </a:p>
        </p:txBody>
      </p:sp>
      <p:sp>
        <p:nvSpPr>
          <p:cNvPr id="3" name="Title 2">
            <a:extLst>
              <a:ext uri="{FF2B5EF4-FFF2-40B4-BE49-F238E27FC236}">
                <a16:creationId xmlns:a16="http://schemas.microsoft.com/office/drawing/2014/main" id="{38ED6580-1ADF-6C7E-3F82-D9441B9FA372}"/>
              </a:ext>
            </a:extLst>
          </p:cNvPr>
          <p:cNvSpPr>
            <a:spLocks noGrp="1"/>
          </p:cNvSpPr>
          <p:nvPr>
            <p:ph type="title"/>
          </p:nvPr>
        </p:nvSpPr>
        <p:spPr/>
        <p:txBody>
          <a:bodyPr/>
          <a:lstStyle/>
          <a:p>
            <a:r>
              <a:rPr lang="da-DK" dirty="0"/>
              <a:t>Bold Tern </a:t>
            </a:r>
            <a:r>
              <a:rPr lang="da-DK" i="1" dirty="0">
                <a:solidFill>
                  <a:srgbClr val="00ACEC"/>
                </a:solidFill>
              </a:rPr>
              <a:t>track record</a:t>
            </a:r>
            <a:endParaRPr lang="en-GB" dirty="0">
              <a:solidFill>
                <a:srgbClr val="00ACEC"/>
              </a:solidFill>
            </a:endParaRPr>
          </a:p>
        </p:txBody>
      </p:sp>
      <p:graphicFrame>
        <p:nvGraphicFramePr>
          <p:cNvPr id="4" name="Table 3">
            <a:extLst>
              <a:ext uri="{FF2B5EF4-FFF2-40B4-BE49-F238E27FC236}">
                <a16:creationId xmlns:a16="http://schemas.microsoft.com/office/drawing/2014/main" id="{87D3DD61-E9F9-570F-5BE1-4A7C77B5C2D0}"/>
              </a:ext>
            </a:extLst>
          </p:cNvPr>
          <p:cNvGraphicFramePr>
            <a:graphicFrameLocks noGrp="1"/>
          </p:cNvGraphicFramePr>
          <p:nvPr/>
        </p:nvGraphicFramePr>
        <p:xfrm>
          <a:off x="5365396" y="1276866"/>
          <a:ext cx="6224304" cy="4369833"/>
        </p:xfrm>
        <a:graphic>
          <a:graphicData uri="http://schemas.openxmlformats.org/drawingml/2006/table">
            <a:tbl>
              <a:tblPr firstRow="1" bandRow="1">
                <a:tableStyleId>{AF606853-7671-496A-8E4F-DF71F8EC918B}</a:tableStyleId>
              </a:tblPr>
              <a:tblGrid>
                <a:gridCol w="462973">
                  <a:extLst>
                    <a:ext uri="{9D8B030D-6E8A-4147-A177-3AD203B41FA5}">
                      <a16:colId xmlns:a16="http://schemas.microsoft.com/office/drawing/2014/main" val="2609468238"/>
                    </a:ext>
                  </a:extLst>
                </a:gridCol>
                <a:gridCol w="1678670">
                  <a:extLst>
                    <a:ext uri="{9D8B030D-6E8A-4147-A177-3AD203B41FA5}">
                      <a16:colId xmlns:a16="http://schemas.microsoft.com/office/drawing/2014/main" val="3667236797"/>
                    </a:ext>
                  </a:extLst>
                </a:gridCol>
                <a:gridCol w="1678670">
                  <a:extLst>
                    <a:ext uri="{9D8B030D-6E8A-4147-A177-3AD203B41FA5}">
                      <a16:colId xmlns:a16="http://schemas.microsoft.com/office/drawing/2014/main" val="2215976655"/>
                    </a:ext>
                  </a:extLst>
                </a:gridCol>
                <a:gridCol w="1678670">
                  <a:extLst>
                    <a:ext uri="{9D8B030D-6E8A-4147-A177-3AD203B41FA5}">
                      <a16:colId xmlns:a16="http://schemas.microsoft.com/office/drawing/2014/main" val="3446126844"/>
                    </a:ext>
                  </a:extLst>
                </a:gridCol>
                <a:gridCol w="725321">
                  <a:extLst>
                    <a:ext uri="{9D8B030D-6E8A-4147-A177-3AD203B41FA5}">
                      <a16:colId xmlns:a16="http://schemas.microsoft.com/office/drawing/2014/main" val="622858116"/>
                    </a:ext>
                  </a:extLst>
                </a:gridCol>
              </a:tblGrid>
              <a:tr h="336141">
                <a:tc>
                  <a:txBody>
                    <a:bodyPr/>
                    <a:lstStyle/>
                    <a:p>
                      <a:pPr fontAlgn="t"/>
                      <a:r>
                        <a:rPr lang="en-GB" sz="1200" dirty="0">
                          <a:effectLst/>
                          <a:latin typeface="+mj-lt"/>
                        </a:rPr>
                        <a:t>No.</a:t>
                      </a:r>
                    </a:p>
                  </a:txBody>
                  <a:tcPr anchor="ctr"/>
                </a:tc>
                <a:tc>
                  <a:txBody>
                    <a:bodyPr/>
                    <a:lstStyle/>
                    <a:p>
                      <a:pPr fontAlgn="t"/>
                      <a:r>
                        <a:rPr lang="en-GB" sz="1200" dirty="0">
                          <a:effectLst/>
                          <a:latin typeface="+mj-lt"/>
                        </a:rPr>
                        <a:t>Site</a:t>
                      </a:r>
                    </a:p>
                  </a:txBody>
                  <a:tcPr anchor="ctr"/>
                </a:tc>
                <a:tc>
                  <a:txBody>
                    <a:bodyPr/>
                    <a:lstStyle/>
                    <a:p>
                      <a:pPr fontAlgn="t"/>
                      <a:r>
                        <a:rPr lang="en-GB" sz="1200" dirty="0">
                          <a:effectLst/>
                          <a:latin typeface="+mj-lt"/>
                        </a:rPr>
                        <a:t>Client</a:t>
                      </a:r>
                    </a:p>
                  </a:txBody>
                  <a:tcPr anchor="ctr"/>
                </a:tc>
                <a:tc>
                  <a:txBody>
                    <a:bodyPr/>
                    <a:lstStyle/>
                    <a:p>
                      <a:pPr fontAlgn="t"/>
                      <a:r>
                        <a:rPr lang="en-GB" sz="1200" dirty="0">
                          <a:effectLst/>
                          <a:latin typeface="+mj-lt"/>
                        </a:rPr>
                        <a:t>Turbine model</a:t>
                      </a:r>
                    </a:p>
                  </a:txBody>
                  <a:tcPr anchor="ctr"/>
                </a:tc>
                <a:tc>
                  <a:txBody>
                    <a:bodyPr/>
                    <a:lstStyle/>
                    <a:p>
                      <a:pPr fontAlgn="t"/>
                      <a:r>
                        <a:rPr lang="en-GB" sz="1200">
                          <a:effectLst/>
                          <a:latin typeface="+mj-lt"/>
                        </a:rPr>
                        <a:t>Year</a:t>
                      </a:r>
                    </a:p>
                  </a:txBody>
                  <a:tcPr anchor="ctr"/>
                </a:tc>
                <a:extLst>
                  <a:ext uri="{0D108BD9-81ED-4DB2-BD59-A6C34878D82A}">
                    <a16:rowId xmlns:a16="http://schemas.microsoft.com/office/drawing/2014/main" val="1695858323"/>
                  </a:ext>
                </a:extLst>
              </a:tr>
              <a:tr h="336141">
                <a:tc>
                  <a:txBody>
                    <a:bodyPr/>
                    <a:lstStyle/>
                    <a:p>
                      <a:pPr fontAlgn="t"/>
                      <a:r>
                        <a:rPr lang="da-DK" sz="1200" dirty="0">
                          <a:effectLst/>
                          <a:latin typeface="+mj-lt"/>
                        </a:rPr>
                        <a:t>30</a:t>
                      </a:r>
                      <a:endParaRPr lang="en-GB" sz="1200" dirty="0">
                        <a:effectLst/>
                        <a:latin typeface="+mj-lt"/>
                      </a:endParaRPr>
                    </a:p>
                  </a:txBody>
                  <a:tcPr anchor="ctr">
                    <a:solidFill>
                      <a:schemeClr val="accent2">
                        <a:alpha val="10000"/>
                      </a:schemeClr>
                    </a:solidFill>
                  </a:tcPr>
                </a:tc>
                <a:tc>
                  <a:txBody>
                    <a:bodyPr/>
                    <a:lstStyle/>
                    <a:p>
                      <a:pPr fontAlgn="t"/>
                      <a:r>
                        <a:rPr lang="da-DK" sz="1200" dirty="0" err="1">
                          <a:effectLst/>
                          <a:latin typeface="+mj-lt"/>
                        </a:rPr>
                        <a:t>Zhong</a:t>
                      </a:r>
                      <a:r>
                        <a:rPr lang="da-DK" sz="1200" dirty="0">
                          <a:effectLst/>
                          <a:latin typeface="+mj-lt"/>
                        </a:rPr>
                        <a:t> </a:t>
                      </a:r>
                      <a:r>
                        <a:rPr lang="da-DK" sz="1200" dirty="0" err="1">
                          <a:effectLst/>
                          <a:latin typeface="+mj-lt"/>
                        </a:rPr>
                        <a:t>Neng</a:t>
                      </a:r>
                      <a:endParaRPr lang="en-GB" sz="1200" dirty="0">
                        <a:effectLst/>
                        <a:latin typeface="+mj-lt"/>
                      </a:endParaRPr>
                    </a:p>
                  </a:txBody>
                  <a:tcPr anchor="ctr">
                    <a:solidFill>
                      <a:schemeClr val="accent2">
                        <a:alpha val="10000"/>
                      </a:schemeClr>
                    </a:solidFill>
                  </a:tcPr>
                </a:tc>
                <a:tc>
                  <a:txBody>
                    <a:bodyPr/>
                    <a:lstStyle/>
                    <a:p>
                      <a:pPr fontAlgn="t"/>
                      <a:r>
                        <a:rPr lang="da-DK" sz="1200" dirty="0">
                          <a:effectLst/>
                          <a:latin typeface="+mj-lt"/>
                        </a:rPr>
                        <a:t>COP/CSBC-DEME</a:t>
                      </a:r>
                      <a:endParaRPr lang="en-GB" sz="1200" dirty="0">
                        <a:effectLst/>
                        <a:latin typeface="+mj-lt"/>
                      </a:endParaRPr>
                    </a:p>
                  </a:txBody>
                  <a:tcPr anchor="ctr">
                    <a:solidFill>
                      <a:schemeClr val="accent2">
                        <a:alpha val="10000"/>
                      </a:schemeClr>
                    </a:solid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GB" sz="1200" kern="1200" dirty="0">
                          <a:solidFill>
                            <a:schemeClr val="lt1"/>
                          </a:solidFill>
                          <a:effectLst/>
                          <a:latin typeface="+mj-lt"/>
                          <a:ea typeface="+mn-ea"/>
                          <a:cs typeface="+mn-cs"/>
                        </a:rPr>
                        <a:t>V174 9.5MW</a:t>
                      </a:r>
                    </a:p>
                  </a:txBody>
                  <a:tcPr anchor="ctr">
                    <a:solidFill>
                      <a:schemeClr val="accent2">
                        <a:alpha val="10000"/>
                      </a:schemeClr>
                    </a:solidFill>
                  </a:tcPr>
                </a:tc>
                <a:tc>
                  <a:txBody>
                    <a:bodyPr/>
                    <a:lstStyle/>
                    <a:p>
                      <a:pPr fontAlgn="t"/>
                      <a:r>
                        <a:rPr lang="da-DK" sz="1200" dirty="0">
                          <a:effectLst/>
                          <a:latin typeface="+mj-lt"/>
                        </a:rPr>
                        <a:t>2024</a:t>
                      </a:r>
                      <a:endParaRPr lang="en-GB" sz="1200" dirty="0">
                        <a:effectLst/>
                        <a:latin typeface="+mj-lt"/>
                      </a:endParaRPr>
                    </a:p>
                  </a:txBody>
                  <a:tcPr anchor="ctr">
                    <a:solidFill>
                      <a:schemeClr val="accent2">
                        <a:alpha val="10000"/>
                      </a:schemeClr>
                    </a:solidFill>
                  </a:tcPr>
                </a:tc>
                <a:extLst>
                  <a:ext uri="{0D108BD9-81ED-4DB2-BD59-A6C34878D82A}">
                    <a16:rowId xmlns:a16="http://schemas.microsoft.com/office/drawing/2014/main" val="2971315529"/>
                  </a:ext>
                </a:extLst>
              </a:tr>
              <a:tr h="336141">
                <a:tc>
                  <a:txBody>
                    <a:bodyPr/>
                    <a:lstStyle/>
                    <a:p>
                      <a:pPr fontAlgn="t"/>
                      <a:r>
                        <a:rPr lang="da-DK" sz="1200" dirty="0">
                          <a:effectLst/>
                          <a:latin typeface="+mj-lt"/>
                        </a:rPr>
                        <a:t>29</a:t>
                      </a:r>
                      <a:endParaRPr lang="en-GB" sz="1200" dirty="0">
                        <a:effectLst/>
                        <a:latin typeface="+mj-lt"/>
                      </a:endParaRPr>
                    </a:p>
                  </a:txBody>
                  <a:tcPr anchor="ctr">
                    <a:solidFill>
                      <a:schemeClr val="tx1">
                        <a:alpha val="10000"/>
                      </a:schemeClr>
                    </a:solidFill>
                  </a:tcPr>
                </a:tc>
                <a:tc>
                  <a:txBody>
                    <a:bodyPr/>
                    <a:lstStyle/>
                    <a:p>
                      <a:pPr fontAlgn="t"/>
                      <a:r>
                        <a:rPr lang="da-DK" sz="1200" dirty="0" err="1">
                          <a:effectLst/>
                          <a:latin typeface="+mj-lt"/>
                        </a:rPr>
                        <a:t>ChangFang</a:t>
                      </a:r>
                      <a:r>
                        <a:rPr lang="da-DK" sz="1200" dirty="0">
                          <a:effectLst/>
                          <a:latin typeface="+mj-lt"/>
                        </a:rPr>
                        <a:t> </a:t>
                      </a:r>
                      <a:r>
                        <a:rPr lang="da-DK" sz="1200" dirty="0" err="1">
                          <a:effectLst/>
                          <a:latin typeface="+mj-lt"/>
                        </a:rPr>
                        <a:t>Xidao</a:t>
                      </a:r>
                      <a:endParaRPr lang="en-GB" sz="1200" dirty="0">
                        <a:effectLst/>
                        <a:latin typeface="+mj-lt"/>
                      </a:endParaRPr>
                    </a:p>
                  </a:txBody>
                  <a:tcPr anchor="ctr">
                    <a:solidFill>
                      <a:schemeClr val="tx1">
                        <a:alpha val="10000"/>
                      </a:schemeClr>
                    </a:solidFill>
                  </a:tcPr>
                </a:tc>
                <a:tc>
                  <a:txBody>
                    <a:bodyPr/>
                    <a:lstStyle/>
                    <a:p>
                      <a:pPr fontAlgn="t"/>
                      <a:r>
                        <a:rPr lang="da-DK" sz="1200" dirty="0">
                          <a:effectLst/>
                          <a:latin typeface="+mj-lt"/>
                        </a:rPr>
                        <a:t>COP/CSBC-DEME</a:t>
                      </a:r>
                      <a:endParaRPr lang="en-GB" sz="1200" dirty="0">
                        <a:effectLst/>
                        <a:latin typeface="+mj-lt"/>
                      </a:endParaRPr>
                    </a:p>
                  </a:txBody>
                  <a:tcPr anchor="ctr">
                    <a:solidFill>
                      <a:schemeClr val="tx1">
                        <a:alpha val="10000"/>
                      </a:schemeClr>
                    </a:solid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GB" sz="1200" kern="1200" dirty="0">
                          <a:solidFill>
                            <a:schemeClr val="lt1"/>
                          </a:solidFill>
                          <a:effectLst/>
                          <a:latin typeface="+mj-lt"/>
                          <a:ea typeface="+mn-ea"/>
                          <a:cs typeface="+mn-cs"/>
                        </a:rPr>
                        <a:t>V174 9.5MW</a:t>
                      </a:r>
                    </a:p>
                  </a:txBody>
                  <a:tcPr anchor="ctr">
                    <a:solidFill>
                      <a:schemeClr val="tx1">
                        <a:alpha val="10000"/>
                      </a:schemeClr>
                    </a:solidFill>
                  </a:tcPr>
                </a:tc>
                <a:tc>
                  <a:txBody>
                    <a:bodyPr/>
                    <a:lstStyle/>
                    <a:p>
                      <a:pPr fontAlgn="t"/>
                      <a:r>
                        <a:rPr lang="da-DK" sz="1200" dirty="0">
                          <a:effectLst/>
                          <a:latin typeface="+mj-lt"/>
                        </a:rPr>
                        <a:t>2024</a:t>
                      </a:r>
                      <a:endParaRPr lang="en-GB" sz="1200" dirty="0">
                        <a:effectLst/>
                        <a:latin typeface="+mj-lt"/>
                      </a:endParaRPr>
                    </a:p>
                  </a:txBody>
                  <a:tcPr anchor="ctr">
                    <a:solidFill>
                      <a:schemeClr val="tx1">
                        <a:alpha val="10000"/>
                      </a:schemeClr>
                    </a:solidFill>
                  </a:tcPr>
                </a:tc>
                <a:extLst>
                  <a:ext uri="{0D108BD9-81ED-4DB2-BD59-A6C34878D82A}">
                    <a16:rowId xmlns:a16="http://schemas.microsoft.com/office/drawing/2014/main" val="2443979725"/>
                  </a:ext>
                </a:extLst>
              </a:tr>
              <a:tr h="336141">
                <a:tc>
                  <a:txBody>
                    <a:bodyPr/>
                    <a:lstStyle/>
                    <a:p>
                      <a:pPr fontAlgn="t"/>
                      <a:r>
                        <a:rPr lang="da-DK" sz="1200" dirty="0">
                          <a:effectLst/>
                          <a:latin typeface="+mj-lt"/>
                        </a:rPr>
                        <a:t>26</a:t>
                      </a:r>
                      <a:endParaRPr lang="en-GB" sz="1200" dirty="0">
                        <a:effectLst/>
                        <a:latin typeface="+mj-lt"/>
                      </a:endParaRPr>
                    </a:p>
                  </a:txBody>
                  <a:tcPr anchor="ctr">
                    <a:solidFill>
                      <a:schemeClr val="accent2">
                        <a:alpha val="10000"/>
                      </a:schemeClr>
                    </a:solidFill>
                  </a:tcPr>
                </a:tc>
                <a:tc>
                  <a:txBody>
                    <a:bodyPr/>
                    <a:lstStyle/>
                    <a:p>
                      <a:pPr fontAlgn="t"/>
                      <a:r>
                        <a:rPr lang="en-GB" sz="1200" dirty="0">
                          <a:effectLst/>
                          <a:latin typeface="+mj-lt"/>
                        </a:rPr>
                        <a:t>Greater </a:t>
                      </a:r>
                      <a:r>
                        <a:rPr lang="en-GB" sz="1200" dirty="0" err="1">
                          <a:effectLst/>
                          <a:latin typeface="+mj-lt"/>
                        </a:rPr>
                        <a:t>Changua</a:t>
                      </a:r>
                      <a:endParaRPr lang="en-GB" sz="1200" dirty="0">
                        <a:effectLst/>
                        <a:latin typeface="+mj-lt"/>
                      </a:endParaRPr>
                    </a:p>
                  </a:txBody>
                  <a:tcPr anchor="ctr">
                    <a:solidFill>
                      <a:schemeClr val="accent2">
                        <a:alpha val="10000"/>
                      </a:schemeClr>
                    </a:solidFill>
                  </a:tcPr>
                </a:tc>
                <a:tc>
                  <a:txBody>
                    <a:bodyPr/>
                    <a:lstStyle/>
                    <a:p>
                      <a:pPr fontAlgn="t"/>
                      <a:r>
                        <a:rPr lang="en-GB" sz="1200" dirty="0" err="1">
                          <a:effectLst/>
                          <a:latin typeface="+mj-lt"/>
                        </a:rPr>
                        <a:t>Orsted</a:t>
                      </a:r>
                      <a:endParaRPr lang="en-GB" sz="1200" dirty="0">
                        <a:effectLst/>
                        <a:latin typeface="+mj-lt"/>
                      </a:endParaRPr>
                    </a:p>
                  </a:txBody>
                  <a:tcPr anchor="ctr">
                    <a:solidFill>
                      <a:schemeClr val="accent2">
                        <a:alpha val="10000"/>
                      </a:schemeClr>
                    </a:solidFill>
                  </a:tcPr>
                </a:tc>
                <a:tc>
                  <a:txBody>
                    <a:bodyPr/>
                    <a:lstStyle/>
                    <a:p>
                      <a:pPr fontAlgn="t"/>
                      <a:r>
                        <a:rPr lang="en-GB" sz="1200" dirty="0">
                          <a:effectLst/>
                          <a:latin typeface="+mj-lt"/>
                        </a:rPr>
                        <a:t>SG 8.0MW 167</a:t>
                      </a:r>
                    </a:p>
                  </a:txBody>
                  <a:tcPr anchor="ctr">
                    <a:solidFill>
                      <a:schemeClr val="accent2">
                        <a:alpha val="10000"/>
                      </a:schemeClr>
                    </a:solidFill>
                  </a:tcPr>
                </a:tc>
                <a:tc>
                  <a:txBody>
                    <a:bodyPr/>
                    <a:lstStyle/>
                    <a:p>
                      <a:pPr fontAlgn="t"/>
                      <a:r>
                        <a:rPr lang="en-GB" sz="1200" dirty="0">
                          <a:effectLst/>
                          <a:latin typeface="+mj-lt"/>
                        </a:rPr>
                        <a:t>2023</a:t>
                      </a:r>
                    </a:p>
                  </a:txBody>
                  <a:tcPr anchor="ctr">
                    <a:solidFill>
                      <a:schemeClr val="accent2">
                        <a:alpha val="10000"/>
                      </a:schemeClr>
                    </a:solidFill>
                  </a:tcPr>
                </a:tc>
                <a:extLst>
                  <a:ext uri="{0D108BD9-81ED-4DB2-BD59-A6C34878D82A}">
                    <a16:rowId xmlns:a16="http://schemas.microsoft.com/office/drawing/2014/main" val="160875937"/>
                  </a:ext>
                </a:extLst>
              </a:tr>
              <a:tr h="336141">
                <a:tc>
                  <a:txBody>
                    <a:bodyPr/>
                    <a:lstStyle/>
                    <a:p>
                      <a:pPr fontAlgn="t"/>
                      <a:r>
                        <a:rPr lang="da-DK" sz="1200" dirty="0">
                          <a:effectLst/>
                          <a:latin typeface="+mj-lt"/>
                        </a:rPr>
                        <a:t>25</a:t>
                      </a:r>
                      <a:endParaRPr lang="en-GB" sz="1200" dirty="0">
                        <a:effectLst/>
                        <a:latin typeface="+mj-lt"/>
                      </a:endParaRPr>
                    </a:p>
                  </a:txBody>
                  <a:tcPr anchor="ctr"/>
                </a:tc>
                <a:tc>
                  <a:txBody>
                    <a:bodyPr/>
                    <a:lstStyle/>
                    <a:p>
                      <a:pPr fontAlgn="t"/>
                      <a:r>
                        <a:rPr lang="en-GB" sz="1200" dirty="0">
                          <a:effectLst/>
                          <a:latin typeface="+mj-lt"/>
                        </a:rPr>
                        <a:t>Formosa 2</a:t>
                      </a:r>
                    </a:p>
                  </a:txBody>
                  <a:tcPr anchor="ctr"/>
                </a:tc>
                <a:tc>
                  <a:txBody>
                    <a:bodyPr/>
                    <a:lstStyle/>
                    <a:p>
                      <a:pPr fontAlgn="t"/>
                      <a:r>
                        <a:rPr lang="en-GB" sz="1200">
                          <a:effectLst/>
                          <a:latin typeface="+mj-lt"/>
                        </a:rPr>
                        <a:t>SGRE</a:t>
                      </a:r>
                    </a:p>
                  </a:txBody>
                  <a:tcPr anchor="ctr"/>
                </a:tc>
                <a:tc>
                  <a:txBody>
                    <a:bodyPr/>
                    <a:lstStyle/>
                    <a:p>
                      <a:pPr fontAlgn="t"/>
                      <a:r>
                        <a:rPr lang="en-GB" sz="1200" dirty="0">
                          <a:effectLst/>
                          <a:latin typeface="+mj-lt"/>
                        </a:rPr>
                        <a:t>SG 8.0MW 167</a:t>
                      </a:r>
                    </a:p>
                  </a:txBody>
                  <a:tcPr anchor="ctr"/>
                </a:tc>
                <a:tc>
                  <a:txBody>
                    <a:bodyPr/>
                    <a:lstStyle/>
                    <a:p>
                      <a:pPr fontAlgn="t"/>
                      <a:r>
                        <a:rPr lang="en-GB" sz="1200" dirty="0">
                          <a:effectLst/>
                          <a:latin typeface="+mj-lt"/>
                        </a:rPr>
                        <a:t>2023</a:t>
                      </a:r>
                    </a:p>
                  </a:txBody>
                  <a:tcPr anchor="ctr"/>
                </a:tc>
                <a:extLst>
                  <a:ext uri="{0D108BD9-81ED-4DB2-BD59-A6C34878D82A}">
                    <a16:rowId xmlns:a16="http://schemas.microsoft.com/office/drawing/2014/main" val="444062865"/>
                  </a:ext>
                </a:extLst>
              </a:tr>
              <a:tr h="336141">
                <a:tc>
                  <a:txBody>
                    <a:bodyPr/>
                    <a:lstStyle/>
                    <a:p>
                      <a:pPr fontAlgn="t"/>
                      <a:r>
                        <a:rPr lang="da-DK" sz="1200" dirty="0">
                          <a:effectLst/>
                          <a:latin typeface="+mj-lt"/>
                        </a:rPr>
                        <a:t>24</a:t>
                      </a:r>
                      <a:endParaRPr lang="en-GB" sz="1200" dirty="0">
                        <a:effectLst/>
                        <a:latin typeface="+mj-lt"/>
                      </a:endParaRPr>
                    </a:p>
                  </a:txBody>
                  <a:tcPr anchor="ctr">
                    <a:solidFill>
                      <a:schemeClr val="accent2">
                        <a:alpha val="10000"/>
                      </a:schemeClr>
                    </a:solidFill>
                  </a:tcPr>
                </a:tc>
                <a:tc>
                  <a:txBody>
                    <a:bodyPr/>
                    <a:lstStyle/>
                    <a:p>
                      <a:pPr fontAlgn="t"/>
                      <a:r>
                        <a:rPr lang="en-GB" sz="1200" dirty="0" err="1">
                          <a:effectLst/>
                          <a:latin typeface="+mj-lt"/>
                        </a:rPr>
                        <a:t>Changfang</a:t>
                      </a:r>
                      <a:r>
                        <a:rPr lang="en-GB" sz="1200" dirty="0">
                          <a:effectLst/>
                          <a:latin typeface="+mj-lt"/>
                        </a:rPr>
                        <a:t> </a:t>
                      </a:r>
                      <a:r>
                        <a:rPr lang="en-GB" sz="1200" dirty="0" err="1">
                          <a:effectLst/>
                          <a:latin typeface="+mj-lt"/>
                        </a:rPr>
                        <a:t>Xidao</a:t>
                      </a:r>
                      <a:endParaRPr lang="en-GB" sz="1200" dirty="0">
                        <a:effectLst/>
                        <a:latin typeface="+mj-lt"/>
                      </a:endParaRPr>
                    </a:p>
                  </a:txBody>
                  <a:tcPr anchor="ctr">
                    <a:solidFill>
                      <a:schemeClr val="accent2">
                        <a:alpha val="10000"/>
                      </a:schemeClr>
                    </a:solidFill>
                  </a:tcPr>
                </a:tc>
                <a:tc>
                  <a:txBody>
                    <a:bodyPr/>
                    <a:lstStyle/>
                    <a:p>
                      <a:pPr fontAlgn="t"/>
                      <a:r>
                        <a:rPr lang="en-GB" sz="1200" dirty="0">
                          <a:effectLst/>
                          <a:latin typeface="+mj-lt"/>
                        </a:rPr>
                        <a:t>COP/CSBC-DEME</a:t>
                      </a:r>
                    </a:p>
                  </a:txBody>
                  <a:tcPr anchor="ctr">
                    <a:solidFill>
                      <a:schemeClr val="accent2">
                        <a:alpha val="10000"/>
                      </a:schemeClr>
                    </a:solidFill>
                  </a:tcPr>
                </a:tc>
                <a:tc>
                  <a:txBody>
                    <a:bodyPr/>
                    <a:lstStyle/>
                    <a:p>
                      <a:pPr fontAlgn="t"/>
                      <a:r>
                        <a:rPr lang="en-GB" sz="1200" dirty="0">
                          <a:effectLst/>
                          <a:latin typeface="+mj-lt"/>
                        </a:rPr>
                        <a:t>V174 9.5MW</a:t>
                      </a:r>
                    </a:p>
                  </a:txBody>
                  <a:tcPr anchor="ctr">
                    <a:solidFill>
                      <a:schemeClr val="accent2">
                        <a:alpha val="10000"/>
                      </a:schemeClr>
                    </a:solidFill>
                  </a:tcPr>
                </a:tc>
                <a:tc>
                  <a:txBody>
                    <a:bodyPr/>
                    <a:lstStyle/>
                    <a:p>
                      <a:pPr fontAlgn="t"/>
                      <a:r>
                        <a:rPr lang="en-GB" sz="1200" dirty="0">
                          <a:effectLst/>
                          <a:latin typeface="+mj-lt"/>
                        </a:rPr>
                        <a:t>2023</a:t>
                      </a:r>
                    </a:p>
                  </a:txBody>
                  <a:tcPr anchor="ctr">
                    <a:solidFill>
                      <a:schemeClr val="accent2">
                        <a:alpha val="10000"/>
                      </a:schemeClr>
                    </a:solidFill>
                  </a:tcPr>
                </a:tc>
                <a:extLst>
                  <a:ext uri="{0D108BD9-81ED-4DB2-BD59-A6C34878D82A}">
                    <a16:rowId xmlns:a16="http://schemas.microsoft.com/office/drawing/2014/main" val="2250983992"/>
                  </a:ext>
                </a:extLst>
              </a:tr>
              <a:tr h="336141">
                <a:tc>
                  <a:txBody>
                    <a:bodyPr/>
                    <a:lstStyle/>
                    <a:p>
                      <a:pPr fontAlgn="t"/>
                      <a:r>
                        <a:rPr lang="da-DK" sz="1200" dirty="0">
                          <a:effectLst/>
                          <a:latin typeface="+mj-lt"/>
                        </a:rPr>
                        <a:t>16</a:t>
                      </a:r>
                      <a:endParaRPr lang="en-GB" sz="1200" dirty="0">
                        <a:effectLst/>
                        <a:latin typeface="+mj-lt"/>
                      </a:endParaRPr>
                    </a:p>
                  </a:txBody>
                  <a:tcPr anchor="ctr"/>
                </a:tc>
                <a:tc>
                  <a:txBody>
                    <a:bodyPr/>
                    <a:lstStyle/>
                    <a:p>
                      <a:pPr fontAlgn="t"/>
                      <a:r>
                        <a:rPr lang="en-GB" sz="1200">
                          <a:effectLst/>
                          <a:latin typeface="+mj-lt"/>
                        </a:rPr>
                        <a:t>Formosa 2</a:t>
                      </a:r>
                    </a:p>
                  </a:txBody>
                  <a:tcPr anchor="ctr"/>
                </a:tc>
                <a:tc>
                  <a:txBody>
                    <a:bodyPr/>
                    <a:lstStyle/>
                    <a:p>
                      <a:pPr fontAlgn="t"/>
                      <a:r>
                        <a:rPr lang="en-GB" sz="1200" dirty="0">
                          <a:effectLst/>
                          <a:latin typeface="+mj-lt"/>
                        </a:rPr>
                        <a:t>SGRE</a:t>
                      </a:r>
                    </a:p>
                  </a:txBody>
                  <a:tcPr anchor="ctr"/>
                </a:tc>
                <a:tc>
                  <a:txBody>
                    <a:bodyPr/>
                    <a:lstStyle/>
                    <a:p>
                      <a:pPr fontAlgn="t"/>
                      <a:r>
                        <a:rPr lang="en-GB" sz="1200">
                          <a:effectLst/>
                          <a:latin typeface="+mj-lt"/>
                        </a:rPr>
                        <a:t>SG 8.0MW 167</a:t>
                      </a:r>
                    </a:p>
                  </a:txBody>
                  <a:tcPr anchor="ctr"/>
                </a:tc>
                <a:tc>
                  <a:txBody>
                    <a:bodyPr/>
                    <a:lstStyle/>
                    <a:p>
                      <a:pPr fontAlgn="t"/>
                      <a:r>
                        <a:rPr lang="en-GB" sz="1200">
                          <a:effectLst/>
                          <a:latin typeface="+mj-lt"/>
                        </a:rPr>
                        <a:t>2022</a:t>
                      </a:r>
                    </a:p>
                  </a:txBody>
                  <a:tcPr anchor="ctr"/>
                </a:tc>
                <a:extLst>
                  <a:ext uri="{0D108BD9-81ED-4DB2-BD59-A6C34878D82A}">
                    <a16:rowId xmlns:a16="http://schemas.microsoft.com/office/drawing/2014/main" val="2490927907"/>
                  </a:ext>
                </a:extLst>
              </a:tr>
              <a:tr h="336141">
                <a:tc>
                  <a:txBody>
                    <a:bodyPr/>
                    <a:lstStyle/>
                    <a:p>
                      <a:pPr fontAlgn="t"/>
                      <a:r>
                        <a:rPr lang="da-DK" sz="1200" dirty="0">
                          <a:effectLst/>
                          <a:latin typeface="+mj-lt"/>
                        </a:rPr>
                        <a:t>15</a:t>
                      </a:r>
                      <a:endParaRPr lang="en-GB" sz="1200" dirty="0">
                        <a:effectLst/>
                        <a:latin typeface="+mj-lt"/>
                      </a:endParaRPr>
                    </a:p>
                  </a:txBody>
                  <a:tcPr anchor="ctr">
                    <a:solidFill>
                      <a:schemeClr val="accent2">
                        <a:alpha val="10000"/>
                      </a:schemeClr>
                    </a:solidFill>
                  </a:tcPr>
                </a:tc>
                <a:tc>
                  <a:txBody>
                    <a:bodyPr/>
                    <a:lstStyle/>
                    <a:p>
                      <a:pPr fontAlgn="t"/>
                      <a:r>
                        <a:rPr lang="en-GB" sz="1200">
                          <a:effectLst/>
                          <a:latin typeface="+mj-lt"/>
                        </a:rPr>
                        <a:t>Changfang Xidao</a:t>
                      </a:r>
                    </a:p>
                  </a:txBody>
                  <a:tcPr anchor="ctr">
                    <a:solidFill>
                      <a:schemeClr val="accent2">
                        <a:alpha val="10000"/>
                      </a:schemeClr>
                    </a:solidFill>
                  </a:tcPr>
                </a:tc>
                <a:tc>
                  <a:txBody>
                    <a:bodyPr/>
                    <a:lstStyle/>
                    <a:p>
                      <a:pPr fontAlgn="t"/>
                      <a:r>
                        <a:rPr lang="en-GB" sz="1200">
                          <a:effectLst/>
                          <a:latin typeface="+mj-lt"/>
                        </a:rPr>
                        <a:t>COP/CSBC-DEME</a:t>
                      </a:r>
                    </a:p>
                  </a:txBody>
                  <a:tcPr anchor="ctr">
                    <a:solidFill>
                      <a:schemeClr val="accent2">
                        <a:alpha val="10000"/>
                      </a:schemeClr>
                    </a:solidFill>
                  </a:tcPr>
                </a:tc>
                <a:tc>
                  <a:txBody>
                    <a:bodyPr/>
                    <a:lstStyle/>
                    <a:p>
                      <a:pPr fontAlgn="t"/>
                      <a:r>
                        <a:rPr lang="en-GB" sz="1200">
                          <a:effectLst/>
                          <a:latin typeface="+mj-lt"/>
                        </a:rPr>
                        <a:t>V174 9.5MW</a:t>
                      </a:r>
                    </a:p>
                  </a:txBody>
                  <a:tcPr anchor="ctr">
                    <a:solidFill>
                      <a:schemeClr val="accent2">
                        <a:alpha val="10000"/>
                      </a:schemeClr>
                    </a:solidFill>
                  </a:tcPr>
                </a:tc>
                <a:tc>
                  <a:txBody>
                    <a:bodyPr/>
                    <a:lstStyle/>
                    <a:p>
                      <a:pPr fontAlgn="t"/>
                      <a:r>
                        <a:rPr lang="en-GB" sz="1200">
                          <a:effectLst/>
                          <a:latin typeface="+mj-lt"/>
                        </a:rPr>
                        <a:t>2022</a:t>
                      </a:r>
                    </a:p>
                  </a:txBody>
                  <a:tcPr anchor="ctr">
                    <a:solidFill>
                      <a:schemeClr val="accent2">
                        <a:alpha val="10000"/>
                      </a:schemeClr>
                    </a:solidFill>
                  </a:tcPr>
                </a:tc>
                <a:extLst>
                  <a:ext uri="{0D108BD9-81ED-4DB2-BD59-A6C34878D82A}">
                    <a16:rowId xmlns:a16="http://schemas.microsoft.com/office/drawing/2014/main" val="433441893"/>
                  </a:ext>
                </a:extLst>
              </a:tr>
              <a:tr h="336141">
                <a:tc>
                  <a:txBody>
                    <a:bodyPr/>
                    <a:lstStyle/>
                    <a:p>
                      <a:pPr fontAlgn="t"/>
                      <a:r>
                        <a:rPr lang="da-DK" sz="1200" dirty="0">
                          <a:effectLst/>
                          <a:latin typeface="+mj-lt"/>
                        </a:rPr>
                        <a:t>13</a:t>
                      </a:r>
                      <a:endParaRPr lang="en-GB" sz="1200" dirty="0">
                        <a:effectLst/>
                        <a:latin typeface="+mj-lt"/>
                      </a:endParaRPr>
                    </a:p>
                  </a:txBody>
                  <a:tcPr anchor="ctr"/>
                </a:tc>
                <a:tc>
                  <a:txBody>
                    <a:bodyPr/>
                    <a:lstStyle/>
                    <a:p>
                      <a:pPr fontAlgn="t"/>
                      <a:r>
                        <a:rPr lang="en-GB" sz="1200">
                          <a:effectLst/>
                          <a:latin typeface="+mj-lt"/>
                        </a:rPr>
                        <a:t>Moray East</a:t>
                      </a:r>
                    </a:p>
                  </a:txBody>
                  <a:tcPr anchor="ctr"/>
                </a:tc>
                <a:tc>
                  <a:txBody>
                    <a:bodyPr/>
                    <a:lstStyle/>
                    <a:p>
                      <a:pPr fontAlgn="t"/>
                      <a:r>
                        <a:rPr lang="en-GB" sz="1200">
                          <a:effectLst/>
                          <a:latin typeface="+mj-lt"/>
                        </a:rPr>
                        <a:t>Vestas</a:t>
                      </a:r>
                    </a:p>
                  </a:txBody>
                  <a:tcPr anchor="ctr"/>
                </a:tc>
                <a:tc>
                  <a:txBody>
                    <a:bodyPr/>
                    <a:lstStyle/>
                    <a:p>
                      <a:pPr fontAlgn="t"/>
                      <a:r>
                        <a:rPr lang="en-GB" sz="1200">
                          <a:effectLst/>
                          <a:latin typeface="+mj-lt"/>
                        </a:rPr>
                        <a:t>V164-9.5MW</a:t>
                      </a:r>
                    </a:p>
                  </a:txBody>
                  <a:tcPr anchor="ctr"/>
                </a:tc>
                <a:tc>
                  <a:txBody>
                    <a:bodyPr/>
                    <a:lstStyle/>
                    <a:p>
                      <a:pPr fontAlgn="t"/>
                      <a:r>
                        <a:rPr lang="en-GB" sz="1200">
                          <a:effectLst/>
                          <a:latin typeface="+mj-lt"/>
                        </a:rPr>
                        <a:t>2021</a:t>
                      </a:r>
                    </a:p>
                  </a:txBody>
                  <a:tcPr anchor="ctr"/>
                </a:tc>
                <a:extLst>
                  <a:ext uri="{0D108BD9-81ED-4DB2-BD59-A6C34878D82A}">
                    <a16:rowId xmlns:a16="http://schemas.microsoft.com/office/drawing/2014/main" val="3063213078"/>
                  </a:ext>
                </a:extLst>
              </a:tr>
              <a:tr h="336141">
                <a:tc>
                  <a:txBody>
                    <a:bodyPr/>
                    <a:lstStyle/>
                    <a:p>
                      <a:pPr fontAlgn="t"/>
                      <a:r>
                        <a:rPr lang="da-DK" sz="1200" dirty="0">
                          <a:effectLst/>
                          <a:latin typeface="+mj-lt"/>
                        </a:rPr>
                        <a:t>8</a:t>
                      </a:r>
                      <a:endParaRPr lang="en-GB" sz="1200" dirty="0">
                        <a:effectLst/>
                        <a:latin typeface="+mj-lt"/>
                      </a:endParaRPr>
                    </a:p>
                  </a:txBody>
                  <a:tcPr anchor="ctr">
                    <a:solidFill>
                      <a:schemeClr val="accent2">
                        <a:alpha val="10000"/>
                      </a:schemeClr>
                    </a:solidFill>
                  </a:tcPr>
                </a:tc>
                <a:tc>
                  <a:txBody>
                    <a:bodyPr/>
                    <a:lstStyle/>
                    <a:p>
                      <a:pPr fontAlgn="t"/>
                      <a:r>
                        <a:rPr lang="en-GB" sz="1200" dirty="0">
                          <a:effectLst/>
                          <a:latin typeface="+mj-lt"/>
                        </a:rPr>
                        <a:t>Hornsea 1</a:t>
                      </a:r>
                    </a:p>
                  </a:txBody>
                  <a:tcPr anchor="ctr">
                    <a:solidFill>
                      <a:schemeClr val="accent2">
                        <a:alpha val="10000"/>
                      </a:schemeClr>
                    </a:solidFill>
                  </a:tcPr>
                </a:tc>
                <a:tc>
                  <a:txBody>
                    <a:bodyPr/>
                    <a:lstStyle/>
                    <a:p>
                      <a:pPr fontAlgn="t"/>
                      <a:r>
                        <a:rPr lang="en-GB" sz="1200" dirty="0">
                          <a:effectLst/>
                          <a:latin typeface="+mj-lt"/>
                        </a:rPr>
                        <a:t>SGRE</a:t>
                      </a:r>
                    </a:p>
                  </a:txBody>
                  <a:tcPr anchor="ctr">
                    <a:solidFill>
                      <a:schemeClr val="accent2">
                        <a:alpha val="10000"/>
                      </a:schemeClr>
                    </a:solidFill>
                  </a:tcPr>
                </a:tc>
                <a:tc>
                  <a:txBody>
                    <a:bodyPr/>
                    <a:lstStyle/>
                    <a:p>
                      <a:pPr fontAlgn="t"/>
                      <a:r>
                        <a:rPr lang="en-GB" sz="1200">
                          <a:effectLst/>
                          <a:latin typeface="+mj-lt"/>
                        </a:rPr>
                        <a:t>SG 7.0 154</a:t>
                      </a:r>
                    </a:p>
                  </a:txBody>
                  <a:tcPr anchor="ctr">
                    <a:solidFill>
                      <a:schemeClr val="accent2">
                        <a:alpha val="10000"/>
                      </a:schemeClr>
                    </a:solidFill>
                  </a:tcPr>
                </a:tc>
                <a:tc>
                  <a:txBody>
                    <a:bodyPr/>
                    <a:lstStyle/>
                    <a:p>
                      <a:pPr fontAlgn="t"/>
                      <a:r>
                        <a:rPr lang="en-GB" sz="1200">
                          <a:effectLst/>
                          <a:latin typeface="+mj-lt"/>
                        </a:rPr>
                        <a:t>2019</a:t>
                      </a:r>
                    </a:p>
                  </a:txBody>
                  <a:tcPr anchor="ctr">
                    <a:solidFill>
                      <a:schemeClr val="accent2">
                        <a:alpha val="10000"/>
                      </a:schemeClr>
                    </a:solidFill>
                  </a:tcPr>
                </a:tc>
                <a:extLst>
                  <a:ext uri="{0D108BD9-81ED-4DB2-BD59-A6C34878D82A}">
                    <a16:rowId xmlns:a16="http://schemas.microsoft.com/office/drawing/2014/main" val="2572027036"/>
                  </a:ext>
                </a:extLst>
              </a:tr>
              <a:tr h="336141">
                <a:tc>
                  <a:txBody>
                    <a:bodyPr/>
                    <a:lstStyle/>
                    <a:p>
                      <a:pPr fontAlgn="t"/>
                      <a:r>
                        <a:rPr lang="da-DK" sz="1200" dirty="0">
                          <a:effectLst/>
                          <a:latin typeface="+mj-lt"/>
                        </a:rPr>
                        <a:t>5</a:t>
                      </a:r>
                      <a:endParaRPr lang="en-GB" sz="1200" dirty="0">
                        <a:effectLst/>
                        <a:latin typeface="+mj-lt"/>
                      </a:endParaRPr>
                    </a:p>
                  </a:txBody>
                  <a:tcPr anchor="ctr"/>
                </a:tc>
                <a:tc>
                  <a:txBody>
                    <a:bodyPr/>
                    <a:lstStyle/>
                    <a:p>
                      <a:pPr fontAlgn="t"/>
                      <a:r>
                        <a:rPr lang="en-GB" sz="1200" dirty="0" err="1">
                          <a:effectLst/>
                          <a:latin typeface="+mj-lt"/>
                        </a:rPr>
                        <a:t>Borkum</a:t>
                      </a:r>
                      <a:r>
                        <a:rPr lang="en-GB" sz="1200" dirty="0">
                          <a:effectLst/>
                          <a:latin typeface="+mj-lt"/>
                        </a:rPr>
                        <a:t> </a:t>
                      </a:r>
                      <a:r>
                        <a:rPr lang="en-GB" sz="1200" dirty="0" err="1">
                          <a:effectLst/>
                          <a:latin typeface="+mj-lt"/>
                        </a:rPr>
                        <a:t>Riffgrund</a:t>
                      </a:r>
                      <a:r>
                        <a:rPr lang="en-GB" sz="1200" dirty="0">
                          <a:effectLst/>
                          <a:latin typeface="+mj-lt"/>
                        </a:rPr>
                        <a:t> 2</a:t>
                      </a:r>
                    </a:p>
                  </a:txBody>
                  <a:tcPr anchor="ctr"/>
                </a:tc>
                <a:tc>
                  <a:txBody>
                    <a:bodyPr/>
                    <a:lstStyle/>
                    <a:p>
                      <a:pPr fontAlgn="t"/>
                      <a:r>
                        <a:rPr lang="en-GB" sz="1200">
                          <a:effectLst/>
                          <a:latin typeface="+mj-lt"/>
                        </a:rPr>
                        <a:t>MHI Vestas</a:t>
                      </a:r>
                    </a:p>
                  </a:txBody>
                  <a:tcPr anchor="ctr"/>
                </a:tc>
                <a:tc>
                  <a:txBody>
                    <a:bodyPr/>
                    <a:lstStyle/>
                    <a:p>
                      <a:pPr fontAlgn="t"/>
                      <a:r>
                        <a:rPr lang="en-GB" sz="1200">
                          <a:effectLst/>
                          <a:latin typeface="+mj-lt"/>
                        </a:rPr>
                        <a:t>V164-8.0MW</a:t>
                      </a:r>
                    </a:p>
                  </a:txBody>
                  <a:tcPr anchor="ctr"/>
                </a:tc>
                <a:tc>
                  <a:txBody>
                    <a:bodyPr/>
                    <a:lstStyle/>
                    <a:p>
                      <a:pPr fontAlgn="t"/>
                      <a:r>
                        <a:rPr lang="en-GB" sz="1200">
                          <a:effectLst/>
                          <a:latin typeface="+mj-lt"/>
                        </a:rPr>
                        <a:t>2018</a:t>
                      </a:r>
                    </a:p>
                  </a:txBody>
                  <a:tcPr anchor="ctr"/>
                </a:tc>
                <a:extLst>
                  <a:ext uri="{0D108BD9-81ED-4DB2-BD59-A6C34878D82A}">
                    <a16:rowId xmlns:a16="http://schemas.microsoft.com/office/drawing/2014/main" val="873683872"/>
                  </a:ext>
                </a:extLst>
              </a:tr>
              <a:tr h="336141">
                <a:tc>
                  <a:txBody>
                    <a:bodyPr/>
                    <a:lstStyle/>
                    <a:p>
                      <a:pPr fontAlgn="t"/>
                      <a:r>
                        <a:rPr lang="da-DK" sz="1200" dirty="0">
                          <a:effectLst/>
                          <a:latin typeface="+mj-lt"/>
                        </a:rPr>
                        <a:t>2</a:t>
                      </a:r>
                      <a:endParaRPr lang="en-GB" sz="1200" dirty="0">
                        <a:effectLst/>
                        <a:latin typeface="+mj-lt"/>
                      </a:endParaRPr>
                    </a:p>
                  </a:txBody>
                  <a:tcPr anchor="ctr">
                    <a:solidFill>
                      <a:schemeClr val="accent2">
                        <a:alpha val="10000"/>
                      </a:schemeClr>
                    </a:solidFill>
                  </a:tcPr>
                </a:tc>
                <a:tc>
                  <a:txBody>
                    <a:bodyPr/>
                    <a:lstStyle/>
                    <a:p>
                      <a:pPr fontAlgn="t"/>
                      <a:r>
                        <a:rPr lang="en-GB" sz="1200">
                          <a:effectLst/>
                          <a:latin typeface="+mj-lt"/>
                        </a:rPr>
                        <a:t>Galloper</a:t>
                      </a:r>
                    </a:p>
                  </a:txBody>
                  <a:tcPr anchor="ctr">
                    <a:solidFill>
                      <a:schemeClr val="accent2">
                        <a:alpha val="10000"/>
                      </a:schemeClr>
                    </a:solidFill>
                  </a:tcPr>
                </a:tc>
                <a:tc>
                  <a:txBody>
                    <a:bodyPr/>
                    <a:lstStyle/>
                    <a:p>
                      <a:pPr fontAlgn="t"/>
                      <a:r>
                        <a:rPr lang="en-GB" sz="1200">
                          <a:effectLst/>
                          <a:latin typeface="+mj-lt"/>
                        </a:rPr>
                        <a:t>SGRE</a:t>
                      </a:r>
                    </a:p>
                  </a:txBody>
                  <a:tcPr anchor="ctr">
                    <a:solidFill>
                      <a:schemeClr val="accent2">
                        <a:alpha val="10000"/>
                      </a:schemeClr>
                    </a:solidFill>
                  </a:tcPr>
                </a:tc>
                <a:tc>
                  <a:txBody>
                    <a:bodyPr/>
                    <a:lstStyle/>
                    <a:p>
                      <a:pPr fontAlgn="t"/>
                      <a:r>
                        <a:rPr lang="en-GB" sz="1200">
                          <a:effectLst/>
                          <a:latin typeface="+mj-lt"/>
                        </a:rPr>
                        <a:t>SG 6.0MW 154</a:t>
                      </a:r>
                    </a:p>
                  </a:txBody>
                  <a:tcPr anchor="ctr">
                    <a:solidFill>
                      <a:schemeClr val="accent2">
                        <a:alpha val="10000"/>
                      </a:schemeClr>
                    </a:solidFill>
                  </a:tcPr>
                </a:tc>
                <a:tc>
                  <a:txBody>
                    <a:bodyPr/>
                    <a:lstStyle/>
                    <a:p>
                      <a:pPr fontAlgn="t"/>
                      <a:r>
                        <a:rPr lang="en-GB" sz="1200">
                          <a:effectLst/>
                          <a:latin typeface="+mj-lt"/>
                        </a:rPr>
                        <a:t>2017</a:t>
                      </a:r>
                    </a:p>
                  </a:txBody>
                  <a:tcPr anchor="ctr">
                    <a:solidFill>
                      <a:schemeClr val="accent2">
                        <a:alpha val="10000"/>
                      </a:schemeClr>
                    </a:solidFill>
                  </a:tcPr>
                </a:tc>
                <a:extLst>
                  <a:ext uri="{0D108BD9-81ED-4DB2-BD59-A6C34878D82A}">
                    <a16:rowId xmlns:a16="http://schemas.microsoft.com/office/drawing/2014/main" val="2680685460"/>
                  </a:ext>
                </a:extLst>
              </a:tr>
              <a:tr h="336141">
                <a:tc>
                  <a:txBody>
                    <a:bodyPr/>
                    <a:lstStyle/>
                    <a:p>
                      <a:pPr fontAlgn="t"/>
                      <a:r>
                        <a:rPr lang="da-DK" sz="1200" dirty="0">
                          <a:effectLst/>
                          <a:latin typeface="+mj-lt"/>
                        </a:rPr>
                        <a:t>1</a:t>
                      </a:r>
                      <a:endParaRPr lang="en-GB" sz="1200" dirty="0">
                        <a:effectLst/>
                        <a:latin typeface="+mj-lt"/>
                      </a:endParaRPr>
                    </a:p>
                  </a:txBody>
                  <a:tcPr anchor="ctr"/>
                </a:tc>
                <a:tc>
                  <a:txBody>
                    <a:bodyPr/>
                    <a:lstStyle/>
                    <a:p>
                      <a:pPr fontAlgn="t"/>
                      <a:r>
                        <a:rPr lang="en-GB" sz="1200">
                          <a:effectLst/>
                          <a:latin typeface="+mj-lt"/>
                        </a:rPr>
                        <a:t>Veja Mate</a:t>
                      </a:r>
                    </a:p>
                  </a:txBody>
                  <a:tcPr anchor="ctr"/>
                </a:tc>
                <a:tc>
                  <a:txBody>
                    <a:bodyPr/>
                    <a:lstStyle/>
                    <a:p>
                      <a:pPr fontAlgn="t"/>
                      <a:r>
                        <a:rPr lang="en-GB" sz="1200">
                          <a:effectLst/>
                          <a:latin typeface="+mj-lt"/>
                        </a:rPr>
                        <a:t>Siemens Gamesa</a:t>
                      </a:r>
                    </a:p>
                  </a:txBody>
                  <a:tcPr anchor="ctr"/>
                </a:tc>
                <a:tc>
                  <a:txBody>
                    <a:bodyPr/>
                    <a:lstStyle/>
                    <a:p>
                      <a:pPr fontAlgn="t"/>
                      <a:r>
                        <a:rPr lang="en-GB" sz="1200" dirty="0">
                          <a:effectLst/>
                          <a:latin typeface="+mj-lt"/>
                        </a:rPr>
                        <a:t>SG 6.0MW 154</a:t>
                      </a:r>
                    </a:p>
                  </a:txBody>
                  <a:tcPr anchor="ctr"/>
                </a:tc>
                <a:tc>
                  <a:txBody>
                    <a:bodyPr/>
                    <a:lstStyle/>
                    <a:p>
                      <a:pPr fontAlgn="t"/>
                      <a:r>
                        <a:rPr lang="en-GB" sz="1200" dirty="0">
                          <a:effectLst/>
                          <a:latin typeface="+mj-lt"/>
                        </a:rPr>
                        <a:t>2017</a:t>
                      </a:r>
                    </a:p>
                  </a:txBody>
                  <a:tcPr anchor="ctr"/>
                </a:tc>
                <a:extLst>
                  <a:ext uri="{0D108BD9-81ED-4DB2-BD59-A6C34878D82A}">
                    <a16:rowId xmlns:a16="http://schemas.microsoft.com/office/drawing/2014/main" val="3770476571"/>
                  </a:ext>
                </a:extLst>
              </a:tr>
            </a:tbl>
          </a:graphicData>
        </a:graphic>
      </p:graphicFrame>
      <p:sp>
        <p:nvSpPr>
          <p:cNvPr id="88" name="Text Placeholder 1">
            <a:extLst>
              <a:ext uri="{FF2B5EF4-FFF2-40B4-BE49-F238E27FC236}">
                <a16:creationId xmlns:a16="http://schemas.microsoft.com/office/drawing/2014/main" id="{EF3F7C51-0E85-AD56-990F-BE814F6E708B}"/>
              </a:ext>
            </a:extLst>
          </p:cNvPr>
          <p:cNvSpPr txBox="1">
            <a:spLocks/>
          </p:cNvSpPr>
          <p:nvPr/>
        </p:nvSpPr>
        <p:spPr>
          <a:xfrm>
            <a:off x="544200" y="1535838"/>
            <a:ext cx="2819005" cy="319848"/>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b="1" dirty="0">
                <a:effectLst/>
              </a:rPr>
              <a:t>Europe</a:t>
            </a:r>
            <a:endParaRPr lang="en-GB" sz="900" dirty="0">
              <a:latin typeface="+mj-lt"/>
            </a:endParaRPr>
          </a:p>
        </p:txBody>
      </p:sp>
      <p:sp>
        <p:nvSpPr>
          <p:cNvPr id="89" name="Text Placeholder 1">
            <a:extLst>
              <a:ext uri="{FF2B5EF4-FFF2-40B4-BE49-F238E27FC236}">
                <a16:creationId xmlns:a16="http://schemas.microsoft.com/office/drawing/2014/main" id="{7BE299ED-D3E5-B6F2-6995-B6383797FC1E}"/>
              </a:ext>
            </a:extLst>
          </p:cNvPr>
          <p:cNvSpPr txBox="1">
            <a:spLocks/>
          </p:cNvSpPr>
          <p:nvPr/>
        </p:nvSpPr>
        <p:spPr>
          <a:xfrm>
            <a:off x="3382726" y="4137003"/>
            <a:ext cx="1826883" cy="319848"/>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b="1" dirty="0">
                <a:effectLst/>
              </a:rPr>
              <a:t>APAC</a:t>
            </a:r>
            <a:endParaRPr lang="en-GB" sz="900" dirty="0">
              <a:latin typeface="+mj-lt"/>
            </a:endParaRPr>
          </a:p>
        </p:txBody>
      </p:sp>
      <p:grpSp>
        <p:nvGrpSpPr>
          <p:cNvPr id="7" name="Group 6">
            <a:extLst>
              <a:ext uri="{FF2B5EF4-FFF2-40B4-BE49-F238E27FC236}">
                <a16:creationId xmlns:a16="http://schemas.microsoft.com/office/drawing/2014/main" id="{9D56B1E3-41F9-491B-2FD6-215DC0B6445E}"/>
              </a:ext>
            </a:extLst>
          </p:cNvPr>
          <p:cNvGrpSpPr/>
          <p:nvPr/>
        </p:nvGrpSpPr>
        <p:grpSpPr>
          <a:xfrm>
            <a:off x="2371249" y="3657835"/>
            <a:ext cx="299568" cy="303516"/>
            <a:chOff x="4855964" y="2691877"/>
            <a:chExt cx="299568" cy="303516"/>
          </a:xfrm>
        </p:grpSpPr>
        <p:sp>
          <p:nvSpPr>
            <p:cNvPr id="18" name="Freeform: Shape 122">
              <a:extLst>
                <a:ext uri="{FF2B5EF4-FFF2-40B4-BE49-F238E27FC236}">
                  <a16:creationId xmlns:a16="http://schemas.microsoft.com/office/drawing/2014/main" id="{0040C37A-8854-1E07-876C-45C558F6B65D}"/>
                </a:ext>
              </a:extLst>
            </p:cNvPr>
            <p:cNvSpPr/>
            <p:nvPr/>
          </p:nvSpPr>
          <p:spPr>
            <a:xfrm>
              <a:off x="4911878" y="2705892"/>
              <a:ext cx="195675" cy="195675"/>
            </a:xfrm>
            <a:custGeom>
              <a:avLst/>
              <a:gdLst>
                <a:gd name="connsiteX0" fmla="*/ 195676 w 195675"/>
                <a:gd name="connsiteY0" fmla="*/ 97838 h 195675"/>
                <a:gd name="connsiteX1" fmla="*/ 97838 w 195675"/>
                <a:gd name="connsiteY1" fmla="*/ 195676 h 195675"/>
                <a:gd name="connsiteX2" fmla="*/ 0 w 195675"/>
                <a:gd name="connsiteY2" fmla="*/ 97838 h 195675"/>
                <a:gd name="connsiteX3" fmla="*/ 97838 w 195675"/>
                <a:gd name="connsiteY3" fmla="*/ 0 h 195675"/>
                <a:gd name="connsiteX4" fmla="*/ 195676 w 195675"/>
                <a:gd name="connsiteY4" fmla="*/ 97838 h 195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75" h="195675">
                  <a:moveTo>
                    <a:pt x="195676" y="97838"/>
                  </a:moveTo>
                  <a:cubicBezTo>
                    <a:pt x="195676" y="151872"/>
                    <a:pt x="151872" y="195676"/>
                    <a:pt x="97838" y="195676"/>
                  </a:cubicBezTo>
                  <a:cubicBezTo>
                    <a:pt x="43804" y="195676"/>
                    <a:pt x="0" y="151872"/>
                    <a:pt x="0" y="97838"/>
                  </a:cubicBezTo>
                  <a:cubicBezTo>
                    <a:pt x="0" y="43804"/>
                    <a:pt x="43804" y="0"/>
                    <a:pt x="97838" y="0"/>
                  </a:cubicBezTo>
                  <a:cubicBezTo>
                    <a:pt x="151872" y="0"/>
                    <a:pt x="195676" y="43804"/>
                    <a:pt x="195676" y="97838"/>
                  </a:cubicBezTo>
                  <a:close/>
                </a:path>
              </a:pathLst>
            </a:custGeom>
            <a:solidFill>
              <a:srgbClr val="002132"/>
            </a:solidFill>
            <a:ln w="3369" cap="flat">
              <a:noFill/>
              <a:prstDash val="solid"/>
              <a:miter/>
            </a:ln>
          </p:spPr>
          <p:txBody>
            <a:bodyPr rtlCol="0" anchor="ctr"/>
            <a:lstStyle/>
            <a:p>
              <a:endParaRPr lang="en-GB" dirty="0"/>
            </a:p>
          </p:txBody>
        </p:sp>
        <p:grpSp>
          <p:nvGrpSpPr>
            <p:cNvPr id="19" name="Group 18">
              <a:extLst>
                <a:ext uri="{FF2B5EF4-FFF2-40B4-BE49-F238E27FC236}">
                  <a16:creationId xmlns:a16="http://schemas.microsoft.com/office/drawing/2014/main" id="{F606AF8E-DF07-66AB-02DD-83C5B78E6E4E}"/>
                </a:ext>
              </a:extLst>
            </p:cNvPr>
            <p:cNvGrpSpPr/>
            <p:nvPr/>
          </p:nvGrpSpPr>
          <p:grpSpPr>
            <a:xfrm>
              <a:off x="4855964" y="2691877"/>
              <a:ext cx="299568" cy="303516"/>
              <a:chOff x="4627013" y="2290759"/>
              <a:chExt cx="299568" cy="303516"/>
            </a:xfrm>
          </p:grpSpPr>
          <p:sp>
            <p:nvSpPr>
              <p:cNvPr id="20" name="Freeform: Shape 124">
                <a:extLst>
                  <a:ext uri="{FF2B5EF4-FFF2-40B4-BE49-F238E27FC236}">
                    <a16:creationId xmlns:a16="http://schemas.microsoft.com/office/drawing/2014/main" id="{F781BC70-CF99-5A15-8DEB-F79953075C1B}"/>
                  </a:ext>
                </a:extLst>
              </p:cNvPr>
              <p:cNvSpPr/>
              <p:nvPr/>
            </p:nvSpPr>
            <p:spPr>
              <a:xfrm>
                <a:off x="4663663" y="2290759"/>
                <a:ext cx="225937" cy="303516"/>
              </a:xfrm>
              <a:custGeom>
                <a:avLst/>
                <a:gdLst>
                  <a:gd name="connsiteX0" fmla="*/ 225230 w 225937"/>
                  <a:gd name="connsiteY0" fmla="*/ 100628 h 303516"/>
                  <a:gd name="connsiteX1" fmla="*/ 113020 w 225937"/>
                  <a:gd name="connsiteY1" fmla="*/ 0 h 303516"/>
                  <a:gd name="connsiteX2" fmla="*/ 810 w 225937"/>
                  <a:gd name="connsiteY2" fmla="*/ 100628 h 303516"/>
                  <a:gd name="connsiteX3" fmla="*/ 0 w 225937"/>
                  <a:gd name="connsiteY3" fmla="*/ 114082 h 303516"/>
                  <a:gd name="connsiteX4" fmla="*/ 2193 w 225937"/>
                  <a:gd name="connsiteY4" fmla="*/ 132570 h 303516"/>
                  <a:gd name="connsiteX5" fmla="*/ 14035 w 225937"/>
                  <a:gd name="connsiteY5" fmla="*/ 166034 h 303516"/>
                  <a:gd name="connsiteX6" fmla="*/ 112918 w 225937"/>
                  <a:gd name="connsiteY6" fmla="*/ 303517 h 303516"/>
                  <a:gd name="connsiteX7" fmla="*/ 211904 w 225937"/>
                  <a:gd name="connsiteY7" fmla="*/ 166034 h 303516"/>
                  <a:gd name="connsiteX8" fmla="*/ 223712 w 225937"/>
                  <a:gd name="connsiteY8" fmla="*/ 132570 h 303516"/>
                  <a:gd name="connsiteX9" fmla="*/ 225938 w 225937"/>
                  <a:gd name="connsiteY9" fmla="*/ 114082 h 303516"/>
                  <a:gd name="connsiteX10" fmla="*/ 225128 w 225937"/>
                  <a:gd name="connsiteY10" fmla="*/ 100628 h 303516"/>
                  <a:gd name="connsiteX11" fmla="*/ 225230 w 225937"/>
                  <a:gd name="connsiteY11" fmla="*/ 100628 h 303516"/>
                  <a:gd name="connsiteX12" fmla="*/ 113020 w 225937"/>
                  <a:gd name="connsiteY12" fmla="*/ 203712 h 303516"/>
                  <a:gd name="connsiteX13" fmla="*/ 23313 w 225937"/>
                  <a:gd name="connsiteY13" fmla="*/ 113148 h 303516"/>
                  <a:gd name="connsiteX14" fmla="*/ 113020 w 225937"/>
                  <a:gd name="connsiteY14" fmla="*/ 22584 h 303516"/>
                  <a:gd name="connsiteX15" fmla="*/ 202727 w 225937"/>
                  <a:gd name="connsiteY15" fmla="*/ 113148 h 303516"/>
                  <a:gd name="connsiteX16" fmla="*/ 113020 w 225937"/>
                  <a:gd name="connsiteY16" fmla="*/ 203712 h 30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937" h="303516">
                    <a:moveTo>
                      <a:pt x="225230" y="100628"/>
                    </a:moveTo>
                    <a:cubicBezTo>
                      <a:pt x="218617" y="43993"/>
                      <a:pt x="170980" y="0"/>
                      <a:pt x="113020" y="0"/>
                    </a:cubicBezTo>
                    <a:cubicBezTo>
                      <a:pt x="55059" y="0"/>
                      <a:pt x="7287" y="43993"/>
                      <a:pt x="810" y="100628"/>
                    </a:cubicBezTo>
                    <a:cubicBezTo>
                      <a:pt x="337" y="105075"/>
                      <a:pt x="0" y="109518"/>
                      <a:pt x="0" y="114082"/>
                    </a:cubicBezTo>
                    <a:cubicBezTo>
                      <a:pt x="0" y="119932"/>
                      <a:pt x="810" y="126133"/>
                      <a:pt x="2193" y="132570"/>
                    </a:cubicBezTo>
                    <a:cubicBezTo>
                      <a:pt x="4420" y="144503"/>
                      <a:pt x="8468" y="155738"/>
                      <a:pt x="14035" y="166034"/>
                    </a:cubicBezTo>
                    <a:cubicBezTo>
                      <a:pt x="44297" y="231323"/>
                      <a:pt x="112918" y="303517"/>
                      <a:pt x="112918" y="303517"/>
                    </a:cubicBezTo>
                    <a:cubicBezTo>
                      <a:pt x="112918" y="303517"/>
                      <a:pt x="181540" y="231323"/>
                      <a:pt x="211904" y="166034"/>
                    </a:cubicBezTo>
                    <a:cubicBezTo>
                      <a:pt x="217470" y="155738"/>
                      <a:pt x="221519" y="144503"/>
                      <a:pt x="223712" y="132570"/>
                    </a:cubicBezTo>
                    <a:cubicBezTo>
                      <a:pt x="225128" y="126133"/>
                      <a:pt x="225938" y="119932"/>
                      <a:pt x="225938" y="114082"/>
                    </a:cubicBezTo>
                    <a:cubicBezTo>
                      <a:pt x="225938" y="109518"/>
                      <a:pt x="225702" y="105075"/>
                      <a:pt x="225128" y="100628"/>
                    </a:cubicBezTo>
                    <a:lnTo>
                      <a:pt x="225230" y="100628"/>
                    </a:lnTo>
                    <a:close/>
                    <a:moveTo>
                      <a:pt x="113020" y="203712"/>
                    </a:moveTo>
                    <a:cubicBezTo>
                      <a:pt x="63527" y="203712"/>
                      <a:pt x="23313" y="163109"/>
                      <a:pt x="23313" y="113148"/>
                    </a:cubicBezTo>
                    <a:cubicBezTo>
                      <a:pt x="23313" y="63183"/>
                      <a:pt x="63392" y="22584"/>
                      <a:pt x="113020" y="22584"/>
                    </a:cubicBezTo>
                    <a:cubicBezTo>
                      <a:pt x="162647" y="22584"/>
                      <a:pt x="202727" y="63068"/>
                      <a:pt x="202727" y="113148"/>
                    </a:cubicBezTo>
                    <a:cubicBezTo>
                      <a:pt x="202727" y="163227"/>
                      <a:pt x="162647" y="203712"/>
                      <a:pt x="113020" y="203712"/>
                    </a:cubicBezTo>
                    <a:close/>
                  </a:path>
                </a:pathLst>
              </a:custGeom>
              <a:solidFill>
                <a:srgbClr val="00ACEC"/>
              </a:solidFill>
              <a:ln w="3369" cap="flat">
                <a:noFill/>
                <a:prstDash val="solid"/>
                <a:miter/>
              </a:ln>
            </p:spPr>
            <p:txBody>
              <a:bodyPr rtlCol="0" anchor="ctr"/>
              <a:lstStyle/>
              <a:p>
                <a:endParaRPr lang="en-GB"/>
              </a:p>
            </p:txBody>
          </p:sp>
          <p:sp>
            <p:nvSpPr>
              <p:cNvPr id="21" name="TextBox 20">
                <a:extLst>
                  <a:ext uri="{FF2B5EF4-FFF2-40B4-BE49-F238E27FC236}">
                    <a16:creationId xmlns:a16="http://schemas.microsoft.com/office/drawing/2014/main" id="{2B5AD8D2-F60F-85D5-A8B6-9A46F9E21E29}"/>
                  </a:ext>
                </a:extLst>
              </p:cNvPr>
              <p:cNvSpPr txBox="1"/>
              <p:nvPr/>
            </p:nvSpPr>
            <p:spPr>
              <a:xfrm>
                <a:off x="4627013" y="2297742"/>
                <a:ext cx="299568" cy="215444"/>
              </a:xfrm>
              <a:prstGeom prst="rect">
                <a:avLst/>
              </a:prstGeom>
              <a:noFill/>
            </p:spPr>
            <p:txBody>
              <a:bodyPr wrap="square">
                <a:spAutoFit/>
              </a:bodyPr>
              <a:lstStyle/>
              <a:p>
                <a:pPr algn="ctr"/>
                <a:r>
                  <a:rPr lang="da-DK" sz="800" dirty="0">
                    <a:solidFill>
                      <a:schemeClr val="bg1"/>
                    </a:solidFill>
                    <a:latin typeface="+mj-lt"/>
                  </a:rPr>
                  <a:t>1</a:t>
                </a:r>
                <a:endParaRPr lang="en-DK" sz="800" dirty="0">
                  <a:solidFill>
                    <a:schemeClr val="bg1"/>
                  </a:solidFill>
                </a:endParaRPr>
              </a:p>
            </p:txBody>
          </p:sp>
        </p:grpSp>
      </p:grpSp>
      <p:grpSp>
        <p:nvGrpSpPr>
          <p:cNvPr id="24" name="Group 23">
            <a:extLst>
              <a:ext uri="{FF2B5EF4-FFF2-40B4-BE49-F238E27FC236}">
                <a16:creationId xmlns:a16="http://schemas.microsoft.com/office/drawing/2014/main" id="{C24CC240-31D2-A5F1-3D1D-64458560DD91}"/>
              </a:ext>
            </a:extLst>
          </p:cNvPr>
          <p:cNvGrpSpPr/>
          <p:nvPr/>
        </p:nvGrpSpPr>
        <p:grpSpPr>
          <a:xfrm>
            <a:off x="1590759" y="4037827"/>
            <a:ext cx="299568" cy="303516"/>
            <a:chOff x="4855964" y="2691877"/>
            <a:chExt cx="299568" cy="303516"/>
          </a:xfrm>
        </p:grpSpPr>
        <p:sp>
          <p:nvSpPr>
            <p:cNvPr id="25" name="Freeform: Shape 122">
              <a:extLst>
                <a:ext uri="{FF2B5EF4-FFF2-40B4-BE49-F238E27FC236}">
                  <a16:creationId xmlns:a16="http://schemas.microsoft.com/office/drawing/2014/main" id="{8440B57E-D5BC-0CB8-8BAF-2E822485C10A}"/>
                </a:ext>
              </a:extLst>
            </p:cNvPr>
            <p:cNvSpPr/>
            <p:nvPr/>
          </p:nvSpPr>
          <p:spPr>
            <a:xfrm>
              <a:off x="4911878" y="2705892"/>
              <a:ext cx="195675" cy="195675"/>
            </a:xfrm>
            <a:custGeom>
              <a:avLst/>
              <a:gdLst>
                <a:gd name="connsiteX0" fmla="*/ 195676 w 195675"/>
                <a:gd name="connsiteY0" fmla="*/ 97838 h 195675"/>
                <a:gd name="connsiteX1" fmla="*/ 97838 w 195675"/>
                <a:gd name="connsiteY1" fmla="*/ 195676 h 195675"/>
                <a:gd name="connsiteX2" fmla="*/ 0 w 195675"/>
                <a:gd name="connsiteY2" fmla="*/ 97838 h 195675"/>
                <a:gd name="connsiteX3" fmla="*/ 97838 w 195675"/>
                <a:gd name="connsiteY3" fmla="*/ 0 h 195675"/>
                <a:gd name="connsiteX4" fmla="*/ 195676 w 195675"/>
                <a:gd name="connsiteY4" fmla="*/ 97838 h 195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75" h="195675">
                  <a:moveTo>
                    <a:pt x="195676" y="97838"/>
                  </a:moveTo>
                  <a:cubicBezTo>
                    <a:pt x="195676" y="151872"/>
                    <a:pt x="151872" y="195676"/>
                    <a:pt x="97838" y="195676"/>
                  </a:cubicBezTo>
                  <a:cubicBezTo>
                    <a:pt x="43804" y="195676"/>
                    <a:pt x="0" y="151872"/>
                    <a:pt x="0" y="97838"/>
                  </a:cubicBezTo>
                  <a:cubicBezTo>
                    <a:pt x="0" y="43804"/>
                    <a:pt x="43804" y="0"/>
                    <a:pt x="97838" y="0"/>
                  </a:cubicBezTo>
                  <a:cubicBezTo>
                    <a:pt x="151872" y="0"/>
                    <a:pt x="195676" y="43804"/>
                    <a:pt x="195676" y="97838"/>
                  </a:cubicBezTo>
                  <a:close/>
                </a:path>
              </a:pathLst>
            </a:custGeom>
            <a:solidFill>
              <a:srgbClr val="002132"/>
            </a:solidFill>
            <a:ln w="3369" cap="flat">
              <a:noFill/>
              <a:prstDash val="solid"/>
              <a:miter/>
            </a:ln>
          </p:spPr>
          <p:txBody>
            <a:bodyPr rtlCol="0" anchor="ctr"/>
            <a:lstStyle/>
            <a:p>
              <a:endParaRPr lang="en-GB" dirty="0"/>
            </a:p>
          </p:txBody>
        </p:sp>
        <p:grpSp>
          <p:nvGrpSpPr>
            <p:cNvPr id="26" name="Group 25">
              <a:extLst>
                <a:ext uri="{FF2B5EF4-FFF2-40B4-BE49-F238E27FC236}">
                  <a16:creationId xmlns:a16="http://schemas.microsoft.com/office/drawing/2014/main" id="{6022C631-31B3-EC0D-5A52-B598720F5DF4}"/>
                </a:ext>
              </a:extLst>
            </p:cNvPr>
            <p:cNvGrpSpPr/>
            <p:nvPr/>
          </p:nvGrpSpPr>
          <p:grpSpPr>
            <a:xfrm>
              <a:off x="4855964" y="2691877"/>
              <a:ext cx="299568" cy="303516"/>
              <a:chOff x="4627013" y="2290759"/>
              <a:chExt cx="299568" cy="303516"/>
            </a:xfrm>
          </p:grpSpPr>
          <p:sp>
            <p:nvSpPr>
              <p:cNvPr id="27" name="Freeform: Shape 124">
                <a:extLst>
                  <a:ext uri="{FF2B5EF4-FFF2-40B4-BE49-F238E27FC236}">
                    <a16:creationId xmlns:a16="http://schemas.microsoft.com/office/drawing/2014/main" id="{116DA2A9-C402-E556-86B1-6B5C689300C8}"/>
                  </a:ext>
                </a:extLst>
              </p:cNvPr>
              <p:cNvSpPr/>
              <p:nvPr/>
            </p:nvSpPr>
            <p:spPr>
              <a:xfrm>
                <a:off x="4663663" y="2290759"/>
                <a:ext cx="225937" cy="303516"/>
              </a:xfrm>
              <a:custGeom>
                <a:avLst/>
                <a:gdLst>
                  <a:gd name="connsiteX0" fmla="*/ 225230 w 225937"/>
                  <a:gd name="connsiteY0" fmla="*/ 100628 h 303516"/>
                  <a:gd name="connsiteX1" fmla="*/ 113020 w 225937"/>
                  <a:gd name="connsiteY1" fmla="*/ 0 h 303516"/>
                  <a:gd name="connsiteX2" fmla="*/ 810 w 225937"/>
                  <a:gd name="connsiteY2" fmla="*/ 100628 h 303516"/>
                  <a:gd name="connsiteX3" fmla="*/ 0 w 225937"/>
                  <a:gd name="connsiteY3" fmla="*/ 114082 h 303516"/>
                  <a:gd name="connsiteX4" fmla="*/ 2193 w 225937"/>
                  <a:gd name="connsiteY4" fmla="*/ 132570 h 303516"/>
                  <a:gd name="connsiteX5" fmla="*/ 14035 w 225937"/>
                  <a:gd name="connsiteY5" fmla="*/ 166034 h 303516"/>
                  <a:gd name="connsiteX6" fmla="*/ 112918 w 225937"/>
                  <a:gd name="connsiteY6" fmla="*/ 303517 h 303516"/>
                  <a:gd name="connsiteX7" fmla="*/ 211904 w 225937"/>
                  <a:gd name="connsiteY7" fmla="*/ 166034 h 303516"/>
                  <a:gd name="connsiteX8" fmla="*/ 223712 w 225937"/>
                  <a:gd name="connsiteY8" fmla="*/ 132570 h 303516"/>
                  <a:gd name="connsiteX9" fmla="*/ 225938 w 225937"/>
                  <a:gd name="connsiteY9" fmla="*/ 114082 h 303516"/>
                  <a:gd name="connsiteX10" fmla="*/ 225128 w 225937"/>
                  <a:gd name="connsiteY10" fmla="*/ 100628 h 303516"/>
                  <a:gd name="connsiteX11" fmla="*/ 225230 w 225937"/>
                  <a:gd name="connsiteY11" fmla="*/ 100628 h 303516"/>
                  <a:gd name="connsiteX12" fmla="*/ 113020 w 225937"/>
                  <a:gd name="connsiteY12" fmla="*/ 203712 h 303516"/>
                  <a:gd name="connsiteX13" fmla="*/ 23313 w 225937"/>
                  <a:gd name="connsiteY13" fmla="*/ 113148 h 303516"/>
                  <a:gd name="connsiteX14" fmla="*/ 113020 w 225937"/>
                  <a:gd name="connsiteY14" fmla="*/ 22584 h 303516"/>
                  <a:gd name="connsiteX15" fmla="*/ 202727 w 225937"/>
                  <a:gd name="connsiteY15" fmla="*/ 113148 h 303516"/>
                  <a:gd name="connsiteX16" fmla="*/ 113020 w 225937"/>
                  <a:gd name="connsiteY16" fmla="*/ 203712 h 30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937" h="303516">
                    <a:moveTo>
                      <a:pt x="225230" y="100628"/>
                    </a:moveTo>
                    <a:cubicBezTo>
                      <a:pt x="218617" y="43993"/>
                      <a:pt x="170980" y="0"/>
                      <a:pt x="113020" y="0"/>
                    </a:cubicBezTo>
                    <a:cubicBezTo>
                      <a:pt x="55059" y="0"/>
                      <a:pt x="7287" y="43993"/>
                      <a:pt x="810" y="100628"/>
                    </a:cubicBezTo>
                    <a:cubicBezTo>
                      <a:pt x="337" y="105075"/>
                      <a:pt x="0" y="109518"/>
                      <a:pt x="0" y="114082"/>
                    </a:cubicBezTo>
                    <a:cubicBezTo>
                      <a:pt x="0" y="119932"/>
                      <a:pt x="810" y="126133"/>
                      <a:pt x="2193" y="132570"/>
                    </a:cubicBezTo>
                    <a:cubicBezTo>
                      <a:pt x="4420" y="144503"/>
                      <a:pt x="8468" y="155738"/>
                      <a:pt x="14035" y="166034"/>
                    </a:cubicBezTo>
                    <a:cubicBezTo>
                      <a:pt x="44297" y="231323"/>
                      <a:pt x="112918" y="303517"/>
                      <a:pt x="112918" y="303517"/>
                    </a:cubicBezTo>
                    <a:cubicBezTo>
                      <a:pt x="112918" y="303517"/>
                      <a:pt x="181540" y="231323"/>
                      <a:pt x="211904" y="166034"/>
                    </a:cubicBezTo>
                    <a:cubicBezTo>
                      <a:pt x="217470" y="155738"/>
                      <a:pt x="221519" y="144503"/>
                      <a:pt x="223712" y="132570"/>
                    </a:cubicBezTo>
                    <a:cubicBezTo>
                      <a:pt x="225128" y="126133"/>
                      <a:pt x="225938" y="119932"/>
                      <a:pt x="225938" y="114082"/>
                    </a:cubicBezTo>
                    <a:cubicBezTo>
                      <a:pt x="225938" y="109518"/>
                      <a:pt x="225702" y="105075"/>
                      <a:pt x="225128" y="100628"/>
                    </a:cubicBezTo>
                    <a:lnTo>
                      <a:pt x="225230" y="100628"/>
                    </a:lnTo>
                    <a:close/>
                    <a:moveTo>
                      <a:pt x="113020" y="203712"/>
                    </a:moveTo>
                    <a:cubicBezTo>
                      <a:pt x="63527" y="203712"/>
                      <a:pt x="23313" y="163109"/>
                      <a:pt x="23313" y="113148"/>
                    </a:cubicBezTo>
                    <a:cubicBezTo>
                      <a:pt x="23313" y="63183"/>
                      <a:pt x="63392" y="22584"/>
                      <a:pt x="113020" y="22584"/>
                    </a:cubicBezTo>
                    <a:cubicBezTo>
                      <a:pt x="162647" y="22584"/>
                      <a:pt x="202727" y="63068"/>
                      <a:pt x="202727" y="113148"/>
                    </a:cubicBezTo>
                    <a:cubicBezTo>
                      <a:pt x="202727" y="163227"/>
                      <a:pt x="162647" y="203712"/>
                      <a:pt x="113020" y="203712"/>
                    </a:cubicBezTo>
                    <a:close/>
                  </a:path>
                </a:pathLst>
              </a:custGeom>
              <a:solidFill>
                <a:srgbClr val="00ACEC"/>
              </a:solidFill>
              <a:ln w="3369" cap="flat">
                <a:noFill/>
                <a:prstDash val="solid"/>
                <a:miter/>
              </a:ln>
            </p:spPr>
            <p:txBody>
              <a:bodyPr rtlCol="0" anchor="ctr"/>
              <a:lstStyle/>
              <a:p>
                <a:endParaRPr lang="en-GB"/>
              </a:p>
            </p:txBody>
          </p:sp>
          <p:sp>
            <p:nvSpPr>
              <p:cNvPr id="28" name="TextBox 27">
                <a:extLst>
                  <a:ext uri="{FF2B5EF4-FFF2-40B4-BE49-F238E27FC236}">
                    <a16:creationId xmlns:a16="http://schemas.microsoft.com/office/drawing/2014/main" id="{2EF8E9D4-CEC1-72F7-D234-7EB18DEC3F48}"/>
                  </a:ext>
                </a:extLst>
              </p:cNvPr>
              <p:cNvSpPr txBox="1"/>
              <p:nvPr/>
            </p:nvSpPr>
            <p:spPr>
              <a:xfrm>
                <a:off x="4627013" y="2297742"/>
                <a:ext cx="299568" cy="215444"/>
              </a:xfrm>
              <a:prstGeom prst="rect">
                <a:avLst/>
              </a:prstGeom>
              <a:noFill/>
            </p:spPr>
            <p:txBody>
              <a:bodyPr wrap="square">
                <a:spAutoFit/>
              </a:bodyPr>
              <a:lstStyle/>
              <a:p>
                <a:pPr algn="ctr"/>
                <a:r>
                  <a:rPr lang="da-DK" sz="800" dirty="0">
                    <a:solidFill>
                      <a:schemeClr val="bg1"/>
                    </a:solidFill>
                  </a:rPr>
                  <a:t>2</a:t>
                </a:r>
                <a:endParaRPr lang="en-DK" sz="800" dirty="0">
                  <a:solidFill>
                    <a:schemeClr val="bg1"/>
                  </a:solidFill>
                </a:endParaRPr>
              </a:p>
            </p:txBody>
          </p:sp>
        </p:grpSp>
      </p:grpSp>
      <p:grpSp>
        <p:nvGrpSpPr>
          <p:cNvPr id="29" name="Group 28">
            <a:extLst>
              <a:ext uri="{FF2B5EF4-FFF2-40B4-BE49-F238E27FC236}">
                <a16:creationId xmlns:a16="http://schemas.microsoft.com/office/drawing/2014/main" id="{80C0A872-9CF8-E483-D8CD-B919FE842569}"/>
              </a:ext>
            </a:extLst>
          </p:cNvPr>
          <p:cNvGrpSpPr/>
          <p:nvPr/>
        </p:nvGrpSpPr>
        <p:grpSpPr>
          <a:xfrm>
            <a:off x="2504008" y="3719563"/>
            <a:ext cx="299568" cy="303516"/>
            <a:chOff x="4855964" y="2691877"/>
            <a:chExt cx="299568" cy="303516"/>
          </a:xfrm>
        </p:grpSpPr>
        <p:sp>
          <p:nvSpPr>
            <p:cNvPr id="30" name="Freeform: Shape 122">
              <a:extLst>
                <a:ext uri="{FF2B5EF4-FFF2-40B4-BE49-F238E27FC236}">
                  <a16:creationId xmlns:a16="http://schemas.microsoft.com/office/drawing/2014/main" id="{A010B8CD-89BC-49A1-284A-6189B2F8D0BE}"/>
                </a:ext>
              </a:extLst>
            </p:cNvPr>
            <p:cNvSpPr/>
            <p:nvPr/>
          </p:nvSpPr>
          <p:spPr>
            <a:xfrm>
              <a:off x="4911878" y="2705892"/>
              <a:ext cx="195675" cy="195675"/>
            </a:xfrm>
            <a:custGeom>
              <a:avLst/>
              <a:gdLst>
                <a:gd name="connsiteX0" fmla="*/ 195676 w 195675"/>
                <a:gd name="connsiteY0" fmla="*/ 97838 h 195675"/>
                <a:gd name="connsiteX1" fmla="*/ 97838 w 195675"/>
                <a:gd name="connsiteY1" fmla="*/ 195676 h 195675"/>
                <a:gd name="connsiteX2" fmla="*/ 0 w 195675"/>
                <a:gd name="connsiteY2" fmla="*/ 97838 h 195675"/>
                <a:gd name="connsiteX3" fmla="*/ 97838 w 195675"/>
                <a:gd name="connsiteY3" fmla="*/ 0 h 195675"/>
                <a:gd name="connsiteX4" fmla="*/ 195676 w 195675"/>
                <a:gd name="connsiteY4" fmla="*/ 97838 h 195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75" h="195675">
                  <a:moveTo>
                    <a:pt x="195676" y="97838"/>
                  </a:moveTo>
                  <a:cubicBezTo>
                    <a:pt x="195676" y="151872"/>
                    <a:pt x="151872" y="195676"/>
                    <a:pt x="97838" y="195676"/>
                  </a:cubicBezTo>
                  <a:cubicBezTo>
                    <a:pt x="43804" y="195676"/>
                    <a:pt x="0" y="151872"/>
                    <a:pt x="0" y="97838"/>
                  </a:cubicBezTo>
                  <a:cubicBezTo>
                    <a:pt x="0" y="43804"/>
                    <a:pt x="43804" y="0"/>
                    <a:pt x="97838" y="0"/>
                  </a:cubicBezTo>
                  <a:cubicBezTo>
                    <a:pt x="151872" y="0"/>
                    <a:pt x="195676" y="43804"/>
                    <a:pt x="195676" y="97838"/>
                  </a:cubicBezTo>
                  <a:close/>
                </a:path>
              </a:pathLst>
            </a:custGeom>
            <a:solidFill>
              <a:srgbClr val="002132"/>
            </a:solidFill>
            <a:ln w="3369" cap="flat">
              <a:noFill/>
              <a:prstDash val="solid"/>
              <a:miter/>
            </a:ln>
          </p:spPr>
          <p:txBody>
            <a:bodyPr rtlCol="0" anchor="ctr"/>
            <a:lstStyle/>
            <a:p>
              <a:endParaRPr lang="en-GB" dirty="0"/>
            </a:p>
          </p:txBody>
        </p:sp>
        <p:grpSp>
          <p:nvGrpSpPr>
            <p:cNvPr id="31" name="Group 30">
              <a:extLst>
                <a:ext uri="{FF2B5EF4-FFF2-40B4-BE49-F238E27FC236}">
                  <a16:creationId xmlns:a16="http://schemas.microsoft.com/office/drawing/2014/main" id="{232C1889-082A-61DA-EED3-5CD6FF20470F}"/>
                </a:ext>
              </a:extLst>
            </p:cNvPr>
            <p:cNvGrpSpPr/>
            <p:nvPr/>
          </p:nvGrpSpPr>
          <p:grpSpPr>
            <a:xfrm>
              <a:off x="4855964" y="2691877"/>
              <a:ext cx="299568" cy="303516"/>
              <a:chOff x="4627013" y="2290759"/>
              <a:chExt cx="299568" cy="303516"/>
            </a:xfrm>
          </p:grpSpPr>
          <p:sp>
            <p:nvSpPr>
              <p:cNvPr id="32" name="Freeform: Shape 124">
                <a:extLst>
                  <a:ext uri="{FF2B5EF4-FFF2-40B4-BE49-F238E27FC236}">
                    <a16:creationId xmlns:a16="http://schemas.microsoft.com/office/drawing/2014/main" id="{2A26BCAF-A74B-6787-DCB0-21CB33141EB9}"/>
                  </a:ext>
                </a:extLst>
              </p:cNvPr>
              <p:cNvSpPr/>
              <p:nvPr/>
            </p:nvSpPr>
            <p:spPr>
              <a:xfrm>
                <a:off x="4663663" y="2290759"/>
                <a:ext cx="225937" cy="303516"/>
              </a:xfrm>
              <a:custGeom>
                <a:avLst/>
                <a:gdLst>
                  <a:gd name="connsiteX0" fmla="*/ 225230 w 225937"/>
                  <a:gd name="connsiteY0" fmla="*/ 100628 h 303516"/>
                  <a:gd name="connsiteX1" fmla="*/ 113020 w 225937"/>
                  <a:gd name="connsiteY1" fmla="*/ 0 h 303516"/>
                  <a:gd name="connsiteX2" fmla="*/ 810 w 225937"/>
                  <a:gd name="connsiteY2" fmla="*/ 100628 h 303516"/>
                  <a:gd name="connsiteX3" fmla="*/ 0 w 225937"/>
                  <a:gd name="connsiteY3" fmla="*/ 114082 h 303516"/>
                  <a:gd name="connsiteX4" fmla="*/ 2193 w 225937"/>
                  <a:gd name="connsiteY4" fmla="*/ 132570 h 303516"/>
                  <a:gd name="connsiteX5" fmla="*/ 14035 w 225937"/>
                  <a:gd name="connsiteY5" fmla="*/ 166034 h 303516"/>
                  <a:gd name="connsiteX6" fmla="*/ 112918 w 225937"/>
                  <a:gd name="connsiteY6" fmla="*/ 303517 h 303516"/>
                  <a:gd name="connsiteX7" fmla="*/ 211904 w 225937"/>
                  <a:gd name="connsiteY7" fmla="*/ 166034 h 303516"/>
                  <a:gd name="connsiteX8" fmla="*/ 223712 w 225937"/>
                  <a:gd name="connsiteY8" fmla="*/ 132570 h 303516"/>
                  <a:gd name="connsiteX9" fmla="*/ 225938 w 225937"/>
                  <a:gd name="connsiteY9" fmla="*/ 114082 h 303516"/>
                  <a:gd name="connsiteX10" fmla="*/ 225128 w 225937"/>
                  <a:gd name="connsiteY10" fmla="*/ 100628 h 303516"/>
                  <a:gd name="connsiteX11" fmla="*/ 225230 w 225937"/>
                  <a:gd name="connsiteY11" fmla="*/ 100628 h 303516"/>
                  <a:gd name="connsiteX12" fmla="*/ 113020 w 225937"/>
                  <a:gd name="connsiteY12" fmla="*/ 203712 h 303516"/>
                  <a:gd name="connsiteX13" fmla="*/ 23313 w 225937"/>
                  <a:gd name="connsiteY13" fmla="*/ 113148 h 303516"/>
                  <a:gd name="connsiteX14" fmla="*/ 113020 w 225937"/>
                  <a:gd name="connsiteY14" fmla="*/ 22584 h 303516"/>
                  <a:gd name="connsiteX15" fmla="*/ 202727 w 225937"/>
                  <a:gd name="connsiteY15" fmla="*/ 113148 h 303516"/>
                  <a:gd name="connsiteX16" fmla="*/ 113020 w 225937"/>
                  <a:gd name="connsiteY16" fmla="*/ 203712 h 30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937" h="303516">
                    <a:moveTo>
                      <a:pt x="225230" y="100628"/>
                    </a:moveTo>
                    <a:cubicBezTo>
                      <a:pt x="218617" y="43993"/>
                      <a:pt x="170980" y="0"/>
                      <a:pt x="113020" y="0"/>
                    </a:cubicBezTo>
                    <a:cubicBezTo>
                      <a:pt x="55059" y="0"/>
                      <a:pt x="7287" y="43993"/>
                      <a:pt x="810" y="100628"/>
                    </a:cubicBezTo>
                    <a:cubicBezTo>
                      <a:pt x="337" y="105075"/>
                      <a:pt x="0" y="109518"/>
                      <a:pt x="0" y="114082"/>
                    </a:cubicBezTo>
                    <a:cubicBezTo>
                      <a:pt x="0" y="119932"/>
                      <a:pt x="810" y="126133"/>
                      <a:pt x="2193" y="132570"/>
                    </a:cubicBezTo>
                    <a:cubicBezTo>
                      <a:pt x="4420" y="144503"/>
                      <a:pt x="8468" y="155738"/>
                      <a:pt x="14035" y="166034"/>
                    </a:cubicBezTo>
                    <a:cubicBezTo>
                      <a:pt x="44297" y="231323"/>
                      <a:pt x="112918" y="303517"/>
                      <a:pt x="112918" y="303517"/>
                    </a:cubicBezTo>
                    <a:cubicBezTo>
                      <a:pt x="112918" y="303517"/>
                      <a:pt x="181540" y="231323"/>
                      <a:pt x="211904" y="166034"/>
                    </a:cubicBezTo>
                    <a:cubicBezTo>
                      <a:pt x="217470" y="155738"/>
                      <a:pt x="221519" y="144503"/>
                      <a:pt x="223712" y="132570"/>
                    </a:cubicBezTo>
                    <a:cubicBezTo>
                      <a:pt x="225128" y="126133"/>
                      <a:pt x="225938" y="119932"/>
                      <a:pt x="225938" y="114082"/>
                    </a:cubicBezTo>
                    <a:cubicBezTo>
                      <a:pt x="225938" y="109518"/>
                      <a:pt x="225702" y="105075"/>
                      <a:pt x="225128" y="100628"/>
                    </a:cubicBezTo>
                    <a:lnTo>
                      <a:pt x="225230" y="100628"/>
                    </a:lnTo>
                    <a:close/>
                    <a:moveTo>
                      <a:pt x="113020" y="203712"/>
                    </a:moveTo>
                    <a:cubicBezTo>
                      <a:pt x="63527" y="203712"/>
                      <a:pt x="23313" y="163109"/>
                      <a:pt x="23313" y="113148"/>
                    </a:cubicBezTo>
                    <a:cubicBezTo>
                      <a:pt x="23313" y="63183"/>
                      <a:pt x="63392" y="22584"/>
                      <a:pt x="113020" y="22584"/>
                    </a:cubicBezTo>
                    <a:cubicBezTo>
                      <a:pt x="162647" y="22584"/>
                      <a:pt x="202727" y="63068"/>
                      <a:pt x="202727" y="113148"/>
                    </a:cubicBezTo>
                    <a:cubicBezTo>
                      <a:pt x="202727" y="163227"/>
                      <a:pt x="162647" y="203712"/>
                      <a:pt x="113020" y="203712"/>
                    </a:cubicBezTo>
                    <a:close/>
                  </a:path>
                </a:pathLst>
              </a:custGeom>
              <a:solidFill>
                <a:srgbClr val="00ACEC"/>
              </a:solidFill>
              <a:ln w="3369" cap="flat">
                <a:noFill/>
                <a:prstDash val="solid"/>
                <a:miter/>
              </a:ln>
            </p:spPr>
            <p:txBody>
              <a:bodyPr rtlCol="0" anchor="ctr"/>
              <a:lstStyle/>
              <a:p>
                <a:endParaRPr lang="en-GB"/>
              </a:p>
            </p:txBody>
          </p:sp>
          <p:sp>
            <p:nvSpPr>
              <p:cNvPr id="33" name="TextBox 32">
                <a:extLst>
                  <a:ext uri="{FF2B5EF4-FFF2-40B4-BE49-F238E27FC236}">
                    <a16:creationId xmlns:a16="http://schemas.microsoft.com/office/drawing/2014/main" id="{BE955FED-E64A-2039-3CF7-565C28DEAF0A}"/>
                  </a:ext>
                </a:extLst>
              </p:cNvPr>
              <p:cNvSpPr txBox="1"/>
              <p:nvPr/>
            </p:nvSpPr>
            <p:spPr>
              <a:xfrm>
                <a:off x="4627013" y="2297742"/>
                <a:ext cx="299568" cy="215444"/>
              </a:xfrm>
              <a:prstGeom prst="rect">
                <a:avLst/>
              </a:prstGeom>
              <a:noFill/>
            </p:spPr>
            <p:txBody>
              <a:bodyPr wrap="square">
                <a:spAutoFit/>
              </a:bodyPr>
              <a:lstStyle/>
              <a:p>
                <a:pPr algn="ctr"/>
                <a:r>
                  <a:rPr lang="da-DK" sz="800" dirty="0">
                    <a:solidFill>
                      <a:schemeClr val="bg1"/>
                    </a:solidFill>
                    <a:latin typeface="+mj-lt"/>
                  </a:rPr>
                  <a:t>5</a:t>
                </a:r>
                <a:endParaRPr lang="en-DK" sz="800" dirty="0">
                  <a:solidFill>
                    <a:schemeClr val="bg1"/>
                  </a:solidFill>
                </a:endParaRPr>
              </a:p>
            </p:txBody>
          </p:sp>
        </p:grpSp>
      </p:grpSp>
      <p:grpSp>
        <p:nvGrpSpPr>
          <p:cNvPr id="34" name="Group 33">
            <a:extLst>
              <a:ext uri="{FF2B5EF4-FFF2-40B4-BE49-F238E27FC236}">
                <a16:creationId xmlns:a16="http://schemas.microsoft.com/office/drawing/2014/main" id="{5F0625E6-FEB1-E911-DC34-BE9D0C0880FD}"/>
              </a:ext>
            </a:extLst>
          </p:cNvPr>
          <p:cNvGrpSpPr/>
          <p:nvPr/>
        </p:nvGrpSpPr>
        <p:grpSpPr>
          <a:xfrm>
            <a:off x="1239995" y="3574788"/>
            <a:ext cx="299568" cy="303516"/>
            <a:chOff x="4855964" y="2691877"/>
            <a:chExt cx="299568" cy="303516"/>
          </a:xfrm>
        </p:grpSpPr>
        <p:sp>
          <p:nvSpPr>
            <p:cNvPr id="35" name="Freeform: Shape 122">
              <a:extLst>
                <a:ext uri="{FF2B5EF4-FFF2-40B4-BE49-F238E27FC236}">
                  <a16:creationId xmlns:a16="http://schemas.microsoft.com/office/drawing/2014/main" id="{7B59A0F3-936E-601A-7AA8-D7A97312286B}"/>
                </a:ext>
              </a:extLst>
            </p:cNvPr>
            <p:cNvSpPr/>
            <p:nvPr/>
          </p:nvSpPr>
          <p:spPr>
            <a:xfrm>
              <a:off x="4911878" y="2705892"/>
              <a:ext cx="195675" cy="195675"/>
            </a:xfrm>
            <a:custGeom>
              <a:avLst/>
              <a:gdLst>
                <a:gd name="connsiteX0" fmla="*/ 195676 w 195675"/>
                <a:gd name="connsiteY0" fmla="*/ 97838 h 195675"/>
                <a:gd name="connsiteX1" fmla="*/ 97838 w 195675"/>
                <a:gd name="connsiteY1" fmla="*/ 195676 h 195675"/>
                <a:gd name="connsiteX2" fmla="*/ 0 w 195675"/>
                <a:gd name="connsiteY2" fmla="*/ 97838 h 195675"/>
                <a:gd name="connsiteX3" fmla="*/ 97838 w 195675"/>
                <a:gd name="connsiteY3" fmla="*/ 0 h 195675"/>
                <a:gd name="connsiteX4" fmla="*/ 195676 w 195675"/>
                <a:gd name="connsiteY4" fmla="*/ 97838 h 195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75" h="195675">
                  <a:moveTo>
                    <a:pt x="195676" y="97838"/>
                  </a:moveTo>
                  <a:cubicBezTo>
                    <a:pt x="195676" y="151872"/>
                    <a:pt x="151872" y="195676"/>
                    <a:pt x="97838" y="195676"/>
                  </a:cubicBezTo>
                  <a:cubicBezTo>
                    <a:pt x="43804" y="195676"/>
                    <a:pt x="0" y="151872"/>
                    <a:pt x="0" y="97838"/>
                  </a:cubicBezTo>
                  <a:cubicBezTo>
                    <a:pt x="0" y="43804"/>
                    <a:pt x="43804" y="0"/>
                    <a:pt x="97838" y="0"/>
                  </a:cubicBezTo>
                  <a:cubicBezTo>
                    <a:pt x="151872" y="0"/>
                    <a:pt x="195676" y="43804"/>
                    <a:pt x="195676" y="97838"/>
                  </a:cubicBezTo>
                  <a:close/>
                </a:path>
              </a:pathLst>
            </a:custGeom>
            <a:solidFill>
              <a:srgbClr val="002132"/>
            </a:solidFill>
            <a:ln w="3369" cap="flat">
              <a:noFill/>
              <a:prstDash val="solid"/>
              <a:miter/>
            </a:ln>
          </p:spPr>
          <p:txBody>
            <a:bodyPr rtlCol="0" anchor="ctr"/>
            <a:lstStyle/>
            <a:p>
              <a:endParaRPr lang="en-GB" dirty="0"/>
            </a:p>
          </p:txBody>
        </p:sp>
        <p:grpSp>
          <p:nvGrpSpPr>
            <p:cNvPr id="36" name="Group 35">
              <a:extLst>
                <a:ext uri="{FF2B5EF4-FFF2-40B4-BE49-F238E27FC236}">
                  <a16:creationId xmlns:a16="http://schemas.microsoft.com/office/drawing/2014/main" id="{919B6246-0AD0-E80D-7261-16983E35236C}"/>
                </a:ext>
              </a:extLst>
            </p:cNvPr>
            <p:cNvGrpSpPr/>
            <p:nvPr/>
          </p:nvGrpSpPr>
          <p:grpSpPr>
            <a:xfrm>
              <a:off x="4855964" y="2691877"/>
              <a:ext cx="299568" cy="303516"/>
              <a:chOff x="4627013" y="2290759"/>
              <a:chExt cx="299568" cy="303516"/>
            </a:xfrm>
          </p:grpSpPr>
          <p:sp>
            <p:nvSpPr>
              <p:cNvPr id="37" name="Freeform: Shape 124">
                <a:extLst>
                  <a:ext uri="{FF2B5EF4-FFF2-40B4-BE49-F238E27FC236}">
                    <a16:creationId xmlns:a16="http://schemas.microsoft.com/office/drawing/2014/main" id="{E23BC663-B337-1885-3D1B-A15653EE4928}"/>
                  </a:ext>
                </a:extLst>
              </p:cNvPr>
              <p:cNvSpPr/>
              <p:nvPr/>
            </p:nvSpPr>
            <p:spPr>
              <a:xfrm>
                <a:off x="4663663" y="2290759"/>
                <a:ext cx="225937" cy="303516"/>
              </a:xfrm>
              <a:custGeom>
                <a:avLst/>
                <a:gdLst>
                  <a:gd name="connsiteX0" fmla="*/ 225230 w 225937"/>
                  <a:gd name="connsiteY0" fmla="*/ 100628 h 303516"/>
                  <a:gd name="connsiteX1" fmla="*/ 113020 w 225937"/>
                  <a:gd name="connsiteY1" fmla="*/ 0 h 303516"/>
                  <a:gd name="connsiteX2" fmla="*/ 810 w 225937"/>
                  <a:gd name="connsiteY2" fmla="*/ 100628 h 303516"/>
                  <a:gd name="connsiteX3" fmla="*/ 0 w 225937"/>
                  <a:gd name="connsiteY3" fmla="*/ 114082 h 303516"/>
                  <a:gd name="connsiteX4" fmla="*/ 2193 w 225937"/>
                  <a:gd name="connsiteY4" fmla="*/ 132570 h 303516"/>
                  <a:gd name="connsiteX5" fmla="*/ 14035 w 225937"/>
                  <a:gd name="connsiteY5" fmla="*/ 166034 h 303516"/>
                  <a:gd name="connsiteX6" fmla="*/ 112918 w 225937"/>
                  <a:gd name="connsiteY6" fmla="*/ 303517 h 303516"/>
                  <a:gd name="connsiteX7" fmla="*/ 211904 w 225937"/>
                  <a:gd name="connsiteY7" fmla="*/ 166034 h 303516"/>
                  <a:gd name="connsiteX8" fmla="*/ 223712 w 225937"/>
                  <a:gd name="connsiteY8" fmla="*/ 132570 h 303516"/>
                  <a:gd name="connsiteX9" fmla="*/ 225938 w 225937"/>
                  <a:gd name="connsiteY9" fmla="*/ 114082 h 303516"/>
                  <a:gd name="connsiteX10" fmla="*/ 225128 w 225937"/>
                  <a:gd name="connsiteY10" fmla="*/ 100628 h 303516"/>
                  <a:gd name="connsiteX11" fmla="*/ 225230 w 225937"/>
                  <a:gd name="connsiteY11" fmla="*/ 100628 h 303516"/>
                  <a:gd name="connsiteX12" fmla="*/ 113020 w 225937"/>
                  <a:gd name="connsiteY12" fmla="*/ 203712 h 303516"/>
                  <a:gd name="connsiteX13" fmla="*/ 23313 w 225937"/>
                  <a:gd name="connsiteY13" fmla="*/ 113148 h 303516"/>
                  <a:gd name="connsiteX14" fmla="*/ 113020 w 225937"/>
                  <a:gd name="connsiteY14" fmla="*/ 22584 h 303516"/>
                  <a:gd name="connsiteX15" fmla="*/ 202727 w 225937"/>
                  <a:gd name="connsiteY15" fmla="*/ 113148 h 303516"/>
                  <a:gd name="connsiteX16" fmla="*/ 113020 w 225937"/>
                  <a:gd name="connsiteY16" fmla="*/ 203712 h 30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937" h="303516">
                    <a:moveTo>
                      <a:pt x="225230" y="100628"/>
                    </a:moveTo>
                    <a:cubicBezTo>
                      <a:pt x="218617" y="43993"/>
                      <a:pt x="170980" y="0"/>
                      <a:pt x="113020" y="0"/>
                    </a:cubicBezTo>
                    <a:cubicBezTo>
                      <a:pt x="55059" y="0"/>
                      <a:pt x="7287" y="43993"/>
                      <a:pt x="810" y="100628"/>
                    </a:cubicBezTo>
                    <a:cubicBezTo>
                      <a:pt x="337" y="105075"/>
                      <a:pt x="0" y="109518"/>
                      <a:pt x="0" y="114082"/>
                    </a:cubicBezTo>
                    <a:cubicBezTo>
                      <a:pt x="0" y="119932"/>
                      <a:pt x="810" y="126133"/>
                      <a:pt x="2193" y="132570"/>
                    </a:cubicBezTo>
                    <a:cubicBezTo>
                      <a:pt x="4420" y="144503"/>
                      <a:pt x="8468" y="155738"/>
                      <a:pt x="14035" y="166034"/>
                    </a:cubicBezTo>
                    <a:cubicBezTo>
                      <a:pt x="44297" y="231323"/>
                      <a:pt x="112918" y="303517"/>
                      <a:pt x="112918" y="303517"/>
                    </a:cubicBezTo>
                    <a:cubicBezTo>
                      <a:pt x="112918" y="303517"/>
                      <a:pt x="181540" y="231323"/>
                      <a:pt x="211904" y="166034"/>
                    </a:cubicBezTo>
                    <a:cubicBezTo>
                      <a:pt x="217470" y="155738"/>
                      <a:pt x="221519" y="144503"/>
                      <a:pt x="223712" y="132570"/>
                    </a:cubicBezTo>
                    <a:cubicBezTo>
                      <a:pt x="225128" y="126133"/>
                      <a:pt x="225938" y="119932"/>
                      <a:pt x="225938" y="114082"/>
                    </a:cubicBezTo>
                    <a:cubicBezTo>
                      <a:pt x="225938" y="109518"/>
                      <a:pt x="225702" y="105075"/>
                      <a:pt x="225128" y="100628"/>
                    </a:cubicBezTo>
                    <a:lnTo>
                      <a:pt x="225230" y="100628"/>
                    </a:lnTo>
                    <a:close/>
                    <a:moveTo>
                      <a:pt x="113020" y="203712"/>
                    </a:moveTo>
                    <a:cubicBezTo>
                      <a:pt x="63527" y="203712"/>
                      <a:pt x="23313" y="163109"/>
                      <a:pt x="23313" y="113148"/>
                    </a:cubicBezTo>
                    <a:cubicBezTo>
                      <a:pt x="23313" y="63183"/>
                      <a:pt x="63392" y="22584"/>
                      <a:pt x="113020" y="22584"/>
                    </a:cubicBezTo>
                    <a:cubicBezTo>
                      <a:pt x="162647" y="22584"/>
                      <a:pt x="202727" y="63068"/>
                      <a:pt x="202727" y="113148"/>
                    </a:cubicBezTo>
                    <a:cubicBezTo>
                      <a:pt x="202727" y="163227"/>
                      <a:pt x="162647" y="203712"/>
                      <a:pt x="113020" y="203712"/>
                    </a:cubicBezTo>
                    <a:close/>
                  </a:path>
                </a:pathLst>
              </a:custGeom>
              <a:solidFill>
                <a:srgbClr val="00ACEC"/>
              </a:solidFill>
              <a:ln w="3369" cap="flat">
                <a:noFill/>
                <a:prstDash val="solid"/>
                <a:miter/>
              </a:ln>
            </p:spPr>
            <p:txBody>
              <a:bodyPr rtlCol="0" anchor="ctr"/>
              <a:lstStyle/>
              <a:p>
                <a:endParaRPr lang="en-GB"/>
              </a:p>
            </p:txBody>
          </p:sp>
          <p:sp>
            <p:nvSpPr>
              <p:cNvPr id="38" name="TextBox 37">
                <a:extLst>
                  <a:ext uri="{FF2B5EF4-FFF2-40B4-BE49-F238E27FC236}">
                    <a16:creationId xmlns:a16="http://schemas.microsoft.com/office/drawing/2014/main" id="{16E9DFDA-4471-D657-F057-9705305E1890}"/>
                  </a:ext>
                </a:extLst>
              </p:cNvPr>
              <p:cNvSpPr txBox="1"/>
              <p:nvPr/>
            </p:nvSpPr>
            <p:spPr>
              <a:xfrm>
                <a:off x="4627013" y="2297742"/>
                <a:ext cx="299568" cy="215444"/>
              </a:xfrm>
              <a:prstGeom prst="rect">
                <a:avLst/>
              </a:prstGeom>
              <a:noFill/>
            </p:spPr>
            <p:txBody>
              <a:bodyPr wrap="square">
                <a:spAutoFit/>
              </a:bodyPr>
              <a:lstStyle/>
              <a:p>
                <a:pPr algn="ctr"/>
                <a:r>
                  <a:rPr lang="da-DK" sz="800" dirty="0">
                    <a:solidFill>
                      <a:schemeClr val="bg1"/>
                    </a:solidFill>
                  </a:rPr>
                  <a:t>8</a:t>
                </a:r>
                <a:endParaRPr lang="en-DK" sz="800" dirty="0">
                  <a:solidFill>
                    <a:schemeClr val="bg1"/>
                  </a:solidFill>
                </a:endParaRPr>
              </a:p>
            </p:txBody>
          </p:sp>
        </p:grpSp>
      </p:grpSp>
      <p:grpSp>
        <p:nvGrpSpPr>
          <p:cNvPr id="39" name="Group 38">
            <a:extLst>
              <a:ext uri="{FF2B5EF4-FFF2-40B4-BE49-F238E27FC236}">
                <a16:creationId xmlns:a16="http://schemas.microsoft.com/office/drawing/2014/main" id="{BB107133-AF79-2553-C79A-E841E542A736}"/>
              </a:ext>
            </a:extLst>
          </p:cNvPr>
          <p:cNvGrpSpPr/>
          <p:nvPr/>
        </p:nvGrpSpPr>
        <p:grpSpPr>
          <a:xfrm>
            <a:off x="831956" y="2635866"/>
            <a:ext cx="299568" cy="303516"/>
            <a:chOff x="4855964" y="2691877"/>
            <a:chExt cx="299568" cy="303516"/>
          </a:xfrm>
        </p:grpSpPr>
        <p:sp>
          <p:nvSpPr>
            <p:cNvPr id="40" name="Freeform: Shape 122">
              <a:extLst>
                <a:ext uri="{FF2B5EF4-FFF2-40B4-BE49-F238E27FC236}">
                  <a16:creationId xmlns:a16="http://schemas.microsoft.com/office/drawing/2014/main" id="{3BFF029A-394B-74DD-1BA1-5BBDA9C15122}"/>
                </a:ext>
              </a:extLst>
            </p:cNvPr>
            <p:cNvSpPr/>
            <p:nvPr/>
          </p:nvSpPr>
          <p:spPr>
            <a:xfrm>
              <a:off x="4911878" y="2705892"/>
              <a:ext cx="195675" cy="195675"/>
            </a:xfrm>
            <a:custGeom>
              <a:avLst/>
              <a:gdLst>
                <a:gd name="connsiteX0" fmla="*/ 195676 w 195675"/>
                <a:gd name="connsiteY0" fmla="*/ 97838 h 195675"/>
                <a:gd name="connsiteX1" fmla="*/ 97838 w 195675"/>
                <a:gd name="connsiteY1" fmla="*/ 195676 h 195675"/>
                <a:gd name="connsiteX2" fmla="*/ 0 w 195675"/>
                <a:gd name="connsiteY2" fmla="*/ 97838 h 195675"/>
                <a:gd name="connsiteX3" fmla="*/ 97838 w 195675"/>
                <a:gd name="connsiteY3" fmla="*/ 0 h 195675"/>
                <a:gd name="connsiteX4" fmla="*/ 195676 w 195675"/>
                <a:gd name="connsiteY4" fmla="*/ 97838 h 195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75" h="195675">
                  <a:moveTo>
                    <a:pt x="195676" y="97838"/>
                  </a:moveTo>
                  <a:cubicBezTo>
                    <a:pt x="195676" y="151872"/>
                    <a:pt x="151872" y="195676"/>
                    <a:pt x="97838" y="195676"/>
                  </a:cubicBezTo>
                  <a:cubicBezTo>
                    <a:pt x="43804" y="195676"/>
                    <a:pt x="0" y="151872"/>
                    <a:pt x="0" y="97838"/>
                  </a:cubicBezTo>
                  <a:cubicBezTo>
                    <a:pt x="0" y="43804"/>
                    <a:pt x="43804" y="0"/>
                    <a:pt x="97838" y="0"/>
                  </a:cubicBezTo>
                  <a:cubicBezTo>
                    <a:pt x="151872" y="0"/>
                    <a:pt x="195676" y="43804"/>
                    <a:pt x="195676" y="97838"/>
                  </a:cubicBezTo>
                  <a:close/>
                </a:path>
              </a:pathLst>
            </a:custGeom>
            <a:solidFill>
              <a:srgbClr val="002132"/>
            </a:solidFill>
            <a:ln w="3369" cap="flat">
              <a:noFill/>
              <a:prstDash val="solid"/>
              <a:miter/>
            </a:ln>
          </p:spPr>
          <p:txBody>
            <a:bodyPr rtlCol="0" anchor="ctr"/>
            <a:lstStyle/>
            <a:p>
              <a:endParaRPr lang="en-GB" dirty="0"/>
            </a:p>
          </p:txBody>
        </p:sp>
        <p:grpSp>
          <p:nvGrpSpPr>
            <p:cNvPr id="41" name="Group 40">
              <a:extLst>
                <a:ext uri="{FF2B5EF4-FFF2-40B4-BE49-F238E27FC236}">
                  <a16:creationId xmlns:a16="http://schemas.microsoft.com/office/drawing/2014/main" id="{9F65D473-D074-6CD6-6CC4-467BE06E1B7B}"/>
                </a:ext>
              </a:extLst>
            </p:cNvPr>
            <p:cNvGrpSpPr/>
            <p:nvPr/>
          </p:nvGrpSpPr>
          <p:grpSpPr>
            <a:xfrm>
              <a:off x="4855964" y="2691877"/>
              <a:ext cx="299568" cy="303516"/>
              <a:chOff x="4627013" y="2290759"/>
              <a:chExt cx="299568" cy="303516"/>
            </a:xfrm>
          </p:grpSpPr>
          <p:sp>
            <p:nvSpPr>
              <p:cNvPr id="42" name="Freeform: Shape 124">
                <a:extLst>
                  <a:ext uri="{FF2B5EF4-FFF2-40B4-BE49-F238E27FC236}">
                    <a16:creationId xmlns:a16="http://schemas.microsoft.com/office/drawing/2014/main" id="{4527C6F6-E05A-CAEB-2FDB-4BEB472381B7}"/>
                  </a:ext>
                </a:extLst>
              </p:cNvPr>
              <p:cNvSpPr/>
              <p:nvPr/>
            </p:nvSpPr>
            <p:spPr>
              <a:xfrm>
                <a:off x="4663663" y="2290759"/>
                <a:ext cx="225937" cy="303516"/>
              </a:xfrm>
              <a:custGeom>
                <a:avLst/>
                <a:gdLst>
                  <a:gd name="connsiteX0" fmla="*/ 225230 w 225937"/>
                  <a:gd name="connsiteY0" fmla="*/ 100628 h 303516"/>
                  <a:gd name="connsiteX1" fmla="*/ 113020 w 225937"/>
                  <a:gd name="connsiteY1" fmla="*/ 0 h 303516"/>
                  <a:gd name="connsiteX2" fmla="*/ 810 w 225937"/>
                  <a:gd name="connsiteY2" fmla="*/ 100628 h 303516"/>
                  <a:gd name="connsiteX3" fmla="*/ 0 w 225937"/>
                  <a:gd name="connsiteY3" fmla="*/ 114082 h 303516"/>
                  <a:gd name="connsiteX4" fmla="*/ 2193 w 225937"/>
                  <a:gd name="connsiteY4" fmla="*/ 132570 h 303516"/>
                  <a:gd name="connsiteX5" fmla="*/ 14035 w 225937"/>
                  <a:gd name="connsiteY5" fmla="*/ 166034 h 303516"/>
                  <a:gd name="connsiteX6" fmla="*/ 112918 w 225937"/>
                  <a:gd name="connsiteY6" fmla="*/ 303517 h 303516"/>
                  <a:gd name="connsiteX7" fmla="*/ 211904 w 225937"/>
                  <a:gd name="connsiteY7" fmla="*/ 166034 h 303516"/>
                  <a:gd name="connsiteX8" fmla="*/ 223712 w 225937"/>
                  <a:gd name="connsiteY8" fmla="*/ 132570 h 303516"/>
                  <a:gd name="connsiteX9" fmla="*/ 225938 w 225937"/>
                  <a:gd name="connsiteY9" fmla="*/ 114082 h 303516"/>
                  <a:gd name="connsiteX10" fmla="*/ 225128 w 225937"/>
                  <a:gd name="connsiteY10" fmla="*/ 100628 h 303516"/>
                  <a:gd name="connsiteX11" fmla="*/ 225230 w 225937"/>
                  <a:gd name="connsiteY11" fmla="*/ 100628 h 303516"/>
                  <a:gd name="connsiteX12" fmla="*/ 113020 w 225937"/>
                  <a:gd name="connsiteY12" fmla="*/ 203712 h 303516"/>
                  <a:gd name="connsiteX13" fmla="*/ 23313 w 225937"/>
                  <a:gd name="connsiteY13" fmla="*/ 113148 h 303516"/>
                  <a:gd name="connsiteX14" fmla="*/ 113020 w 225937"/>
                  <a:gd name="connsiteY14" fmla="*/ 22584 h 303516"/>
                  <a:gd name="connsiteX15" fmla="*/ 202727 w 225937"/>
                  <a:gd name="connsiteY15" fmla="*/ 113148 h 303516"/>
                  <a:gd name="connsiteX16" fmla="*/ 113020 w 225937"/>
                  <a:gd name="connsiteY16" fmla="*/ 203712 h 30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937" h="303516">
                    <a:moveTo>
                      <a:pt x="225230" y="100628"/>
                    </a:moveTo>
                    <a:cubicBezTo>
                      <a:pt x="218617" y="43993"/>
                      <a:pt x="170980" y="0"/>
                      <a:pt x="113020" y="0"/>
                    </a:cubicBezTo>
                    <a:cubicBezTo>
                      <a:pt x="55059" y="0"/>
                      <a:pt x="7287" y="43993"/>
                      <a:pt x="810" y="100628"/>
                    </a:cubicBezTo>
                    <a:cubicBezTo>
                      <a:pt x="337" y="105075"/>
                      <a:pt x="0" y="109518"/>
                      <a:pt x="0" y="114082"/>
                    </a:cubicBezTo>
                    <a:cubicBezTo>
                      <a:pt x="0" y="119932"/>
                      <a:pt x="810" y="126133"/>
                      <a:pt x="2193" y="132570"/>
                    </a:cubicBezTo>
                    <a:cubicBezTo>
                      <a:pt x="4420" y="144503"/>
                      <a:pt x="8468" y="155738"/>
                      <a:pt x="14035" y="166034"/>
                    </a:cubicBezTo>
                    <a:cubicBezTo>
                      <a:pt x="44297" y="231323"/>
                      <a:pt x="112918" y="303517"/>
                      <a:pt x="112918" y="303517"/>
                    </a:cubicBezTo>
                    <a:cubicBezTo>
                      <a:pt x="112918" y="303517"/>
                      <a:pt x="181540" y="231323"/>
                      <a:pt x="211904" y="166034"/>
                    </a:cubicBezTo>
                    <a:cubicBezTo>
                      <a:pt x="217470" y="155738"/>
                      <a:pt x="221519" y="144503"/>
                      <a:pt x="223712" y="132570"/>
                    </a:cubicBezTo>
                    <a:cubicBezTo>
                      <a:pt x="225128" y="126133"/>
                      <a:pt x="225938" y="119932"/>
                      <a:pt x="225938" y="114082"/>
                    </a:cubicBezTo>
                    <a:cubicBezTo>
                      <a:pt x="225938" y="109518"/>
                      <a:pt x="225702" y="105075"/>
                      <a:pt x="225128" y="100628"/>
                    </a:cubicBezTo>
                    <a:lnTo>
                      <a:pt x="225230" y="100628"/>
                    </a:lnTo>
                    <a:close/>
                    <a:moveTo>
                      <a:pt x="113020" y="203712"/>
                    </a:moveTo>
                    <a:cubicBezTo>
                      <a:pt x="63527" y="203712"/>
                      <a:pt x="23313" y="163109"/>
                      <a:pt x="23313" y="113148"/>
                    </a:cubicBezTo>
                    <a:cubicBezTo>
                      <a:pt x="23313" y="63183"/>
                      <a:pt x="63392" y="22584"/>
                      <a:pt x="113020" y="22584"/>
                    </a:cubicBezTo>
                    <a:cubicBezTo>
                      <a:pt x="162647" y="22584"/>
                      <a:pt x="202727" y="63068"/>
                      <a:pt x="202727" y="113148"/>
                    </a:cubicBezTo>
                    <a:cubicBezTo>
                      <a:pt x="202727" y="163227"/>
                      <a:pt x="162647" y="203712"/>
                      <a:pt x="113020" y="203712"/>
                    </a:cubicBezTo>
                    <a:close/>
                  </a:path>
                </a:pathLst>
              </a:custGeom>
              <a:solidFill>
                <a:srgbClr val="00ACEC"/>
              </a:solidFill>
              <a:ln w="3369" cap="flat">
                <a:noFill/>
                <a:prstDash val="solid"/>
                <a:miter/>
              </a:ln>
            </p:spPr>
            <p:txBody>
              <a:bodyPr rtlCol="0" anchor="ctr"/>
              <a:lstStyle/>
              <a:p>
                <a:endParaRPr lang="en-GB"/>
              </a:p>
            </p:txBody>
          </p:sp>
          <p:sp>
            <p:nvSpPr>
              <p:cNvPr id="43" name="TextBox 42">
                <a:extLst>
                  <a:ext uri="{FF2B5EF4-FFF2-40B4-BE49-F238E27FC236}">
                    <a16:creationId xmlns:a16="http://schemas.microsoft.com/office/drawing/2014/main" id="{BD61905C-B4D8-EB21-7750-4A062488CF57}"/>
                  </a:ext>
                </a:extLst>
              </p:cNvPr>
              <p:cNvSpPr txBox="1"/>
              <p:nvPr/>
            </p:nvSpPr>
            <p:spPr>
              <a:xfrm>
                <a:off x="4627013" y="2297742"/>
                <a:ext cx="299568" cy="215444"/>
              </a:xfrm>
              <a:prstGeom prst="rect">
                <a:avLst/>
              </a:prstGeom>
              <a:noFill/>
            </p:spPr>
            <p:txBody>
              <a:bodyPr wrap="square">
                <a:spAutoFit/>
              </a:bodyPr>
              <a:lstStyle/>
              <a:p>
                <a:pPr algn="ctr"/>
                <a:r>
                  <a:rPr lang="da-DK" sz="800" dirty="0">
                    <a:solidFill>
                      <a:schemeClr val="bg1"/>
                    </a:solidFill>
                  </a:rPr>
                  <a:t>13</a:t>
                </a:r>
                <a:endParaRPr lang="en-DK" sz="800" dirty="0">
                  <a:solidFill>
                    <a:schemeClr val="bg1"/>
                  </a:solidFill>
                </a:endParaRPr>
              </a:p>
            </p:txBody>
          </p:sp>
        </p:grpSp>
      </p:grpSp>
      <p:grpSp>
        <p:nvGrpSpPr>
          <p:cNvPr id="44" name="Group 43">
            <a:extLst>
              <a:ext uri="{FF2B5EF4-FFF2-40B4-BE49-F238E27FC236}">
                <a16:creationId xmlns:a16="http://schemas.microsoft.com/office/drawing/2014/main" id="{56FEA19C-4957-44C6-50D5-B4534FC44844}"/>
              </a:ext>
            </a:extLst>
          </p:cNvPr>
          <p:cNvGrpSpPr/>
          <p:nvPr/>
        </p:nvGrpSpPr>
        <p:grpSpPr>
          <a:xfrm>
            <a:off x="4463086" y="4932643"/>
            <a:ext cx="299568" cy="303516"/>
            <a:chOff x="4855964" y="2691877"/>
            <a:chExt cx="299568" cy="303516"/>
          </a:xfrm>
        </p:grpSpPr>
        <p:sp>
          <p:nvSpPr>
            <p:cNvPr id="45" name="Freeform: Shape 122">
              <a:extLst>
                <a:ext uri="{FF2B5EF4-FFF2-40B4-BE49-F238E27FC236}">
                  <a16:creationId xmlns:a16="http://schemas.microsoft.com/office/drawing/2014/main" id="{6B7832CF-D09D-3A97-596D-51C0DD4A339E}"/>
                </a:ext>
              </a:extLst>
            </p:cNvPr>
            <p:cNvSpPr/>
            <p:nvPr/>
          </p:nvSpPr>
          <p:spPr>
            <a:xfrm>
              <a:off x="4911878" y="2705892"/>
              <a:ext cx="195675" cy="195675"/>
            </a:xfrm>
            <a:custGeom>
              <a:avLst/>
              <a:gdLst>
                <a:gd name="connsiteX0" fmla="*/ 195676 w 195675"/>
                <a:gd name="connsiteY0" fmla="*/ 97838 h 195675"/>
                <a:gd name="connsiteX1" fmla="*/ 97838 w 195675"/>
                <a:gd name="connsiteY1" fmla="*/ 195676 h 195675"/>
                <a:gd name="connsiteX2" fmla="*/ 0 w 195675"/>
                <a:gd name="connsiteY2" fmla="*/ 97838 h 195675"/>
                <a:gd name="connsiteX3" fmla="*/ 97838 w 195675"/>
                <a:gd name="connsiteY3" fmla="*/ 0 h 195675"/>
                <a:gd name="connsiteX4" fmla="*/ 195676 w 195675"/>
                <a:gd name="connsiteY4" fmla="*/ 97838 h 195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75" h="195675">
                  <a:moveTo>
                    <a:pt x="195676" y="97838"/>
                  </a:moveTo>
                  <a:cubicBezTo>
                    <a:pt x="195676" y="151872"/>
                    <a:pt x="151872" y="195676"/>
                    <a:pt x="97838" y="195676"/>
                  </a:cubicBezTo>
                  <a:cubicBezTo>
                    <a:pt x="43804" y="195676"/>
                    <a:pt x="0" y="151872"/>
                    <a:pt x="0" y="97838"/>
                  </a:cubicBezTo>
                  <a:cubicBezTo>
                    <a:pt x="0" y="43804"/>
                    <a:pt x="43804" y="0"/>
                    <a:pt x="97838" y="0"/>
                  </a:cubicBezTo>
                  <a:cubicBezTo>
                    <a:pt x="151872" y="0"/>
                    <a:pt x="195676" y="43804"/>
                    <a:pt x="195676" y="97838"/>
                  </a:cubicBezTo>
                  <a:close/>
                </a:path>
              </a:pathLst>
            </a:custGeom>
            <a:solidFill>
              <a:srgbClr val="002132"/>
            </a:solidFill>
            <a:ln w="3369" cap="flat">
              <a:noFill/>
              <a:prstDash val="solid"/>
              <a:miter/>
            </a:ln>
          </p:spPr>
          <p:txBody>
            <a:bodyPr rtlCol="0" anchor="ctr"/>
            <a:lstStyle/>
            <a:p>
              <a:endParaRPr lang="en-GB" dirty="0"/>
            </a:p>
          </p:txBody>
        </p:sp>
        <p:grpSp>
          <p:nvGrpSpPr>
            <p:cNvPr id="46" name="Group 45">
              <a:extLst>
                <a:ext uri="{FF2B5EF4-FFF2-40B4-BE49-F238E27FC236}">
                  <a16:creationId xmlns:a16="http://schemas.microsoft.com/office/drawing/2014/main" id="{B7492F62-A1B0-B207-7C43-64868E779DA4}"/>
                </a:ext>
              </a:extLst>
            </p:cNvPr>
            <p:cNvGrpSpPr/>
            <p:nvPr/>
          </p:nvGrpSpPr>
          <p:grpSpPr>
            <a:xfrm>
              <a:off x="4855964" y="2691877"/>
              <a:ext cx="299568" cy="303516"/>
              <a:chOff x="4627013" y="2290759"/>
              <a:chExt cx="299568" cy="303516"/>
            </a:xfrm>
          </p:grpSpPr>
          <p:sp>
            <p:nvSpPr>
              <p:cNvPr id="48" name="Freeform: Shape 124">
                <a:extLst>
                  <a:ext uri="{FF2B5EF4-FFF2-40B4-BE49-F238E27FC236}">
                    <a16:creationId xmlns:a16="http://schemas.microsoft.com/office/drawing/2014/main" id="{90607EE3-77DF-F98E-556B-86B595979CE3}"/>
                  </a:ext>
                </a:extLst>
              </p:cNvPr>
              <p:cNvSpPr/>
              <p:nvPr/>
            </p:nvSpPr>
            <p:spPr>
              <a:xfrm>
                <a:off x="4663663" y="2290759"/>
                <a:ext cx="225937" cy="303516"/>
              </a:xfrm>
              <a:custGeom>
                <a:avLst/>
                <a:gdLst>
                  <a:gd name="connsiteX0" fmla="*/ 225230 w 225937"/>
                  <a:gd name="connsiteY0" fmla="*/ 100628 h 303516"/>
                  <a:gd name="connsiteX1" fmla="*/ 113020 w 225937"/>
                  <a:gd name="connsiteY1" fmla="*/ 0 h 303516"/>
                  <a:gd name="connsiteX2" fmla="*/ 810 w 225937"/>
                  <a:gd name="connsiteY2" fmla="*/ 100628 h 303516"/>
                  <a:gd name="connsiteX3" fmla="*/ 0 w 225937"/>
                  <a:gd name="connsiteY3" fmla="*/ 114082 h 303516"/>
                  <a:gd name="connsiteX4" fmla="*/ 2193 w 225937"/>
                  <a:gd name="connsiteY4" fmla="*/ 132570 h 303516"/>
                  <a:gd name="connsiteX5" fmla="*/ 14035 w 225937"/>
                  <a:gd name="connsiteY5" fmla="*/ 166034 h 303516"/>
                  <a:gd name="connsiteX6" fmla="*/ 112918 w 225937"/>
                  <a:gd name="connsiteY6" fmla="*/ 303517 h 303516"/>
                  <a:gd name="connsiteX7" fmla="*/ 211904 w 225937"/>
                  <a:gd name="connsiteY7" fmla="*/ 166034 h 303516"/>
                  <a:gd name="connsiteX8" fmla="*/ 223712 w 225937"/>
                  <a:gd name="connsiteY8" fmla="*/ 132570 h 303516"/>
                  <a:gd name="connsiteX9" fmla="*/ 225938 w 225937"/>
                  <a:gd name="connsiteY9" fmla="*/ 114082 h 303516"/>
                  <a:gd name="connsiteX10" fmla="*/ 225128 w 225937"/>
                  <a:gd name="connsiteY10" fmla="*/ 100628 h 303516"/>
                  <a:gd name="connsiteX11" fmla="*/ 225230 w 225937"/>
                  <a:gd name="connsiteY11" fmla="*/ 100628 h 303516"/>
                  <a:gd name="connsiteX12" fmla="*/ 113020 w 225937"/>
                  <a:gd name="connsiteY12" fmla="*/ 203712 h 303516"/>
                  <a:gd name="connsiteX13" fmla="*/ 23313 w 225937"/>
                  <a:gd name="connsiteY13" fmla="*/ 113148 h 303516"/>
                  <a:gd name="connsiteX14" fmla="*/ 113020 w 225937"/>
                  <a:gd name="connsiteY14" fmla="*/ 22584 h 303516"/>
                  <a:gd name="connsiteX15" fmla="*/ 202727 w 225937"/>
                  <a:gd name="connsiteY15" fmla="*/ 113148 h 303516"/>
                  <a:gd name="connsiteX16" fmla="*/ 113020 w 225937"/>
                  <a:gd name="connsiteY16" fmla="*/ 203712 h 30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937" h="303516">
                    <a:moveTo>
                      <a:pt x="225230" y="100628"/>
                    </a:moveTo>
                    <a:cubicBezTo>
                      <a:pt x="218617" y="43993"/>
                      <a:pt x="170980" y="0"/>
                      <a:pt x="113020" y="0"/>
                    </a:cubicBezTo>
                    <a:cubicBezTo>
                      <a:pt x="55059" y="0"/>
                      <a:pt x="7287" y="43993"/>
                      <a:pt x="810" y="100628"/>
                    </a:cubicBezTo>
                    <a:cubicBezTo>
                      <a:pt x="337" y="105075"/>
                      <a:pt x="0" y="109518"/>
                      <a:pt x="0" y="114082"/>
                    </a:cubicBezTo>
                    <a:cubicBezTo>
                      <a:pt x="0" y="119932"/>
                      <a:pt x="810" y="126133"/>
                      <a:pt x="2193" y="132570"/>
                    </a:cubicBezTo>
                    <a:cubicBezTo>
                      <a:pt x="4420" y="144503"/>
                      <a:pt x="8468" y="155738"/>
                      <a:pt x="14035" y="166034"/>
                    </a:cubicBezTo>
                    <a:cubicBezTo>
                      <a:pt x="44297" y="231323"/>
                      <a:pt x="112918" y="303517"/>
                      <a:pt x="112918" y="303517"/>
                    </a:cubicBezTo>
                    <a:cubicBezTo>
                      <a:pt x="112918" y="303517"/>
                      <a:pt x="181540" y="231323"/>
                      <a:pt x="211904" y="166034"/>
                    </a:cubicBezTo>
                    <a:cubicBezTo>
                      <a:pt x="217470" y="155738"/>
                      <a:pt x="221519" y="144503"/>
                      <a:pt x="223712" y="132570"/>
                    </a:cubicBezTo>
                    <a:cubicBezTo>
                      <a:pt x="225128" y="126133"/>
                      <a:pt x="225938" y="119932"/>
                      <a:pt x="225938" y="114082"/>
                    </a:cubicBezTo>
                    <a:cubicBezTo>
                      <a:pt x="225938" y="109518"/>
                      <a:pt x="225702" y="105075"/>
                      <a:pt x="225128" y="100628"/>
                    </a:cubicBezTo>
                    <a:lnTo>
                      <a:pt x="225230" y="100628"/>
                    </a:lnTo>
                    <a:close/>
                    <a:moveTo>
                      <a:pt x="113020" y="203712"/>
                    </a:moveTo>
                    <a:cubicBezTo>
                      <a:pt x="63527" y="203712"/>
                      <a:pt x="23313" y="163109"/>
                      <a:pt x="23313" y="113148"/>
                    </a:cubicBezTo>
                    <a:cubicBezTo>
                      <a:pt x="23313" y="63183"/>
                      <a:pt x="63392" y="22584"/>
                      <a:pt x="113020" y="22584"/>
                    </a:cubicBezTo>
                    <a:cubicBezTo>
                      <a:pt x="162647" y="22584"/>
                      <a:pt x="202727" y="63068"/>
                      <a:pt x="202727" y="113148"/>
                    </a:cubicBezTo>
                    <a:cubicBezTo>
                      <a:pt x="202727" y="163227"/>
                      <a:pt x="162647" y="203712"/>
                      <a:pt x="113020" y="203712"/>
                    </a:cubicBezTo>
                    <a:close/>
                  </a:path>
                </a:pathLst>
              </a:custGeom>
              <a:solidFill>
                <a:srgbClr val="00ACEC"/>
              </a:solidFill>
              <a:ln w="3369" cap="flat">
                <a:noFill/>
                <a:prstDash val="solid"/>
                <a:miter/>
              </a:ln>
            </p:spPr>
            <p:txBody>
              <a:bodyPr rtlCol="0" anchor="ctr"/>
              <a:lstStyle/>
              <a:p>
                <a:endParaRPr lang="en-GB"/>
              </a:p>
            </p:txBody>
          </p:sp>
          <p:sp>
            <p:nvSpPr>
              <p:cNvPr id="51" name="TextBox 50">
                <a:extLst>
                  <a:ext uri="{FF2B5EF4-FFF2-40B4-BE49-F238E27FC236}">
                    <a16:creationId xmlns:a16="http://schemas.microsoft.com/office/drawing/2014/main" id="{1DCFDE56-45A7-3E28-797D-BD4C85B8FAAC}"/>
                  </a:ext>
                </a:extLst>
              </p:cNvPr>
              <p:cNvSpPr txBox="1"/>
              <p:nvPr/>
            </p:nvSpPr>
            <p:spPr>
              <a:xfrm>
                <a:off x="4627013" y="2297742"/>
                <a:ext cx="299568" cy="215444"/>
              </a:xfrm>
              <a:prstGeom prst="rect">
                <a:avLst/>
              </a:prstGeom>
              <a:noFill/>
            </p:spPr>
            <p:txBody>
              <a:bodyPr wrap="square">
                <a:spAutoFit/>
              </a:bodyPr>
              <a:lstStyle/>
              <a:p>
                <a:pPr algn="ctr"/>
                <a:r>
                  <a:rPr lang="da-DK" sz="800" dirty="0">
                    <a:solidFill>
                      <a:schemeClr val="bg1"/>
                    </a:solidFill>
                    <a:latin typeface="+mj-lt"/>
                  </a:rPr>
                  <a:t>15</a:t>
                </a:r>
                <a:endParaRPr lang="en-DK" sz="800" dirty="0">
                  <a:solidFill>
                    <a:schemeClr val="bg1"/>
                  </a:solidFill>
                </a:endParaRPr>
              </a:p>
            </p:txBody>
          </p:sp>
        </p:grpSp>
      </p:grpSp>
      <p:grpSp>
        <p:nvGrpSpPr>
          <p:cNvPr id="53" name="Group 52">
            <a:extLst>
              <a:ext uri="{FF2B5EF4-FFF2-40B4-BE49-F238E27FC236}">
                <a16:creationId xmlns:a16="http://schemas.microsoft.com/office/drawing/2014/main" id="{769412F4-2048-3F0E-2E06-899A587FD824}"/>
              </a:ext>
            </a:extLst>
          </p:cNvPr>
          <p:cNvGrpSpPr/>
          <p:nvPr/>
        </p:nvGrpSpPr>
        <p:grpSpPr>
          <a:xfrm>
            <a:off x="4631405" y="4948994"/>
            <a:ext cx="299568" cy="303516"/>
            <a:chOff x="4855964" y="2691877"/>
            <a:chExt cx="299568" cy="303516"/>
          </a:xfrm>
        </p:grpSpPr>
        <p:sp>
          <p:nvSpPr>
            <p:cNvPr id="55" name="Freeform: Shape 122">
              <a:extLst>
                <a:ext uri="{FF2B5EF4-FFF2-40B4-BE49-F238E27FC236}">
                  <a16:creationId xmlns:a16="http://schemas.microsoft.com/office/drawing/2014/main" id="{342C2775-E594-2BD3-FB87-41302A5F3CA7}"/>
                </a:ext>
              </a:extLst>
            </p:cNvPr>
            <p:cNvSpPr/>
            <p:nvPr/>
          </p:nvSpPr>
          <p:spPr>
            <a:xfrm>
              <a:off x="4911878" y="2705892"/>
              <a:ext cx="195675" cy="195675"/>
            </a:xfrm>
            <a:custGeom>
              <a:avLst/>
              <a:gdLst>
                <a:gd name="connsiteX0" fmla="*/ 195676 w 195675"/>
                <a:gd name="connsiteY0" fmla="*/ 97838 h 195675"/>
                <a:gd name="connsiteX1" fmla="*/ 97838 w 195675"/>
                <a:gd name="connsiteY1" fmla="*/ 195676 h 195675"/>
                <a:gd name="connsiteX2" fmla="*/ 0 w 195675"/>
                <a:gd name="connsiteY2" fmla="*/ 97838 h 195675"/>
                <a:gd name="connsiteX3" fmla="*/ 97838 w 195675"/>
                <a:gd name="connsiteY3" fmla="*/ 0 h 195675"/>
                <a:gd name="connsiteX4" fmla="*/ 195676 w 195675"/>
                <a:gd name="connsiteY4" fmla="*/ 97838 h 195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75" h="195675">
                  <a:moveTo>
                    <a:pt x="195676" y="97838"/>
                  </a:moveTo>
                  <a:cubicBezTo>
                    <a:pt x="195676" y="151872"/>
                    <a:pt x="151872" y="195676"/>
                    <a:pt x="97838" y="195676"/>
                  </a:cubicBezTo>
                  <a:cubicBezTo>
                    <a:pt x="43804" y="195676"/>
                    <a:pt x="0" y="151872"/>
                    <a:pt x="0" y="97838"/>
                  </a:cubicBezTo>
                  <a:cubicBezTo>
                    <a:pt x="0" y="43804"/>
                    <a:pt x="43804" y="0"/>
                    <a:pt x="97838" y="0"/>
                  </a:cubicBezTo>
                  <a:cubicBezTo>
                    <a:pt x="151872" y="0"/>
                    <a:pt x="195676" y="43804"/>
                    <a:pt x="195676" y="97838"/>
                  </a:cubicBezTo>
                  <a:close/>
                </a:path>
              </a:pathLst>
            </a:custGeom>
            <a:solidFill>
              <a:srgbClr val="002132"/>
            </a:solidFill>
            <a:ln w="3369" cap="flat">
              <a:noFill/>
              <a:prstDash val="solid"/>
              <a:miter/>
            </a:ln>
          </p:spPr>
          <p:txBody>
            <a:bodyPr rtlCol="0" anchor="ctr"/>
            <a:lstStyle/>
            <a:p>
              <a:endParaRPr lang="en-GB" dirty="0"/>
            </a:p>
          </p:txBody>
        </p:sp>
        <p:grpSp>
          <p:nvGrpSpPr>
            <p:cNvPr id="56" name="Group 55">
              <a:extLst>
                <a:ext uri="{FF2B5EF4-FFF2-40B4-BE49-F238E27FC236}">
                  <a16:creationId xmlns:a16="http://schemas.microsoft.com/office/drawing/2014/main" id="{973D9CB5-C8F4-6BFC-BA0D-4E1B97364101}"/>
                </a:ext>
              </a:extLst>
            </p:cNvPr>
            <p:cNvGrpSpPr/>
            <p:nvPr/>
          </p:nvGrpSpPr>
          <p:grpSpPr>
            <a:xfrm>
              <a:off x="4855964" y="2691877"/>
              <a:ext cx="299568" cy="303516"/>
              <a:chOff x="4627013" y="2290759"/>
              <a:chExt cx="299568" cy="303516"/>
            </a:xfrm>
          </p:grpSpPr>
          <p:sp>
            <p:nvSpPr>
              <p:cNvPr id="57" name="Freeform: Shape 124">
                <a:extLst>
                  <a:ext uri="{FF2B5EF4-FFF2-40B4-BE49-F238E27FC236}">
                    <a16:creationId xmlns:a16="http://schemas.microsoft.com/office/drawing/2014/main" id="{E57A9A72-94BD-7B10-BE13-81EBD41F1091}"/>
                  </a:ext>
                </a:extLst>
              </p:cNvPr>
              <p:cNvSpPr/>
              <p:nvPr/>
            </p:nvSpPr>
            <p:spPr>
              <a:xfrm>
                <a:off x="4663663" y="2290759"/>
                <a:ext cx="225937" cy="303516"/>
              </a:xfrm>
              <a:custGeom>
                <a:avLst/>
                <a:gdLst>
                  <a:gd name="connsiteX0" fmla="*/ 225230 w 225937"/>
                  <a:gd name="connsiteY0" fmla="*/ 100628 h 303516"/>
                  <a:gd name="connsiteX1" fmla="*/ 113020 w 225937"/>
                  <a:gd name="connsiteY1" fmla="*/ 0 h 303516"/>
                  <a:gd name="connsiteX2" fmla="*/ 810 w 225937"/>
                  <a:gd name="connsiteY2" fmla="*/ 100628 h 303516"/>
                  <a:gd name="connsiteX3" fmla="*/ 0 w 225937"/>
                  <a:gd name="connsiteY3" fmla="*/ 114082 h 303516"/>
                  <a:gd name="connsiteX4" fmla="*/ 2193 w 225937"/>
                  <a:gd name="connsiteY4" fmla="*/ 132570 h 303516"/>
                  <a:gd name="connsiteX5" fmla="*/ 14035 w 225937"/>
                  <a:gd name="connsiteY5" fmla="*/ 166034 h 303516"/>
                  <a:gd name="connsiteX6" fmla="*/ 112918 w 225937"/>
                  <a:gd name="connsiteY6" fmla="*/ 303517 h 303516"/>
                  <a:gd name="connsiteX7" fmla="*/ 211904 w 225937"/>
                  <a:gd name="connsiteY7" fmla="*/ 166034 h 303516"/>
                  <a:gd name="connsiteX8" fmla="*/ 223712 w 225937"/>
                  <a:gd name="connsiteY8" fmla="*/ 132570 h 303516"/>
                  <a:gd name="connsiteX9" fmla="*/ 225938 w 225937"/>
                  <a:gd name="connsiteY9" fmla="*/ 114082 h 303516"/>
                  <a:gd name="connsiteX10" fmla="*/ 225128 w 225937"/>
                  <a:gd name="connsiteY10" fmla="*/ 100628 h 303516"/>
                  <a:gd name="connsiteX11" fmla="*/ 225230 w 225937"/>
                  <a:gd name="connsiteY11" fmla="*/ 100628 h 303516"/>
                  <a:gd name="connsiteX12" fmla="*/ 113020 w 225937"/>
                  <a:gd name="connsiteY12" fmla="*/ 203712 h 303516"/>
                  <a:gd name="connsiteX13" fmla="*/ 23313 w 225937"/>
                  <a:gd name="connsiteY13" fmla="*/ 113148 h 303516"/>
                  <a:gd name="connsiteX14" fmla="*/ 113020 w 225937"/>
                  <a:gd name="connsiteY14" fmla="*/ 22584 h 303516"/>
                  <a:gd name="connsiteX15" fmla="*/ 202727 w 225937"/>
                  <a:gd name="connsiteY15" fmla="*/ 113148 h 303516"/>
                  <a:gd name="connsiteX16" fmla="*/ 113020 w 225937"/>
                  <a:gd name="connsiteY16" fmla="*/ 203712 h 30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937" h="303516">
                    <a:moveTo>
                      <a:pt x="225230" y="100628"/>
                    </a:moveTo>
                    <a:cubicBezTo>
                      <a:pt x="218617" y="43993"/>
                      <a:pt x="170980" y="0"/>
                      <a:pt x="113020" y="0"/>
                    </a:cubicBezTo>
                    <a:cubicBezTo>
                      <a:pt x="55059" y="0"/>
                      <a:pt x="7287" y="43993"/>
                      <a:pt x="810" y="100628"/>
                    </a:cubicBezTo>
                    <a:cubicBezTo>
                      <a:pt x="337" y="105075"/>
                      <a:pt x="0" y="109518"/>
                      <a:pt x="0" y="114082"/>
                    </a:cubicBezTo>
                    <a:cubicBezTo>
                      <a:pt x="0" y="119932"/>
                      <a:pt x="810" y="126133"/>
                      <a:pt x="2193" y="132570"/>
                    </a:cubicBezTo>
                    <a:cubicBezTo>
                      <a:pt x="4420" y="144503"/>
                      <a:pt x="8468" y="155738"/>
                      <a:pt x="14035" y="166034"/>
                    </a:cubicBezTo>
                    <a:cubicBezTo>
                      <a:pt x="44297" y="231323"/>
                      <a:pt x="112918" y="303517"/>
                      <a:pt x="112918" y="303517"/>
                    </a:cubicBezTo>
                    <a:cubicBezTo>
                      <a:pt x="112918" y="303517"/>
                      <a:pt x="181540" y="231323"/>
                      <a:pt x="211904" y="166034"/>
                    </a:cubicBezTo>
                    <a:cubicBezTo>
                      <a:pt x="217470" y="155738"/>
                      <a:pt x="221519" y="144503"/>
                      <a:pt x="223712" y="132570"/>
                    </a:cubicBezTo>
                    <a:cubicBezTo>
                      <a:pt x="225128" y="126133"/>
                      <a:pt x="225938" y="119932"/>
                      <a:pt x="225938" y="114082"/>
                    </a:cubicBezTo>
                    <a:cubicBezTo>
                      <a:pt x="225938" y="109518"/>
                      <a:pt x="225702" y="105075"/>
                      <a:pt x="225128" y="100628"/>
                    </a:cubicBezTo>
                    <a:lnTo>
                      <a:pt x="225230" y="100628"/>
                    </a:lnTo>
                    <a:close/>
                    <a:moveTo>
                      <a:pt x="113020" y="203712"/>
                    </a:moveTo>
                    <a:cubicBezTo>
                      <a:pt x="63527" y="203712"/>
                      <a:pt x="23313" y="163109"/>
                      <a:pt x="23313" y="113148"/>
                    </a:cubicBezTo>
                    <a:cubicBezTo>
                      <a:pt x="23313" y="63183"/>
                      <a:pt x="63392" y="22584"/>
                      <a:pt x="113020" y="22584"/>
                    </a:cubicBezTo>
                    <a:cubicBezTo>
                      <a:pt x="162647" y="22584"/>
                      <a:pt x="202727" y="63068"/>
                      <a:pt x="202727" y="113148"/>
                    </a:cubicBezTo>
                    <a:cubicBezTo>
                      <a:pt x="202727" y="163227"/>
                      <a:pt x="162647" y="203712"/>
                      <a:pt x="113020" y="203712"/>
                    </a:cubicBezTo>
                    <a:close/>
                  </a:path>
                </a:pathLst>
              </a:custGeom>
              <a:solidFill>
                <a:srgbClr val="00ACEC"/>
              </a:solidFill>
              <a:ln w="3369" cap="flat">
                <a:noFill/>
                <a:prstDash val="solid"/>
                <a:miter/>
              </a:ln>
            </p:spPr>
            <p:txBody>
              <a:bodyPr rtlCol="0" anchor="ctr"/>
              <a:lstStyle/>
              <a:p>
                <a:endParaRPr lang="en-GB"/>
              </a:p>
            </p:txBody>
          </p:sp>
          <p:sp>
            <p:nvSpPr>
              <p:cNvPr id="58" name="TextBox 57">
                <a:extLst>
                  <a:ext uri="{FF2B5EF4-FFF2-40B4-BE49-F238E27FC236}">
                    <a16:creationId xmlns:a16="http://schemas.microsoft.com/office/drawing/2014/main" id="{EF78491C-30CA-2856-2ED9-57792669168F}"/>
                  </a:ext>
                </a:extLst>
              </p:cNvPr>
              <p:cNvSpPr txBox="1"/>
              <p:nvPr/>
            </p:nvSpPr>
            <p:spPr>
              <a:xfrm>
                <a:off x="4627013" y="2297742"/>
                <a:ext cx="299568" cy="215444"/>
              </a:xfrm>
              <a:prstGeom prst="rect">
                <a:avLst/>
              </a:prstGeom>
              <a:noFill/>
            </p:spPr>
            <p:txBody>
              <a:bodyPr wrap="square">
                <a:spAutoFit/>
              </a:bodyPr>
              <a:lstStyle/>
              <a:p>
                <a:pPr algn="ctr"/>
                <a:r>
                  <a:rPr lang="da-DK" sz="800" dirty="0">
                    <a:solidFill>
                      <a:schemeClr val="bg1"/>
                    </a:solidFill>
                    <a:latin typeface="+mj-lt"/>
                  </a:rPr>
                  <a:t>24</a:t>
                </a:r>
                <a:endParaRPr lang="en-DK" sz="800" dirty="0">
                  <a:solidFill>
                    <a:schemeClr val="bg1"/>
                  </a:solidFill>
                </a:endParaRPr>
              </a:p>
            </p:txBody>
          </p:sp>
        </p:grpSp>
      </p:grpSp>
      <p:grpSp>
        <p:nvGrpSpPr>
          <p:cNvPr id="59" name="Group 58">
            <a:extLst>
              <a:ext uri="{FF2B5EF4-FFF2-40B4-BE49-F238E27FC236}">
                <a16:creationId xmlns:a16="http://schemas.microsoft.com/office/drawing/2014/main" id="{DF450D5F-B51C-8F39-7958-4FF39215E70B}"/>
              </a:ext>
            </a:extLst>
          </p:cNvPr>
          <p:cNvGrpSpPr/>
          <p:nvPr/>
        </p:nvGrpSpPr>
        <p:grpSpPr>
          <a:xfrm>
            <a:off x="4386081" y="5058455"/>
            <a:ext cx="299568" cy="303516"/>
            <a:chOff x="4855964" y="2691877"/>
            <a:chExt cx="299568" cy="303516"/>
          </a:xfrm>
        </p:grpSpPr>
        <p:sp>
          <p:nvSpPr>
            <p:cNvPr id="60" name="Freeform: Shape 122">
              <a:extLst>
                <a:ext uri="{FF2B5EF4-FFF2-40B4-BE49-F238E27FC236}">
                  <a16:creationId xmlns:a16="http://schemas.microsoft.com/office/drawing/2014/main" id="{619F2C0C-A023-E5CB-D755-CE185B921FCD}"/>
                </a:ext>
              </a:extLst>
            </p:cNvPr>
            <p:cNvSpPr/>
            <p:nvPr/>
          </p:nvSpPr>
          <p:spPr>
            <a:xfrm>
              <a:off x="4911878" y="2705892"/>
              <a:ext cx="195675" cy="195675"/>
            </a:xfrm>
            <a:custGeom>
              <a:avLst/>
              <a:gdLst>
                <a:gd name="connsiteX0" fmla="*/ 195676 w 195675"/>
                <a:gd name="connsiteY0" fmla="*/ 97838 h 195675"/>
                <a:gd name="connsiteX1" fmla="*/ 97838 w 195675"/>
                <a:gd name="connsiteY1" fmla="*/ 195676 h 195675"/>
                <a:gd name="connsiteX2" fmla="*/ 0 w 195675"/>
                <a:gd name="connsiteY2" fmla="*/ 97838 h 195675"/>
                <a:gd name="connsiteX3" fmla="*/ 97838 w 195675"/>
                <a:gd name="connsiteY3" fmla="*/ 0 h 195675"/>
                <a:gd name="connsiteX4" fmla="*/ 195676 w 195675"/>
                <a:gd name="connsiteY4" fmla="*/ 97838 h 195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75" h="195675">
                  <a:moveTo>
                    <a:pt x="195676" y="97838"/>
                  </a:moveTo>
                  <a:cubicBezTo>
                    <a:pt x="195676" y="151872"/>
                    <a:pt x="151872" y="195676"/>
                    <a:pt x="97838" y="195676"/>
                  </a:cubicBezTo>
                  <a:cubicBezTo>
                    <a:pt x="43804" y="195676"/>
                    <a:pt x="0" y="151872"/>
                    <a:pt x="0" y="97838"/>
                  </a:cubicBezTo>
                  <a:cubicBezTo>
                    <a:pt x="0" y="43804"/>
                    <a:pt x="43804" y="0"/>
                    <a:pt x="97838" y="0"/>
                  </a:cubicBezTo>
                  <a:cubicBezTo>
                    <a:pt x="151872" y="0"/>
                    <a:pt x="195676" y="43804"/>
                    <a:pt x="195676" y="97838"/>
                  </a:cubicBezTo>
                  <a:close/>
                </a:path>
              </a:pathLst>
            </a:custGeom>
            <a:solidFill>
              <a:srgbClr val="002132"/>
            </a:solidFill>
            <a:ln w="3369" cap="flat">
              <a:noFill/>
              <a:prstDash val="solid"/>
              <a:miter/>
            </a:ln>
          </p:spPr>
          <p:txBody>
            <a:bodyPr rtlCol="0" anchor="ctr"/>
            <a:lstStyle/>
            <a:p>
              <a:endParaRPr lang="en-GB" dirty="0"/>
            </a:p>
          </p:txBody>
        </p:sp>
        <p:grpSp>
          <p:nvGrpSpPr>
            <p:cNvPr id="61" name="Group 60">
              <a:extLst>
                <a:ext uri="{FF2B5EF4-FFF2-40B4-BE49-F238E27FC236}">
                  <a16:creationId xmlns:a16="http://schemas.microsoft.com/office/drawing/2014/main" id="{88DE418D-B669-34F6-6AC6-2830238D136F}"/>
                </a:ext>
              </a:extLst>
            </p:cNvPr>
            <p:cNvGrpSpPr/>
            <p:nvPr/>
          </p:nvGrpSpPr>
          <p:grpSpPr>
            <a:xfrm>
              <a:off x="4855964" y="2691877"/>
              <a:ext cx="299568" cy="303516"/>
              <a:chOff x="4627013" y="2290759"/>
              <a:chExt cx="299568" cy="303516"/>
            </a:xfrm>
          </p:grpSpPr>
          <p:sp>
            <p:nvSpPr>
              <p:cNvPr id="62" name="Freeform: Shape 124">
                <a:extLst>
                  <a:ext uri="{FF2B5EF4-FFF2-40B4-BE49-F238E27FC236}">
                    <a16:creationId xmlns:a16="http://schemas.microsoft.com/office/drawing/2014/main" id="{437599F3-B5AB-A406-96DB-1CE0B3FD9126}"/>
                  </a:ext>
                </a:extLst>
              </p:cNvPr>
              <p:cNvSpPr/>
              <p:nvPr/>
            </p:nvSpPr>
            <p:spPr>
              <a:xfrm>
                <a:off x="4663663" y="2290759"/>
                <a:ext cx="225937" cy="303516"/>
              </a:xfrm>
              <a:custGeom>
                <a:avLst/>
                <a:gdLst>
                  <a:gd name="connsiteX0" fmla="*/ 225230 w 225937"/>
                  <a:gd name="connsiteY0" fmla="*/ 100628 h 303516"/>
                  <a:gd name="connsiteX1" fmla="*/ 113020 w 225937"/>
                  <a:gd name="connsiteY1" fmla="*/ 0 h 303516"/>
                  <a:gd name="connsiteX2" fmla="*/ 810 w 225937"/>
                  <a:gd name="connsiteY2" fmla="*/ 100628 h 303516"/>
                  <a:gd name="connsiteX3" fmla="*/ 0 w 225937"/>
                  <a:gd name="connsiteY3" fmla="*/ 114082 h 303516"/>
                  <a:gd name="connsiteX4" fmla="*/ 2193 w 225937"/>
                  <a:gd name="connsiteY4" fmla="*/ 132570 h 303516"/>
                  <a:gd name="connsiteX5" fmla="*/ 14035 w 225937"/>
                  <a:gd name="connsiteY5" fmla="*/ 166034 h 303516"/>
                  <a:gd name="connsiteX6" fmla="*/ 112918 w 225937"/>
                  <a:gd name="connsiteY6" fmla="*/ 303517 h 303516"/>
                  <a:gd name="connsiteX7" fmla="*/ 211904 w 225937"/>
                  <a:gd name="connsiteY7" fmla="*/ 166034 h 303516"/>
                  <a:gd name="connsiteX8" fmla="*/ 223712 w 225937"/>
                  <a:gd name="connsiteY8" fmla="*/ 132570 h 303516"/>
                  <a:gd name="connsiteX9" fmla="*/ 225938 w 225937"/>
                  <a:gd name="connsiteY9" fmla="*/ 114082 h 303516"/>
                  <a:gd name="connsiteX10" fmla="*/ 225128 w 225937"/>
                  <a:gd name="connsiteY10" fmla="*/ 100628 h 303516"/>
                  <a:gd name="connsiteX11" fmla="*/ 225230 w 225937"/>
                  <a:gd name="connsiteY11" fmla="*/ 100628 h 303516"/>
                  <a:gd name="connsiteX12" fmla="*/ 113020 w 225937"/>
                  <a:gd name="connsiteY12" fmla="*/ 203712 h 303516"/>
                  <a:gd name="connsiteX13" fmla="*/ 23313 w 225937"/>
                  <a:gd name="connsiteY13" fmla="*/ 113148 h 303516"/>
                  <a:gd name="connsiteX14" fmla="*/ 113020 w 225937"/>
                  <a:gd name="connsiteY14" fmla="*/ 22584 h 303516"/>
                  <a:gd name="connsiteX15" fmla="*/ 202727 w 225937"/>
                  <a:gd name="connsiteY15" fmla="*/ 113148 h 303516"/>
                  <a:gd name="connsiteX16" fmla="*/ 113020 w 225937"/>
                  <a:gd name="connsiteY16" fmla="*/ 203712 h 30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937" h="303516">
                    <a:moveTo>
                      <a:pt x="225230" y="100628"/>
                    </a:moveTo>
                    <a:cubicBezTo>
                      <a:pt x="218617" y="43993"/>
                      <a:pt x="170980" y="0"/>
                      <a:pt x="113020" y="0"/>
                    </a:cubicBezTo>
                    <a:cubicBezTo>
                      <a:pt x="55059" y="0"/>
                      <a:pt x="7287" y="43993"/>
                      <a:pt x="810" y="100628"/>
                    </a:cubicBezTo>
                    <a:cubicBezTo>
                      <a:pt x="337" y="105075"/>
                      <a:pt x="0" y="109518"/>
                      <a:pt x="0" y="114082"/>
                    </a:cubicBezTo>
                    <a:cubicBezTo>
                      <a:pt x="0" y="119932"/>
                      <a:pt x="810" y="126133"/>
                      <a:pt x="2193" y="132570"/>
                    </a:cubicBezTo>
                    <a:cubicBezTo>
                      <a:pt x="4420" y="144503"/>
                      <a:pt x="8468" y="155738"/>
                      <a:pt x="14035" y="166034"/>
                    </a:cubicBezTo>
                    <a:cubicBezTo>
                      <a:pt x="44297" y="231323"/>
                      <a:pt x="112918" y="303517"/>
                      <a:pt x="112918" y="303517"/>
                    </a:cubicBezTo>
                    <a:cubicBezTo>
                      <a:pt x="112918" y="303517"/>
                      <a:pt x="181540" y="231323"/>
                      <a:pt x="211904" y="166034"/>
                    </a:cubicBezTo>
                    <a:cubicBezTo>
                      <a:pt x="217470" y="155738"/>
                      <a:pt x="221519" y="144503"/>
                      <a:pt x="223712" y="132570"/>
                    </a:cubicBezTo>
                    <a:cubicBezTo>
                      <a:pt x="225128" y="126133"/>
                      <a:pt x="225938" y="119932"/>
                      <a:pt x="225938" y="114082"/>
                    </a:cubicBezTo>
                    <a:cubicBezTo>
                      <a:pt x="225938" y="109518"/>
                      <a:pt x="225702" y="105075"/>
                      <a:pt x="225128" y="100628"/>
                    </a:cubicBezTo>
                    <a:lnTo>
                      <a:pt x="225230" y="100628"/>
                    </a:lnTo>
                    <a:close/>
                    <a:moveTo>
                      <a:pt x="113020" y="203712"/>
                    </a:moveTo>
                    <a:cubicBezTo>
                      <a:pt x="63527" y="203712"/>
                      <a:pt x="23313" y="163109"/>
                      <a:pt x="23313" y="113148"/>
                    </a:cubicBezTo>
                    <a:cubicBezTo>
                      <a:pt x="23313" y="63183"/>
                      <a:pt x="63392" y="22584"/>
                      <a:pt x="113020" y="22584"/>
                    </a:cubicBezTo>
                    <a:cubicBezTo>
                      <a:pt x="162647" y="22584"/>
                      <a:pt x="202727" y="63068"/>
                      <a:pt x="202727" y="113148"/>
                    </a:cubicBezTo>
                    <a:cubicBezTo>
                      <a:pt x="202727" y="163227"/>
                      <a:pt x="162647" y="203712"/>
                      <a:pt x="113020" y="203712"/>
                    </a:cubicBezTo>
                    <a:close/>
                  </a:path>
                </a:pathLst>
              </a:custGeom>
              <a:solidFill>
                <a:srgbClr val="00ACEC"/>
              </a:solidFill>
              <a:ln w="3369" cap="flat">
                <a:noFill/>
                <a:prstDash val="solid"/>
                <a:miter/>
              </a:ln>
            </p:spPr>
            <p:txBody>
              <a:bodyPr rtlCol="0" anchor="ctr"/>
              <a:lstStyle/>
              <a:p>
                <a:endParaRPr lang="en-GB"/>
              </a:p>
            </p:txBody>
          </p:sp>
          <p:sp>
            <p:nvSpPr>
              <p:cNvPr id="63" name="TextBox 62">
                <a:extLst>
                  <a:ext uri="{FF2B5EF4-FFF2-40B4-BE49-F238E27FC236}">
                    <a16:creationId xmlns:a16="http://schemas.microsoft.com/office/drawing/2014/main" id="{E7BA4706-795F-3866-4680-723D0DD8DCD9}"/>
                  </a:ext>
                </a:extLst>
              </p:cNvPr>
              <p:cNvSpPr txBox="1"/>
              <p:nvPr/>
            </p:nvSpPr>
            <p:spPr>
              <a:xfrm>
                <a:off x="4627013" y="2297742"/>
                <a:ext cx="299568" cy="215444"/>
              </a:xfrm>
              <a:prstGeom prst="rect">
                <a:avLst/>
              </a:prstGeom>
              <a:noFill/>
            </p:spPr>
            <p:txBody>
              <a:bodyPr wrap="square">
                <a:spAutoFit/>
              </a:bodyPr>
              <a:lstStyle/>
              <a:p>
                <a:pPr algn="ctr"/>
                <a:r>
                  <a:rPr lang="da-DK" sz="800" dirty="0">
                    <a:solidFill>
                      <a:schemeClr val="bg1"/>
                    </a:solidFill>
                    <a:latin typeface="+mj-lt"/>
                  </a:rPr>
                  <a:t>16</a:t>
                </a:r>
                <a:endParaRPr lang="en-DK" sz="800" dirty="0">
                  <a:solidFill>
                    <a:schemeClr val="bg1"/>
                  </a:solidFill>
                </a:endParaRPr>
              </a:p>
            </p:txBody>
          </p:sp>
        </p:grpSp>
      </p:grpSp>
      <p:grpSp>
        <p:nvGrpSpPr>
          <p:cNvPr id="65" name="Group 64">
            <a:extLst>
              <a:ext uri="{FF2B5EF4-FFF2-40B4-BE49-F238E27FC236}">
                <a16:creationId xmlns:a16="http://schemas.microsoft.com/office/drawing/2014/main" id="{E1CBE81E-E2A7-3F77-ABDD-670314059DF1}"/>
              </a:ext>
            </a:extLst>
          </p:cNvPr>
          <p:cNvGrpSpPr/>
          <p:nvPr/>
        </p:nvGrpSpPr>
        <p:grpSpPr>
          <a:xfrm>
            <a:off x="4553555" y="5093657"/>
            <a:ext cx="299568" cy="303516"/>
            <a:chOff x="4855964" y="2691877"/>
            <a:chExt cx="299568" cy="303516"/>
          </a:xfrm>
        </p:grpSpPr>
        <p:sp>
          <p:nvSpPr>
            <p:cNvPr id="67" name="Freeform: Shape 122">
              <a:extLst>
                <a:ext uri="{FF2B5EF4-FFF2-40B4-BE49-F238E27FC236}">
                  <a16:creationId xmlns:a16="http://schemas.microsoft.com/office/drawing/2014/main" id="{FEC6C2FB-6565-4685-B7AA-A835B80B9E0D}"/>
                </a:ext>
              </a:extLst>
            </p:cNvPr>
            <p:cNvSpPr/>
            <p:nvPr/>
          </p:nvSpPr>
          <p:spPr>
            <a:xfrm>
              <a:off x="4911878" y="2705892"/>
              <a:ext cx="195675" cy="195675"/>
            </a:xfrm>
            <a:custGeom>
              <a:avLst/>
              <a:gdLst>
                <a:gd name="connsiteX0" fmla="*/ 195676 w 195675"/>
                <a:gd name="connsiteY0" fmla="*/ 97838 h 195675"/>
                <a:gd name="connsiteX1" fmla="*/ 97838 w 195675"/>
                <a:gd name="connsiteY1" fmla="*/ 195676 h 195675"/>
                <a:gd name="connsiteX2" fmla="*/ 0 w 195675"/>
                <a:gd name="connsiteY2" fmla="*/ 97838 h 195675"/>
                <a:gd name="connsiteX3" fmla="*/ 97838 w 195675"/>
                <a:gd name="connsiteY3" fmla="*/ 0 h 195675"/>
                <a:gd name="connsiteX4" fmla="*/ 195676 w 195675"/>
                <a:gd name="connsiteY4" fmla="*/ 97838 h 195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75" h="195675">
                  <a:moveTo>
                    <a:pt x="195676" y="97838"/>
                  </a:moveTo>
                  <a:cubicBezTo>
                    <a:pt x="195676" y="151872"/>
                    <a:pt x="151872" y="195676"/>
                    <a:pt x="97838" y="195676"/>
                  </a:cubicBezTo>
                  <a:cubicBezTo>
                    <a:pt x="43804" y="195676"/>
                    <a:pt x="0" y="151872"/>
                    <a:pt x="0" y="97838"/>
                  </a:cubicBezTo>
                  <a:cubicBezTo>
                    <a:pt x="0" y="43804"/>
                    <a:pt x="43804" y="0"/>
                    <a:pt x="97838" y="0"/>
                  </a:cubicBezTo>
                  <a:cubicBezTo>
                    <a:pt x="151872" y="0"/>
                    <a:pt x="195676" y="43804"/>
                    <a:pt x="195676" y="97838"/>
                  </a:cubicBezTo>
                  <a:close/>
                </a:path>
              </a:pathLst>
            </a:custGeom>
            <a:solidFill>
              <a:srgbClr val="002132"/>
            </a:solidFill>
            <a:ln w="3369" cap="flat">
              <a:noFill/>
              <a:prstDash val="solid"/>
              <a:miter/>
            </a:ln>
          </p:spPr>
          <p:txBody>
            <a:bodyPr rtlCol="0" anchor="ctr"/>
            <a:lstStyle/>
            <a:p>
              <a:endParaRPr lang="en-GB" dirty="0"/>
            </a:p>
          </p:txBody>
        </p:sp>
        <p:grpSp>
          <p:nvGrpSpPr>
            <p:cNvPr id="70" name="Group 69">
              <a:extLst>
                <a:ext uri="{FF2B5EF4-FFF2-40B4-BE49-F238E27FC236}">
                  <a16:creationId xmlns:a16="http://schemas.microsoft.com/office/drawing/2014/main" id="{7C3A28B3-13BE-AFB4-F083-DAD5656C8CFC}"/>
                </a:ext>
              </a:extLst>
            </p:cNvPr>
            <p:cNvGrpSpPr/>
            <p:nvPr/>
          </p:nvGrpSpPr>
          <p:grpSpPr>
            <a:xfrm>
              <a:off x="4855964" y="2691877"/>
              <a:ext cx="299568" cy="303516"/>
              <a:chOff x="4627013" y="2290759"/>
              <a:chExt cx="299568" cy="303516"/>
            </a:xfrm>
          </p:grpSpPr>
          <p:sp>
            <p:nvSpPr>
              <p:cNvPr id="73" name="Freeform: Shape 124">
                <a:extLst>
                  <a:ext uri="{FF2B5EF4-FFF2-40B4-BE49-F238E27FC236}">
                    <a16:creationId xmlns:a16="http://schemas.microsoft.com/office/drawing/2014/main" id="{5B2F82F0-9E84-3724-0931-70D9CC8D0999}"/>
                  </a:ext>
                </a:extLst>
              </p:cNvPr>
              <p:cNvSpPr/>
              <p:nvPr/>
            </p:nvSpPr>
            <p:spPr>
              <a:xfrm>
                <a:off x="4663663" y="2290759"/>
                <a:ext cx="225937" cy="303516"/>
              </a:xfrm>
              <a:custGeom>
                <a:avLst/>
                <a:gdLst>
                  <a:gd name="connsiteX0" fmla="*/ 225230 w 225937"/>
                  <a:gd name="connsiteY0" fmla="*/ 100628 h 303516"/>
                  <a:gd name="connsiteX1" fmla="*/ 113020 w 225937"/>
                  <a:gd name="connsiteY1" fmla="*/ 0 h 303516"/>
                  <a:gd name="connsiteX2" fmla="*/ 810 w 225937"/>
                  <a:gd name="connsiteY2" fmla="*/ 100628 h 303516"/>
                  <a:gd name="connsiteX3" fmla="*/ 0 w 225937"/>
                  <a:gd name="connsiteY3" fmla="*/ 114082 h 303516"/>
                  <a:gd name="connsiteX4" fmla="*/ 2193 w 225937"/>
                  <a:gd name="connsiteY4" fmla="*/ 132570 h 303516"/>
                  <a:gd name="connsiteX5" fmla="*/ 14035 w 225937"/>
                  <a:gd name="connsiteY5" fmla="*/ 166034 h 303516"/>
                  <a:gd name="connsiteX6" fmla="*/ 112918 w 225937"/>
                  <a:gd name="connsiteY6" fmla="*/ 303517 h 303516"/>
                  <a:gd name="connsiteX7" fmla="*/ 211904 w 225937"/>
                  <a:gd name="connsiteY7" fmla="*/ 166034 h 303516"/>
                  <a:gd name="connsiteX8" fmla="*/ 223712 w 225937"/>
                  <a:gd name="connsiteY8" fmla="*/ 132570 h 303516"/>
                  <a:gd name="connsiteX9" fmla="*/ 225938 w 225937"/>
                  <a:gd name="connsiteY9" fmla="*/ 114082 h 303516"/>
                  <a:gd name="connsiteX10" fmla="*/ 225128 w 225937"/>
                  <a:gd name="connsiteY10" fmla="*/ 100628 h 303516"/>
                  <a:gd name="connsiteX11" fmla="*/ 225230 w 225937"/>
                  <a:gd name="connsiteY11" fmla="*/ 100628 h 303516"/>
                  <a:gd name="connsiteX12" fmla="*/ 113020 w 225937"/>
                  <a:gd name="connsiteY12" fmla="*/ 203712 h 303516"/>
                  <a:gd name="connsiteX13" fmla="*/ 23313 w 225937"/>
                  <a:gd name="connsiteY13" fmla="*/ 113148 h 303516"/>
                  <a:gd name="connsiteX14" fmla="*/ 113020 w 225937"/>
                  <a:gd name="connsiteY14" fmla="*/ 22584 h 303516"/>
                  <a:gd name="connsiteX15" fmla="*/ 202727 w 225937"/>
                  <a:gd name="connsiteY15" fmla="*/ 113148 h 303516"/>
                  <a:gd name="connsiteX16" fmla="*/ 113020 w 225937"/>
                  <a:gd name="connsiteY16" fmla="*/ 203712 h 30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937" h="303516">
                    <a:moveTo>
                      <a:pt x="225230" y="100628"/>
                    </a:moveTo>
                    <a:cubicBezTo>
                      <a:pt x="218617" y="43993"/>
                      <a:pt x="170980" y="0"/>
                      <a:pt x="113020" y="0"/>
                    </a:cubicBezTo>
                    <a:cubicBezTo>
                      <a:pt x="55059" y="0"/>
                      <a:pt x="7287" y="43993"/>
                      <a:pt x="810" y="100628"/>
                    </a:cubicBezTo>
                    <a:cubicBezTo>
                      <a:pt x="337" y="105075"/>
                      <a:pt x="0" y="109518"/>
                      <a:pt x="0" y="114082"/>
                    </a:cubicBezTo>
                    <a:cubicBezTo>
                      <a:pt x="0" y="119932"/>
                      <a:pt x="810" y="126133"/>
                      <a:pt x="2193" y="132570"/>
                    </a:cubicBezTo>
                    <a:cubicBezTo>
                      <a:pt x="4420" y="144503"/>
                      <a:pt x="8468" y="155738"/>
                      <a:pt x="14035" y="166034"/>
                    </a:cubicBezTo>
                    <a:cubicBezTo>
                      <a:pt x="44297" y="231323"/>
                      <a:pt x="112918" y="303517"/>
                      <a:pt x="112918" y="303517"/>
                    </a:cubicBezTo>
                    <a:cubicBezTo>
                      <a:pt x="112918" y="303517"/>
                      <a:pt x="181540" y="231323"/>
                      <a:pt x="211904" y="166034"/>
                    </a:cubicBezTo>
                    <a:cubicBezTo>
                      <a:pt x="217470" y="155738"/>
                      <a:pt x="221519" y="144503"/>
                      <a:pt x="223712" y="132570"/>
                    </a:cubicBezTo>
                    <a:cubicBezTo>
                      <a:pt x="225128" y="126133"/>
                      <a:pt x="225938" y="119932"/>
                      <a:pt x="225938" y="114082"/>
                    </a:cubicBezTo>
                    <a:cubicBezTo>
                      <a:pt x="225938" y="109518"/>
                      <a:pt x="225702" y="105075"/>
                      <a:pt x="225128" y="100628"/>
                    </a:cubicBezTo>
                    <a:lnTo>
                      <a:pt x="225230" y="100628"/>
                    </a:lnTo>
                    <a:close/>
                    <a:moveTo>
                      <a:pt x="113020" y="203712"/>
                    </a:moveTo>
                    <a:cubicBezTo>
                      <a:pt x="63527" y="203712"/>
                      <a:pt x="23313" y="163109"/>
                      <a:pt x="23313" y="113148"/>
                    </a:cubicBezTo>
                    <a:cubicBezTo>
                      <a:pt x="23313" y="63183"/>
                      <a:pt x="63392" y="22584"/>
                      <a:pt x="113020" y="22584"/>
                    </a:cubicBezTo>
                    <a:cubicBezTo>
                      <a:pt x="162647" y="22584"/>
                      <a:pt x="202727" y="63068"/>
                      <a:pt x="202727" y="113148"/>
                    </a:cubicBezTo>
                    <a:cubicBezTo>
                      <a:pt x="202727" y="163227"/>
                      <a:pt x="162647" y="203712"/>
                      <a:pt x="113020" y="203712"/>
                    </a:cubicBezTo>
                    <a:close/>
                  </a:path>
                </a:pathLst>
              </a:custGeom>
              <a:solidFill>
                <a:srgbClr val="00ACEC"/>
              </a:solidFill>
              <a:ln w="3369" cap="flat">
                <a:noFill/>
                <a:prstDash val="solid"/>
                <a:miter/>
              </a:ln>
            </p:spPr>
            <p:txBody>
              <a:bodyPr rtlCol="0" anchor="ctr"/>
              <a:lstStyle/>
              <a:p>
                <a:endParaRPr lang="en-GB"/>
              </a:p>
            </p:txBody>
          </p:sp>
          <p:sp>
            <p:nvSpPr>
              <p:cNvPr id="76" name="TextBox 75">
                <a:extLst>
                  <a:ext uri="{FF2B5EF4-FFF2-40B4-BE49-F238E27FC236}">
                    <a16:creationId xmlns:a16="http://schemas.microsoft.com/office/drawing/2014/main" id="{E32B7E34-411D-E93B-A5D0-2F8CE8B59210}"/>
                  </a:ext>
                </a:extLst>
              </p:cNvPr>
              <p:cNvSpPr txBox="1"/>
              <p:nvPr/>
            </p:nvSpPr>
            <p:spPr>
              <a:xfrm>
                <a:off x="4627013" y="2297742"/>
                <a:ext cx="299568" cy="215444"/>
              </a:xfrm>
              <a:prstGeom prst="rect">
                <a:avLst/>
              </a:prstGeom>
              <a:noFill/>
            </p:spPr>
            <p:txBody>
              <a:bodyPr wrap="square">
                <a:spAutoFit/>
              </a:bodyPr>
              <a:lstStyle/>
              <a:p>
                <a:pPr algn="ctr"/>
                <a:r>
                  <a:rPr lang="da-DK" sz="800" dirty="0">
                    <a:solidFill>
                      <a:schemeClr val="bg1"/>
                    </a:solidFill>
                    <a:latin typeface="+mj-lt"/>
                  </a:rPr>
                  <a:t>25</a:t>
                </a:r>
                <a:endParaRPr lang="en-DK" sz="800" dirty="0">
                  <a:solidFill>
                    <a:schemeClr val="bg1"/>
                  </a:solidFill>
                </a:endParaRPr>
              </a:p>
            </p:txBody>
          </p:sp>
        </p:grpSp>
      </p:grpSp>
      <p:grpSp>
        <p:nvGrpSpPr>
          <p:cNvPr id="80" name="Group 79">
            <a:extLst>
              <a:ext uri="{FF2B5EF4-FFF2-40B4-BE49-F238E27FC236}">
                <a16:creationId xmlns:a16="http://schemas.microsoft.com/office/drawing/2014/main" id="{0AAC41CB-3B58-9577-A645-D4D35126788F}"/>
              </a:ext>
            </a:extLst>
          </p:cNvPr>
          <p:cNvGrpSpPr/>
          <p:nvPr/>
        </p:nvGrpSpPr>
        <p:grpSpPr>
          <a:xfrm>
            <a:off x="4439129" y="5215736"/>
            <a:ext cx="299568" cy="303516"/>
            <a:chOff x="4855964" y="2691877"/>
            <a:chExt cx="299568" cy="303516"/>
          </a:xfrm>
        </p:grpSpPr>
        <p:sp>
          <p:nvSpPr>
            <p:cNvPr id="84" name="Freeform: Shape 122">
              <a:extLst>
                <a:ext uri="{FF2B5EF4-FFF2-40B4-BE49-F238E27FC236}">
                  <a16:creationId xmlns:a16="http://schemas.microsoft.com/office/drawing/2014/main" id="{A19E49BC-C590-AD26-104D-F5DA1F81248E}"/>
                </a:ext>
              </a:extLst>
            </p:cNvPr>
            <p:cNvSpPr/>
            <p:nvPr/>
          </p:nvSpPr>
          <p:spPr>
            <a:xfrm>
              <a:off x="4911878" y="2705892"/>
              <a:ext cx="195675" cy="195675"/>
            </a:xfrm>
            <a:custGeom>
              <a:avLst/>
              <a:gdLst>
                <a:gd name="connsiteX0" fmla="*/ 195676 w 195675"/>
                <a:gd name="connsiteY0" fmla="*/ 97838 h 195675"/>
                <a:gd name="connsiteX1" fmla="*/ 97838 w 195675"/>
                <a:gd name="connsiteY1" fmla="*/ 195676 h 195675"/>
                <a:gd name="connsiteX2" fmla="*/ 0 w 195675"/>
                <a:gd name="connsiteY2" fmla="*/ 97838 h 195675"/>
                <a:gd name="connsiteX3" fmla="*/ 97838 w 195675"/>
                <a:gd name="connsiteY3" fmla="*/ 0 h 195675"/>
                <a:gd name="connsiteX4" fmla="*/ 195676 w 195675"/>
                <a:gd name="connsiteY4" fmla="*/ 97838 h 195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75" h="195675">
                  <a:moveTo>
                    <a:pt x="195676" y="97838"/>
                  </a:moveTo>
                  <a:cubicBezTo>
                    <a:pt x="195676" y="151872"/>
                    <a:pt x="151872" y="195676"/>
                    <a:pt x="97838" y="195676"/>
                  </a:cubicBezTo>
                  <a:cubicBezTo>
                    <a:pt x="43804" y="195676"/>
                    <a:pt x="0" y="151872"/>
                    <a:pt x="0" y="97838"/>
                  </a:cubicBezTo>
                  <a:cubicBezTo>
                    <a:pt x="0" y="43804"/>
                    <a:pt x="43804" y="0"/>
                    <a:pt x="97838" y="0"/>
                  </a:cubicBezTo>
                  <a:cubicBezTo>
                    <a:pt x="151872" y="0"/>
                    <a:pt x="195676" y="43804"/>
                    <a:pt x="195676" y="97838"/>
                  </a:cubicBezTo>
                  <a:close/>
                </a:path>
              </a:pathLst>
            </a:custGeom>
            <a:solidFill>
              <a:srgbClr val="002132"/>
            </a:solidFill>
            <a:ln w="3369" cap="flat">
              <a:noFill/>
              <a:prstDash val="solid"/>
              <a:miter/>
            </a:ln>
          </p:spPr>
          <p:txBody>
            <a:bodyPr rtlCol="0" anchor="ctr"/>
            <a:lstStyle/>
            <a:p>
              <a:endParaRPr lang="en-GB" dirty="0"/>
            </a:p>
          </p:txBody>
        </p:sp>
        <p:grpSp>
          <p:nvGrpSpPr>
            <p:cNvPr id="85" name="Group 84">
              <a:extLst>
                <a:ext uri="{FF2B5EF4-FFF2-40B4-BE49-F238E27FC236}">
                  <a16:creationId xmlns:a16="http://schemas.microsoft.com/office/drawing/2014/main" id="{B23831CC-B9C4-3FC6-EF0F-76A32C08915E}"/>
                </a:ext>
              </a:extLst>
            </p:cNvPr>
            <p:cNvGrpSpPr/>
            <p:nvPr/>
          </p:nvGrpSpPr>
          <p:grpSpPr>
            <a:xfrm>
              <a:off x="4855964" y="2691877"/>
              <a:ext cx="299568" cy="303516"/>
              <a:chOff x="4627013" y="2290759"/>
              <a:chExt cx="299568" cy="303516"/>
            </a:xfrm>
          </p:grpSpPr>
          <p:sp>
            <p:nvSpPr>
              <p:cNvPr id="86" name="Freeform: Shape 124">
                <a:extLst>
                  <a:ext uri="{FF2B5EF4-FFF2-40B4-BE49-F238E27FC236}">
                    <a16:creationId xmlns:a16="http://schemas.microsoft.com/office/drawing/2014/main" id="{3C788EE3-F25C-D784-9E63-3476C7B0A39B}"/>
                  </a:ext>
                </a:extLst>
              </p:cNvPr>
              <p:cNvSpPr/>
              <p:nvPr/>
            </p:nvSpPr>
            <p:spPr>
              <a:xfrm>
                <a:off x="4663663" y="2290759"/>
                <a:ext cx="225937" cy="303516"/>
              </a:xfrm>
              <a:custGeom>
                <a:avLst/>
                <a:gdLst>
                  <a:gd name="connsiteX0" fmla="*/ 225230 w 225937"/>
                  <a:gd name="connsiteY0" fmla="*/ 100628 h 303516"/>
                  <a:gd name="connsiteX1" fmla="*/ 113020 w 225937"/>
                  <a:gd name="connsiteY1" fmla="*/ 0 h 303516"/>
                  <a:gd name="connsiteX2" fmla="*/ 810 w 225937"/>
                  <a:gd name="connsiteY2" fmla="*/ 100628 h 303516"/>
                  <a:gd name="connsiteX3" fmla="*/ 0 w 225937"/>
                  <a:gd name="connsiteY3" fmla="*/ 114082 h 303516"/>
                  <a:gd name="connsiteX4" fmla="*/ 2193 w 225937"/>
                  <a:gd name="connsiteY4" fmla="*/ 132570 h 303516"/>
                  <a:gd name="connsiteX5" fmla="*/ 14035 w 225937"/>
                  <a:gd name="connsiteY5" fmla="*/ 166034 h 303516"/>
                  <a:gd name="connsiteX6" fmla="*/ 112918 w 225937"/>
                  <a:gd name="connsiteY6" fmla="*/ 303517 h 303516"/>
                  <a:gd name="connsiteX7" fmla="*/ 211904 w 225937"/>
                  <a:gd name="connsiteY7" fmla="*/ 166034 h 303516"/>
                  <a:gd name="connsiteX8" fmla="*/ 223712 w 225937"/>
                  <a:gd name="connsiteY8" fmla="*/ 132570 h 303516"/>
                  <a:gd name="connsiteX9" fmla="*/ 225938 w 225937"/>
                  <a:gd name="connsiteY9" fmla="*/ 114082 h 303516"/>
                  <a:gd name="connsiteX10" fmla="*/ 225128 w 225937"/>
                  <a:gd name="connsiteY10" fmla="*/ 100628 h 303516"/>
                  <a:gd name="connsiteX11" fmla="*/ 225230 w 225937"/>
                  <a:gd name="connsiteY11" fmla="*/ 100628 h 303516"/>
                  <a:gd name="connsiteX12" fmla="*/ 113020 w 225937"/>
                  <a:gd name="connsiteY12" fmla="*/ 203712 h 303516"/>
                  <a:gd name="connsiteX13" fmla="*/ 23313 w 225937"/>
                  <a:gd name="connsiteY13" fmla="*/ 113148 h 303516"/>
                  <a:gd name="connsiteX14" fmla="*/ 113020 w 225937"/>
                  <a:gd name="connsiteY14" fmla="*/ 22584 h 303516"/>
                  <a:gd name="connsiteX15" fmla="*/ 202727 w 225937"/>
                  <a:gd name="connsiteY15" fmla="*/ 113148 h 303516"/>
                  <a:gd name="connsiteX16" fmla="*/ 113020 w 225937"/>
                  <a:gd name="connsiteY16" fmla="*/ 203712 h 30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937" h="303516">
                    <a:moveTo>
                      <a:pt x="225230" y="100628"/>
                    </a:moveTo>
                    <a:cubicBezTo>
                      <a:pt x="218617" y="43993"/>
                      <a:pt x="170980" y="0"/>
                      <a:pt x="113020" y="0"/>
                    </a:cubicBezTo>
                    <a:cubicBezTo>
                      <a:pt x="55059" y="0"/>
                      <a:pt x="7287" y="43993"/>
                      <a:pt x="810" y="100628"/>
                    </a:cubicBezTo>
                    <a:cubicBezTo>
                      <a:pt x="337" y="105075"/>
                      <a:pt x="0" y="109518"/>
                      <a:pt x="0" y="114082"/>
                    </a:cubicBezTo>
                    <a:cubicBezTo>
                      <a:pt x="0" y="119932"/>
                      <a:pt x="810" y="126133"/>
                      <a:pt x="2193" y="132570"/>
                    </a:cubicBezTo>
                    <a:cubicBezTo>
                      <a:pt x="4420" y="144503"/>
                      <a:pt x="8468" y="155738"/>
                      <a:pt x="14035" y="166034"/>
                    </a:cubicBezTo>
                    <a:cubicBezTo>
                      <a:pt x="44297" y="231323"/>
                      <a:pt x="112918" y="303517"/>
                      <a:pt x="112918" y="303517"/>
                    </a:cubicBezTo>
                    <a:cubicBezTo>
                      <a:pt x="112918" y="303517"/>
                      <a:pt x="181540" y="231323"/>
                      <a:pt x="211904" y="166034"/>
                    </a:cubicBezTo>
                    <a:cubicBezTo>
                      <a:pt x="217470" y="155738"/>
                      <a:pt x="221519" y="144503"/>
                      <a:pt x="223712" y="132570"/>
                    </a:cubicBezTo>
                    <a:cubicBezTo>
                      <a:pt x="225128" y="126133"/>
                      <a:pt x="225938" y="119932"/>
                      <a:pt x="225938" y="114082"/>
                    </a:cubicBezTo>
                    <a:cubicBezTo>
                      <a:pt x="225938" y="109518"/>
                      <a:pt x="225702" y="105075"/>
                      <a:pt x="225128" y="100628"/>
                    </a:cubicBezTo>
                    <a:lnTo>
                      <a:pt x="225230" y="100628"/>
                    </a:lnTo>
                    <a:close/>
                    <a:moveTo>
                      <a:pt x="113020" y="203712"/>
                    </a:moveTo>
                    <a:cubicBezTo>
                      <a:pt x="63527" y="203712"/>
                      <a:pt x="23313" y="163109"/>
                      <a:pt x="23313" y="113148"/>
                    </a:cubicBezTo>
                    <a:cubicBezTo>
                      <a:pt x="23313" y="63183"/>
                      <a:pt x="63392" y="22584"/>
                      <a:pt x="113020" y="22584"/>
                    </a:cubicBezTo>
                    <a:cubicBezTo>
                      <a:pt x="162647" y="22584"/>
                      <a:pt x="202727" y="63068"/>
                      <a:pt x="202727" y="113148"/>
                    </a:cubicBezTo>
                    <a:cubicBezTo>
                      <a:pt x="202727" y="163227"/>
                      <a:pt x="162647" y="203712"/>
                      <a:pt x="113020" y="203712"/>
                    </a:cubicBezTo>
                    <a:close/>
                  </a:path>
                </a:pathLst>
              </a:custGeom>
              <a:solidFill>
                <a:srgbClr val="00ACEC"/>
              </a:solidFill>
              <a:ln w="3369" cap="flat">
                <a:noFill/>
                <a:prstDash val="solid"/>
                <a:miter/>
              </a:ln>
            </p:spPr>
            <p:txBody>
              <a:bodyPr rtlCol="0" anchor="ctr"/>
              <a:lstStyle/>
              <a:p>
                <a:endParaRPr lang="en-GB"/>
              </a:p>
            </p:txBody>
          </p:sp>
          <p:sp>
            <p:nvSpPr>
              <p:cNvPr id="90" name="TextBox 89">
                <a:extLst>
                  <a:ext uri="{FF2B5EF4-FFF2-40B4-BE49-F238E27FC236}">
                    <a16:creationId xmlns:a16="http://schemas.microsoft.com/office/drawing/2014/main" id="{ADED1EEE-750B-1B48-71F4-D32CF3A014A7}"/>
                  </a:ext>
                </a:extLst>
              </p:cNvPr>
              <p:cNvSpPr txBox="1"/>
              <p:nvPr/>
            </p:nvSpPr>
            <p:spPr>
              <a:xfrm>
                <a:off x="4627013" y="2297742"/>
                <a:ext cx="299568" cy="215444"/>
              </a:xfrm>
              <a:prstGeom prst="rect">
                <a:avLst/>
              </a:prstGeom>
              <a:noFill/>
            </p:spPr>
            <p:txBody>
              <a:bodyPr wrap="square">
                <a:spAutoFit/>
              </a:bodyPr>
              <a:lstStyle/>
              <a:p>
                <a:pPr algn="ctr"/>
                <a:r>
                  <a:rPr lang="da-DK" sz="800" dirty="0">
                    <a:solidFill>
                      <a:schemeClr val="bg1"/>
                    </a:solidFill>
                    <a:latin typeface="+mj-lt"/>
                  </a:rPr>
                  <a:t>26</a:t>
                </a:r>
                <a:endParaRPr lang="en-DK" sz="800" dirty="0">
                  <a:solidFill>
                    <a:schemeClr val="bg1"/>
                  </a:solidFill>
                </a:endParaRPr>
              </a:p>
            </p:txBody>
          </p:sp>
        </p:grpSp>
      </p:grpSp>
      <p:grpSp>
        <p:nvGrpSpPr>
          <p:cNvPr id="91" name="Group 90">
            <a:extLst>
              <a:ext uri="{FF2B5EF4-FFF2-40B4-BE49-F238E27FC236}">
                <a16:creationId xmlns:a16="http://schemas.microsoft.com/office/drawing/2014/main" id="{784E5FE4-25A8-BDBB-AF4D-2DA5C243F004}"/>
              </a:ext>
            </a:extLst>
          </p:cNvPr>
          <p:cNvGrpSpPr/>
          <p:nvPr/>
        </p:nvGrpSpPr>
        <p:grpSpPr>
          <a:xfrm>
            <a:off x="4344026" y="5360578"/>
            <a:ext cx="299568" cy="303516"/>
            <a:chOff x="4855964" y="2691877"/>
            <a:chExt cx="299568" cy="303516"/>
          </a:xfrm>
        </p:grpSpPr>
        <p:sp>
          <p:nvSpPr>
            <p:cNvPr id="92" name="Freeform: Shape 122">
              <a:extLst>
                <a:ext uri="{FF2B5EF4-FFF2-40B4-BE49-F238E27FC236}">
                  <a16:creationId xmlns:a16="http://schemas.microsoft.com/office/drawing/2014/main" id="{F40D9FD7-0275-89A4-260A-351001D679B1}"/>
                </a:ext>
              </a:extLst>
            </p:cNvPr>
            <p:cNvSpPr/>
            <p:nvPr/>
          </p:nvSpPr>
          <p:spPr>
            <a:xfrm>
              <a:off x="4911878" y="2705892"/>
              <a:ext cx="195675" cy="195675"/>
            </a:xfrm>
            <a:custGeom>
              <a:avLst/>
              <a:gdLst>
                <a:gd name="connsiteX0" fmla="*/ 195676 w 195675"/>
                <a:gd name="connsiteY0" fmla="*/ 97838 h 195675"/>
                <a:gd name="connsiteX1" fmla="*/ 97838 w 195675"/>
                <a:gd name="connsiteY1" fmla="*/ 195676 h 195675"/>
                <a:gd name="connsiteX2" fmla="*/ 0 w 195675"/>
                <a:gd name="connsiteY2" fmla="*/ 97838 h 195675"/>
                <a:gd name="connsiteX3" fmla="*/ 97838 w 195675"/>
                <a:gd name="connsiteY3" fmla="*/ 0 h 195675"/>
                <a:gd name="connsiteX4" fmla="*/ 195676 w 195675"/>
                <a:gd name="connsiteY4" fmla="*/ 97838 h 195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75" h="195675">
                  <a:moveTo>
                    <a:pt x="195676" y="97838"/>
                  </a:moveTo>
                  <a:cubicBezTo>
                    <a:pt x="195676" y="151872"/>
                    <a:pt x="151872" y="195676"/>
                    <a:pt x="97838" y="195676"/>
                  </a:cubicBezTo>
                  <a:cubicBezTo>
                    <a:pt x="43804" y="195676"/>
                    <a:pt x="0" y="151872"/>
                    <a:pt x="0" y="97838"/>
                  </a:cubicBezTo>
                  <a:cubicBezTo>
                    <a:pt x="0" y="43804"/>
                    <a:pt x="43804" y="0"/>
                    <a:pt x="97838" y="0"/>
                  </a:cubicBezTo>
                  <a:cubicBezTo>
                    <a:pt x="151872" y="0"/>
                    <a:pt x="195676" y="43804"/>
                    <a:pt x="195676" y="97838"/>
                  </a:cubicBezTo>
                  <a:close/>
                </a:path>
              </a:pathLst>
            </a:custGeom>
            <a:solidFill>
              <a:srgbClr val="002132"/>
            </a:solidFill>
            <a:ln w="3369" cap="flat">
              <a:noFill/>
              <a:prstDash val="solid"/>
              <a:miter/>
            </a:ln>
          </p:spPr>
          <p:txBody>
            <a:bodyPr rtlCol="0" anchor="ctr"/>
            <a:lstStyle/>
            <a:p>
              <a:endParaRPr lang="en-GB" dirty="0"/>
            </a:p>
          </p:txBody>
        </p:sp>
        <p:grpSp>
          <p:nvGrpSpPr>
            <p:cNvPr id="93" name="Group 92">
              <a:extLst>
                <a:ext uri="{FF2B5EF4-FFF2-40B4-BE49-F238E27FC236}">
                  <a16:creationId xmlns:a16="http://schemas.microsoft.com/office/drawing/2014/main" id="{276A9238-0110-B816-B9CD-40C6BC08340F}"/>
                </a:ext>
              </a:extLst>
            </p:cNvPr>
            <p:cNvGrpSpPr/>
            <p:nvPr/>
          </p:nvGrpSpPr>
          <p:grpSpPr>
            <a:xfrm>
              <a:off x="4855964" y="2691877"/>
              <a:ext cx="299568" cy="303516"/>
              <a:chOff x="4627013" y="2290759"/>
              <a:chExt cx="299568" cy="303516"/>
            </a:xfrm>
          </p:grpSpPr>
          <p:sp>
            <p:nvSpPr>
              <p:cNvPr id="94" name="Freeform: Shape 124">
                <a:extLst>
                  <a:ext uri="{FF2B5EF4-FFF2-40B4-BE49-F238E27FC236}">
                    <a16:creationId xmlns:a16="http://schemas.microsoft.com/office/drawing/2014/main" id="{3BE976DA-32E4-5D4E-1D88-27B11F19C4C8}"/>
                  </a:ext>
                </a:extLst>
              </p:cNvPr>
              <p:cNvSpPr/>
              <p:nvPr/>
            </p:nvSpPr>
            <p:spPr>
              <a:xfrm>
                <a:off x="4663663" y="2290759"/>
                <a:ext cx="225937" cy="303516"/>
              </a:xfrm>
              <a:custGeom>
                <a:avLst/>
                <a:gdLst>
                  <a:gd name="connsiteX0" fmla="*/ 225230 w 225937"/>
                  <a:gd name="connsiteY0" fmla="*/ 100628 h 303516"/>
                  <a:gd name="connsiteX1" fmla="*/ 113020 w 225937"/>
                  <a:gd name="connsiteY1" fmla="*/ 0 h 303516"/>
                  <a:gd name="connsiteX2" fmla="*/ 810 w 225937"/>
                  <a:gd name="connsiteY2" fmla="*/ 100628 h 303516"/>
                  <a:gd name="connsiteX3" fmla="*/ 0 w 225937"/>
                  <a:gd name="connsiteY3" fmla="*/ 114082 h 303516"/>
                  <a:gd name="connsiteX4" fmla="*/ 2193 w 225937"/>
                  <a:gd name="connsiteY4" fmla="*/ 132570 h 303516"/>
                  <a:gd name="connsiteX5" fmla="*/ 14035 w 225937"/>
                  <a:gd name="connsiteY5" fmla="*/ 166034 h 303516"/>
                  <a:gd name="connsiteX6" fmla="*/ 112918 w 225937"/>
                  <a:gd name="connsiteY6" fmla="*/ 303517 h 303516"/>
                  <a:gd name="connsiteX7" fmla="*/ 211904 w 225937"/>
                  <a:gd name="connsiteY7" fmla="*/ 166034 h 303516"/>
                  <a:gd name="connsiteX8" fmla="*/ 223712 w 225937"/>
                  <a:gd name="connsiteY8" fmla="*/ 132570 h 303516"/>
                  <a:gd name="connsiteX9" fmla="*/ 225938 w 225937"/>
                  <a:gd name="connsiteY9" fmla="*/ 114082 h 303516"/>
                  <a:gd name="connsiteX10" fmla="*/ 225128 w 225937"/>
                  <a:gd name="connsiteY10" fmla="*/ 100628 h 303516"/>
                  <a:gd name="connsiteX11" fmla="*/ 225230 w 225937"/>
                  <a:gd name="connsiteY11" fmla="*/ 100628 h 303516"/>
                  <a:gd name="connsiteX12" fmla="*/ 113020 w 225937"/>
                  <a:gd name="connsiteY12" fmla="*/ 203712 h 303516"/>
                  <a:gd name="connsiteX13" fmla="*/ 23313 w 225937"/>
                  <a:gd name="connsiteY13" fmla="*/ 113148 h 303516"/>
                  <a:gd name="connsiteX14" fmla="*/ 113020 w 225937"/>
                  <a:gd name="connsiteY14" fmla="*/ 22584 h 303516"/>
                  <a:gd name="connsiteX15" fmla="*/ 202727 w 225937"/>
                  <a:gd name="connsiteY15" fmla="*/ 113148 h 303516"/>
                  <a:gd name="connsiteX16" fmla="*/ 113020 w 225937"/>
                  <a:gd name="connsiteY16" fmla="*/ 203712 h 30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937" h="303516">
                    <a:moveTo>
                      <a:pt x="225230" y="100628"/>
                    </a:moveTo>
                    <a:cubicBezTo>
                      <a:pt x="218617" y="43993"/>
                      <a:pt x="170980" y="0"/>
                      <a:pt x="113020" y="0"/>
                    </a:cubicBezTo>
                    <a:cubicBezTo>
                      <a:pt x="55059" y="0"/>
                      <a:pt x="7287" y="43993"/>
                      <a:pt x="810" y="100628"/>
                    </a:cubicBezTo>
                    <a:cubicBezTo>
                      <a:pt x="337" y="105075"/>
                      <a:pt x="0" y="109518"/>
                      <a:pt x="0" y="114082"/>
                    </a:cubicBezTo>
                    <a:cubicBezTo>
                      <a:pt x="0" y="119932"/>
                      <a:pt x="810" y="126133"/>
                      <a:pt x="2193" y="132570"/>
                    </a:cubicBezTo>
                    <a:cubicBezTo>
                      <a:pt x="4420" y="144503"/>
                      <a:pt x="8468" y="155738"/>
                      <a:pt x="14035" y="166034"/>
                    </a:cubicBezTo>
                    <a:cubicBezTo>
                      <a:pt x="44297" y="231323"/>
                      <a:pt x="112918" y="303517"/>
                      <a:pt x="112918" y="303517"/>
                    </a:cubicBezTo>
                    <a:cubicBezTo>
                      <a:pt x="112918" y="303517"/>
                      <a:pt x="181540" y="231323"/>
                      <a:pt x="211904" y="166034"/>
                    </a:cubicBezTo>
                    <a:cubicBezTo>
                      <a:pt x="217470" y="155738"/>
                      <a:pt x="221519" y="144503"/>
                      <a:pt x="223712" y="132570"/>
                    </a:cubicBezTo>
                    <a:cubicBezTo>
                      <a:pt x="225128" y="126133"/>
                      <a:pt x="225938" y="119932"/>
                      <a:pt x="225938" y="114082"/>
                    </a:cubicBezTo>
                    <a:cubicBezTo>
                      <a:pt x="225938" y="109518"/>
                      <a:pt x="225702" y="105075"/>
                      <a:pt x="225128" y="100628"/>
                    </a:cubicBezTo>
                    <a:lnTo>
                      <a:pt x="225230" y="100628"/>
                    </a:lnTo>
                    <a:close/>
                    <a:moveTo>
                      <a:pt x="113020" y="203712"/>
                    </a:moveTo>
                    <a:cubicBezTo>
                      <a:pt x="63527" y="203712"/>
                      <a:pt x="23313" y="163109"/>
                      <a:pt x="23313" y="113148"/>
                    </a:cubicBezTo>
                    <a:cubicBezTo>
                      <a:pt x="23313" y="63183"/>
                      <a:pt x="63392" y="22584"/>
                      <a:pt x="113020" y="22584"/>
                    </a:cubicBezTo>
                    <a:cubicBezTo>
                      <a:pt x="162647" y="22584"/>
                      <a:pt x="202727" y="63068"/>
                      <a:pt x="202727" y="113148"/>
                    </a:cubicBezTo>
                    <a:cubicBezTo>
                      <a:pt x="202727" y="163227"/>
                      <a:pt x="162647" y="203712"/>
                      <a:pt x="113020" y="203712"/>
                    </a:cubicBezTo>
                    <a:close/>
                  </a:path>
                </a:pathLst>
              </a:custGeom>
              <a:solidFill>
                <a:srgbClr val="00ACEC"/>
              </a:solidFill>
              <a:ln w="3369" cap="flat">
                <a:noFill/>
                <a:prstDash val="solid"/>
                <a:miter/>
              </a:ln>
            </p:spPr>
            <p:txBody>
              <a:bodyPr rtlCol="0" anchor="ctr"/>
              <a:lstStyle/>
              <a:p>
                <a:endParaRPr lang="en-GB"/>
              </a:p>
            </p:txBody>
          </p:sp>
          <p:sp>
            <p:nvSpPr>
              <p:cNvPr id="95" name="TextBox 94">
                <a:extLst>
                  <a:ext uri="{FF2B5EF4-FFF2-40B4-BE49-F238E27FC236}">
                    <a16:creationId xmlns:a16="http://schemas.microsoft.com/office/drawing/2014/main" id="{1BDC1A3B-A831-4B0F-DB5D-7D662712DD69}"/>
                  </a:ext>
                </a:extLst>
              </p:cNvPr>
              <p:cNvSpPr txBox="1"/>
              <p:nvPr/>
            </p:nvSpPr>
            <p:spPr>
              <a:xfrm>
                <a:off x="4627013" y="2297742"/>
                <a:ext cx="299568" cy="215444"/>
              </a:xfrm>
              <a:prstGeom prst="rect">
                <a:avLst/>
              </a:prstGeom>
              <a:noFill/>
            </p:spPr>
            <p:txBody>
              <a:bodyPr wrap="square">
                <a:spAutoFit/>
              </a:bodyPr>
              <a:lstStyle/>
              <a:p>
                <a:pPr algn="ctr"/>
                <a:r>
                  <a:rPr lang="da-DK" sz="800" dirty="0">
                    <a:solidFill>
                      <a:schemeClr val="bg1"/>
                    </a:solidFill>
                    <a:latin typeface="+mj-lt"/>
                  </a:rPr>
                  <a:t>29</a:t>
                </a:r>
                <a:endParaRPr lang="en-DK" sz="800" dirty="0">
                  <a:solidFill>
                    <a:schemeClr val="bg1"/>
                  </a:solidFill>
                </a:endParaRPr>
              </a:p>
            </p:txBody>
          </p:sp>
        </p:grpSp>
      </p:grpSp>
      <p:grpSp>
        <p:nvGrpSpPr>
          <p:cNvPr id="96" name="Group 95">
            <a:extLst>
              <a:ext uri="{FF2B5EF4-FFF2-40B4-BE49-F238E27FC236}">
                <a16:creationId xmlns:a16="http://schemas.microsoft.com/office/drawing/2014/main" id="{F46BF66A-37F1-D8C9-A6A3-588489F5EA45}"/>
              </a:ext>
            </a:extLst>
          </p:cNvPr>
          <p:cNvGrpSpPr/>
          <p:nvPr/>
        </p:nvGrpSpPr>
        <p:grpSpPr>
          <a:xfrm>
            <a:off x="4487886" y="5380557"/>
            <a:ext cx="299568" cy="303516"/>
            <a:chOff x="4855964" y="2691877"/>
            <a:chExt cx="299568" cy="303516"/>
          </a:xfrm>
        </p:grpSpPr>
        <p:sp>
          <p:nvSpPr>
            <p:cNvPr id="97" name="Freeform: Shape 122">
              <a:extLst>
                <a:ext uri="{FF2B5EF4-FFF2-40B4-BE49-F238E27FC236}">
                  <a16:creationId xmlns:a16="http://schemas.microsoft.com/office/drawing/2014/main" id="{1A3FF7F9-A1D9-CFD2-FA8F-64831150A6AC}"/>
                </a:ext>
              </a:extLst>
            </p:cNvPr>
            <p:cNvSpPr/>
            <p:nvPr/>
          </p:nvSpPr>
          <p:spPr>
            <a:xfrm>
              <a:off x="4911878" y="2705892"/>
              <a:ext cx="195675" cy="195675"/>
            </a:xfrm>
            <a:custGeom>
              <a:avLst/>
              <a:gdLst>
                <a:gd name="connsiteX0" fmla="*/ 195676 w 195675"/>
                <a:gd name="connsiteY0" fmla="*/ 97838 h 195675"/>
                <a:gd name="connsiteX1" fmla="*/ 97838 w 195675"/>
                <a:gd name="connsiteY1" fmla="*/ 195676 h 195675"/>
                <a:gd name="connsiteX2" fmla="*/ 0 w 195675"/>
                <a:gd name="connsiteY2" fmla="*/ 97838 h 195675"/>
                <a:gd name="connsiteX3" fmla="*/ 97838 w 195675"/>
                <a:gd name="connsiteY3" fmla="*/ 0 h 195675"/>
                <a:gd name="connsiteX4" fmla="*/ 195676 w 195675"/>
                <a:gd name="connsiteY4" fmla="*/ 97838 h 195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75" h="195675">
                  <a:moveTo>
                    <a:pt x="195676" y="97838"/>
                  </a:moveTo>
                  <a:cubicBezTo>
                    <a:pt x="195676" y="151872"/>
                    <a:pt x="151872" y="195676"/>
                    <a:pt x="97838" y="195676"/>
                  </a:cubicBezTo>
                  <a:cubicBezTo>
                    <a:pt x="43804" y="195676"/>
                    <a:pt x="0" y="151872"/>
                    <a:pt x="0" y="97838"/>
                  </a:cubicBezTo>
                  <a:cubicBezTo>
                    <a:pt x="0" y="43804"/>
                    <a:pt x="43804" y="0"/>
                    <a:pt x="97838" y="0"/>
                  </a:cubicBezTo>
                  <a:cubicBezTo>
                    <a:pt x="151872" y="0"/>
                    <a:pt x="195676" y="43804"/>
                    <a:pt x="195676" y="97838"/>
                  </a:cubicBezTo>
                  <a:close/>
                </a:path>
              </a:pathLst>
            </a:custGeom>
            <a:solidFill>
              <a:srgbClr val="002132"/>
            </a:solidFill>
            <a:ln w="3369" cap="flat">
              <a:noFill/>
              <a:prstDash val="solid"/>
              <a:miter/>
            </a:ln>
          </p:spPr>
          <p:txBody>
            <a:bodyPr rtlCol="0" anchor="ctr"/>
            <a:lstStyle/>
            <a:p>
              <a:endParaRPr lang="en-GB" dirty="0"/>
            </a:p>
          </p:txBody>
        </p:sp>
        <p:grpSp>
          <p:nvGrpSpPr>
            <p:cNvPr id="98" name="Group 97">
              <a:extLst>
                <a:ext uri="{FF2B5EF4-FFF2-40B4-BE49-F238E27FC236}">
                  <a16:creationId xmlns:a16="http://schemas.microsoft.com/office/drawing/2014/main" id="{2F8CD815-65F5-3EFA-45F9-F905492A1AE2}"/>
                </a:ext>
              </a:extLst>
            </p:cNvPr>
            <p:cNvGrpSpPr/>
            <p:nvPr/>
          </p:nvGrpSpPr>
          <p:grpSpPr>
            <a:xfrm>
              <a:off x="4855964" y="2691877"/>
              <a:ext cx="299568" cy="303516"/>
              <a:chOff x="4627013" y="2290759"/>
              <a:chExt cx="299568" cy="303516"/>
            </a:xfrm>
          </p:grpSpPr>
          <p:sp>
            <p:nvSpPr>
              <p:cNvPr id="99" name="Freeform: Shape 124">
                <a:extLst>
                  <a:ext uri="{FF2B5EF4-FFF2-40B4-BE49-F238E27FC236}">
                    <a16:creationId xmlns:a16="http://schemas.microsoft.com/office/drawing/2014/main" id="{57E19CEC-6FF4-9C49-D946-1F1652444132}"/>
                  </a:ext>
                </a:extLst>
              </p:cNvPr>
              <p:cNvSpPr/>
              <p:nvPr/>
            </p:nvSpPr>
            <p:spPr>
              <a:xfrm>
                <a:off x="4663663" y="2290759"/>
                <a:ext cx="225937" cy="303516"/>
              </a:xfrm>
              <a:custGeom>
                <a:avLst/>
                <a:gdLst>
                  <a:gd name="connsiteX0" fmla="*/ 225230 w 225937"/>
                  <a:gd name="connsiteY0" fmla="*/ 100628 h 303516"/>
                  <a:gd name="connsiteX1" fmla="*/ 113020 w 225937"/>
                  <a:gd name="connsiteY1" fmla="*/ 0 h 303516"/>
                  <a:gd name="connsiteX2" fmla="*/ 810 w 225937"/>
                  <a:gd name="connsiteY2" fmla="*/ 100628 h 303516"/>
                  <a:gd name="connsiteX3" fmla="*/ 0 w 225937"/>
                  <a:gd name="connsiteY3" fmla="*/ 114082 h 303516"/>
                  <a:gd name="connsiteX4" fmla="*/ 2193 w 225937"/>
                  <a:gd name="connsiteY4" fmla="*/ 132570 h 303516"/>
                  <a:gd name="connsiteX5" fmla="*/ 14035 w 225937"/>
                  <a:gd name="connsiteY5" fmla="*/ 166034 h 303516"/>
                  <a:gd name="connsiteX6" fmla="*/ 112918 w 225937"/>
                  <a:gd name="connsiteY6" fmla="*/ 303517 h 303516"/>
                  <a:gd name="connsiteX7" fmla="*/ 211904 w 225937"/>
                  <a:gd name="connsiteY7" fmla="*/ 166034 h 303516"/>
                  <a:gd name="connsiteX8" fmla="*/ 223712 w 225937"/>
                  <a:gd name="connsiteY8" fmla="*/ 132570 h 303516"/>
                  <a:gd name="connsiteX9" fmla="*/ 225938 w 225937"/>
                  <a:gd name="connsiteY9" fmla="*/ 114082 h 303516"/>
                  <a:gd name="connsiteX10" fmla="*/ 225128 w 225937"/>
                  <a:gd name="connsiteY10" fmla="*/ 100628 h 303516"/>
                  <a:gd name="connsiteX11" fmla="*/ 225230 w 225937"/>
                  <a:gd name="connsiteY11" fmla="*/ 100628 h 303516"/>
                  <a:gd name="connsiteX12" fmla="*/ 113020 w 225937"/>
                  <a:gd name="connsiteY12" fmla="*/ 203712 h 303516"/>
                  <a:gd name="connsiteX13" fmla="*/ 23313 w 225937"/>
                  <a:gd name="connsiteY13" fmla="*/ 113148 h 303516"/>
                  <a:gd name="connsiteX14" fmla="*/ 113020 w 225937"/>
                  <a:gd name="connsiteY14" fmla="*/ 22584 h 303516"/>
                  <a:gd name="connsiteX15" fmla="*/ 202727 w 225937"/>
                  <a:gd name="connsiteY15" fmla="*/ 113148 h 303516"/>
                  <a:gd name="connsiteX16" fmla="*/ 113020 w 225937"/>
                  <a:gd name="connsiteY16" fmla="*/ 203712 h 30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937" h="303516">
                    <a:moveTo>
                      <a:pt x="225230" y="100628"/>
                    </a:moveTo>
                    <a:cubicBezTo>
                      <a:pt x="218617" y="43993"/>
                      <a:pt x="170980" y="0"/>
                      <a:pt x="113020" y="0"/>
                    </a:cubicBezTo>
                    <a:cubicBezTo>
                      <a:pt x="55059" y="0"/>
                      <a:pt x="7287" y="43993"/>
                      <a:pt x="810" y="100628"/>
                    </a:cubicBezTo>
                    <a:cubicBezTo>
                      <a:pt x="337" y="105075"/>
                      <a:pt x="0" y="109518"/>
                      <a:pt x="0" y="114082"/>
                    </a:cubicBezTo>
                    <a:cubicBezTo>
                      <a:pt x="0" y="119932"/>
                      <a:pt x="810" y="126133"/>
                      <a:pt x="2193" y="132570"/>
                    </a:cubicBezTo>
                    <a:cubicBezTo>
                      <a:pt x="4420" y="144503"/>
                      <a:pt x="8468" y="155738"/>
                      <a:pt x="14035" y="166034"/>
                    </a:cubicBezTo>
                    <a:cubicBezTo>
                      <a:pt x="44297" y="231323"/>
                      <a:pt x="112918" y="303517"/>
                      <a:pt x="112918" y="303517"/>
                    </a:cubicBezTo>
                    <a:cubicBezTo>
                      <a:pt x="112918" y="303517"/>
                      <a:pt x="181540" y="231323"/>
                      <a:pt x="211904" y="166034"/>
                    </a:cubicBezTo>
                    <a:cubicBezTo>
                      <a:pt x="217470" y="155738"/>
                      <a:pt x="221519" y="144503"/>
                      <a:pt x="223712" y="132570"/>
                    </a:cubicBezTo>
                    <a:cubicBezTo>
                      <a:pt x="225128" y="126133"/>
                      <a:pt x="225938" y="119932"/>
                      <a:pt x="225938" y="114082"/>
                    </a:cubicBezTo>
                    <a:cubicBezTo>
                      <a:pt x="225938" y="109518"/>
                      <a:pt x="225702" y="105075"/>
                      <a:pt x="225128" y="100628"/>
                    </a:cubicBezTo>
                    <a:lnTo>
                      <a:pt x="225230" y="100628"/>
                    </a:lnTo>
                    <a:close/>
                    <a:moveTo>
                      <a:pt x="113020" y="203712"/>
                    </a:moveTo>
                    <a:cubicBezTo>
                      <a:pt x="63527" y="203712"/>
                      <a:pt x="23313" y="163109"/>
                      <a:pt x="23313" y="113148"/>
                    </a:cubicBezTo>
                    <a:cubicBezTo>
                      <a:pt x="23313" y="63183"/>
                      <a:pt x="63392" y="22584"/>
                      <a:pt x="113020" y="22584"/>
                    </a:cubicBezTo>
                    <a:cubicBezTo>
                      <a:pt x="162647" y="22584"/>
                      <a:pt x="202727" y="63068"/>
                      <a:pt x="202727" y="113148"/>
                    </a:cubicBezTo>
                    <a:cubicBezTo>
                      <a:pt x="202727" y="163227"/>
                      <a:pt x="162647" y="203712"/>
                      <a:pt x="113020" y="203712"/>
                    </a:cubicBezTo>
                    <a:close/>
                  </a:path>
                </a:pathLst>
              </a:custGeom>
              <a:solidFill>
                <a:srgbClr val="00ACEC"/>
              </a:solidFill>
              <a:ln w="3369" cap="flat">
                <a:noFill/>
                <a:prstDash val="solid"/>
                <a:miter/>
              </a:ln>
            </p:spPr>
            <p:txBody>
              <a:bodyPr rtlCol="0" anchor="ctr"/>
              <a:lstStyle/>
              <a:p>
                <a:endParaRPr lang="en-GB"/>
              </a:p>
            </p:txBody>
          </p:sp>
          <p:sp>
            <p:nvSpPr>
              <p:cNvPr id="100" name="TextBox 99">
                <a:extLst>
                  <a:ext uri="{FF2B5EF4-FFF2-40B4-BE49-F238E27FC236}">
                    <a16:creationId xmlns:a16="http://schemas.microsoft.com/office/drawing/2014/main" id="{CD11D0A9-0CF8-6426-E306-F6F6E175B0CB}"/>
                  </a:ext>
                </a:extLst>
              </p:cNvPr>
              <p:cNvSpPr txBox="1"/>
              <p:nvPr/>
            </p:nvSpPr>
            <p:spPr>
              <a:xfrm>
                <a:off x="4627013" y="2297742"/>
                <a:ext cx="299568" cy="215444"/>
              </a:xfrm>
              <a:prstGeom prst="rect">
                <a:avLst/>
              </a:prstGeom>
              <a:noFill/>
            </p:spPr>
            <p:txBody>
              <a:bodyPr wrap="square">
                <a:spAutoFit/>
              </a:bodyPr>
              <a:lstStyle/>
              <a:p>
                <a:pPr algn="ctr"/>
                <a:r>
                  <a:rPr lang="da-DK" sz="800" dirty="0">
                    <a:solidFill>
                      <a:schemeClr val="bg1"/>
                    </a:solidFill>
                    <a:latin typeface="+mj-lt"/>
                  </a:rPr>
                  <a:t>30</a:t>
                </a:r>
                <a:endParaRPr lang="en-DK" sz="800" dirty="0">
                  <a:solidFill>
                    <a:schemeClr val="bg1"/>
                  </a:solidFill>
                </a:endParaRPr>
              </a:p>
            </p:txBody>
          </p:sp>
        </p:grpSp>
      </p:grpSp>
    </p:spTree>
    <p:extLst>
      <p:ext uri="{BB962C8B-B14F-4D97-AF65-F5344CB8AC3E}">
        <p14:creationId xmlns:p14="http://schemas.microsoft.com/office/powerpoint/2010/main" val="22580760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989248F-AF2B-B0BA-745D-34836FAA82EE}"/>
              </a:ext>
            </a:extLst>
          </p:cNvPr>
          <p:cNvGrpSpPr>
            <a:grpSpLocks noGrp="1" noUngrp="1" noRot="1" noMove="1" noResize="1"/>
          </p:cNvGrpSpPr>
          <p:nvPr/>
        </p:nvGrpSpPr>
        <p:grpSpPr>
          <a:xfrm>
            <a:off x="0" y="0"/>
            <a:ext cx="12191307" cy="6870352"/>
            <a:chOff x="0" y="0"/>
            <a:chExt cx="12191307" cy="6870352"/>
          </a:xfrm>
        </p:grpSpPr>
        <p:pic>
          <p:nvPicPr>
            <p:cNvPr id="8" name="Picture 7">
              <a:extLst>
                <a:ext uri="{FF2B5EF4-FFF2-40B4-BE49-F238E27FC236}">
                  <a16:creationId xmlns:a16="http://schemas.microsoft.com/office/drawing/2014/main" id="{280954FA-468D-9337-36C7-3CA846E4A77B}"/>
                </a:ext>
              </a:extLst>
            </p:cNvPr>
            <p:cNvPicPr>
              <a:picLocks noGrp="1" noRot="1" noChangeAspect="1" noMove="1" noResize="1" noEditPoints="1" noAdjustHandles="1" noChangeArrowheads="1" noChangeShapeType="1" noCrop="1"/>
            </p:cNvPicPr>
            <p:nvPr/>
          </p:nvPicPr>
          <p:blipFill>
            <a:blip r:embed="rId2" cstate="email">
              <a:extLst>
                <a:ext uri="{28A0092B-C50C-407E-A947-70E740481C1C}">
                  <a14:useLocalDpi xmlns:a14="http://schemas.microsoft.com/office/drawing/2010/main"/>
                </a:ext>
              </a:extLst>
            </a:blip>
            <a:srcRect/>
            <a:stretch/>
          </p:blipFill>
          <p:spPr>
            <a:xfrm>
              <a:off x="693" y="0"/>
              <a:ext cx="12190614" cy="6858000"/>
            </a:xfrm>
            <a:prstGeom prst="rect">
              <a:avLst/>
            </a:prstGeom>
          </p:spPr>
        </p:pic>
        <p:pic>
          <p:nvPicPr>
            <p:cNvPr id="9" name="Graphic 8">
              <a:extLst>
                <a:ext uri="{FF2B5EF4-FFF2-40B4-BE49-F238E27FC236}">
                  <a16:creationId xmlns:a16="http://schemas.microsoft.com/office/drawing/2014/main" id="{21B9FBE7-BA8D-C97B-214A-061CB3648A5E}"/>
                </a:ext>
              </a:extLst>
            </p:cNvPr>
            <p:cNvPicPr>
              <a:picLocks noGrp="1" noRot="1" noChangeAspect="1" noMove="1" noResize="1" noEditPoints="1" noAdjustHandles="1" noChangeArrowheads="1" noChangeShapeType="1" noCrop="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10472" r="33328" b="45812"/>
            <a:stretch/>
          </p:blipFill>
          <p:spPr>
            <a:xfrm>
              <a:off x="0" y="12351"/>
              <a:ext cx="8864600" cy="6858001"/>
            </a:xfrm>
            <a:prstGeom prst="rect">
              <a:avLst/>
            </a:prstGeom>
          </p:spPr>
        </p:pic>
      </p:grpSp>
      <p:pic>
        <p:nvPicPr>
          <p:cNvPr id="10" name="Graphic 9">
            <a:extLst>
              <a:ext uri="{FF2B5EF4-FFF2-40B4-BE49-F238E27FC236}">
                <a16:creationId xmlns:a16="http://schemas.microsoft.com/office/drawing/2014/main" id="{4AF9B3BD-E0D0-9CC5-8D77-22A3AD26417C}"/>
              </a:ext>
            </a:extLst>
          </p:cNvPr>
          <p:cNvPicPr>
            <a:picLocks noGrp="1" noRot="1" noChangeAspect="1" noMove="1" noResize="1" noEditPoints="1" noAdjustHandles="1" noChangeArrowheads="1" noChangeShapeType="1" noCrop="1"/>
          </p:cNvPicPr>
          <p:nvPr/>
        </p:nvPicPr>
        <p:blipFill>
          <a:blip r:embed="rId5">
            <a:extLst>
              <a:ext uri="{96DAC541-7B7A-43D3-8B79-37D633B846F1}">
                <asvg:svgBlip xmlns:asvg="http://schemas.microsoft.com/office/drawing/2016/SVG/main" r:embed="rId6"/>
              </a:ext>
            </a:extLst>
          </a:blip>
          <a:stretch>
            <a:fillRect/>
          </a:stretch>
        </p:blipFill>
        <p:spPr>
          <a:xfrm>
            <a:off x="8562975" y="6477000"/>
            <a:ext cx="3629025" cy="381000"/>
          </a:xfrm>
          <a:prstGeom prst="rect">
            <a:avLst/>
          </a:prstGeom>
        </p:spPr>
      </p:pic>
      <p:sp>
        <p:nvSpPr>
          <p:cNvPr id="15" name="Text Placeholder 14">
            <a:extLst>
              <a:ext uri="{FF2B5EF4-FFF2-40B4-BE49-F238E27FC236}">
                <a16:creationId xmlns:a16="http://schemas.microsoft.com/office/drawing/2014/main" id="{4708A458-2C2F-234F-0200-97498FAFDF77}"/>
              </a:ext>
            </a:extLst>
          </p:cNvPr>
          <p:cNvSpPr>
            <a:spLocks noGrp="1"/>
          </p:cNvSpPr>
          <p:nvPr>
            <p:ph type="body" sz="quarter" idx="13"/>
          </p:nvPr>
        </p:nvSpPr>
        <p:spPr>
          <a:xfrm>
            <a:off x="544200" y="5579870"/>
            <a:ext cx="3564000" cy="477059"/>
          </a:xfrm>
        </p:spPr>
        <p:txBody>
          <a:bodyPr>
            <a:noAutofit/>
          </a:bodyPr>
          <a:lstStyle/>
          <a:p>
            <a:pPr marL="0" indent="0">
              <a:buNone/>
            </a:pPr>
            <a:r>
              <a:rPr lang="en-GB" sz="2400" b="1" dirty="0">
                <a:solidFill>
                  <a:schemeClr val="bg1"/>
                </a:solidFill>
                <a:effectLst/>
                <a:latin typeface="+mn-lt"/>
              </a:rPr>
              <a:t>10 - 50m</a:t>
            </a:r>
            <a:endParaRPr lang="en-GB" sz="2400" b="1" kern="100" dirty="0">
              <a:solidFill>
                <a:schemeClr val="bg1"/>
              </a:solidFill>
              <a:latin typeface="+mn-lt"/>
              <a:ea typeface="Aptos" panose="020B00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6BF43FBC-2136-6BEE-E37B-B01656B219D9}"/>
              </a:ext>
            </a:extLst>
          </p:cNvPr>
          <p:cNvSpPr>
            <a:spLocks noGrp="1" noRot="1" noMove="1" noResize="1" noEditPoints="1" noAdjustHandles="1" noChangeArrowheads="1" noChangeShapeType="1"/>
          </p:cNvSpPr>
          <p:nvPr>
            <p:ph type="sldNum" sz="quarter" idx="12"/>
          </p:nvPr>
        </p:nvSpPr>
        <p:spPr/>
        <p:txBody>
          <a:bodyPr/>
          <a:lstStyle/>
          <a:p>
            <a:fld id="{C16C2921-6903-4DB2-82DB-C5609A64D8DE}" type="slidenum">
              <a:rPr lang="en-GB" smtClean="0"/>
              <a:t>22</a:t>
            </a:fld>
            <a:endParaRPr lang="en-GB" dirty="0"/>
          </a:p>
        </p:txBody>
      </p:sp>
      <p:sp>
        <p:nvSpPr>
          <p:cNvPr id="16" name="Text Placeholder 15">
            <a:extLst>
              <a:ext uri="{FF2B5EF4-FFF2-40B4-BE49-F238E27FC236}">
                <a16:creationId xmlns:a16="http://schemas.microsoft.com/office/drawing/2014/main" id="{02799A11-1175-76B3-0669-D7559AB218AB}"/>
              </a:ext>
            </a:extLst>
          </p:cNvPr>
          <p:cNvSpPr>
            <a:spLocks noGrp="1"/>
          </p:cNvSpPr>
          <p:nvPr>
            <p:ph type="body" sz="quarter" idx="14"/>
          </p:nvPr>
        </p:nvSpPr>
        <p:spPr>
          <a:xfrm>
            <a:off x="4314000" y="5579870"/>
            <a:ext cx="3564000" cy="477059"/>
          </a:xfrm>
        </p:spPr>
        <p:txBody>
          <a:bodyPr>
            <a:noAutofit/>
          </a:bodyPr>
          <a:lstStyle/>
          <a:p>
            <a:pPr marL="0" indent="0">
              <a:buNone/>
            </a:pPr>
            <a:r>
              <a:rPr lang="en-GB" sz="2400" b="1" dirty="0">
                <a:effectLst/>
                <a:latin typeface="+mn-lt"/>
              </a:rPr>
              <a:t>2,500t</a:t>
            </a:r>
          </a:p>
        </p:txBody>
      </p:sp>
      <p:sp>
        <p:nvSpPr>
          <p:cNvPr id="17" name="Text Placeholder 16">
            <a:extLst>
              <a:ext uri="{FF2B5EF4-FFF2-40B4-BE49-F238E27FC236}">
                <a16:creationId xmlns:a16="http://schemas.microsoft.com/office/drawing/2014/main" id="{E2E40B76-DEC1-FAA9-0805-135F5C2CF6A9}"/>
              </a:ext>
            </a:extLst>
          </p:cNvPr>
          <p:cNvSpPr>
            <a:spLocks noGrp="1"/>
          </p:cNvSpPr>
          <p:nvPr>
            <p:ph type="body" sz="quarter" idx="15"/>
          </p:nvPr>
        </p:nvSpPr>
        <p:spPr>
          <a:xfrm>
            <a:off x="8083800" y="5579870"/>
            <a:ext cx="3564000" cy="477059"/>
          </a:xfrm>
        </p:spPr>
        <p:txBody>
          <a:bodyPr>
            <a:noAutofit/>
          </a:bodyPr>
          <a:lstStyle/>
          <a:p>
            <a:pPr marL="0" indent="0">
              <a:buNone/>
            </a:pPr>
            <a:r>
              <a:rPr lang="en-GB" sz="2400" b="1" dirty="0">
                <a:effectLst/>
                <a:latin typeface="+mn-lt"/>
              </a:rPr>
              <a:t>10,000t</a:t>
            </a:r>
            <a:endParaRPr lang="en-GB" sz="2400" b="1" dirty="0">
              <a:latin typeface="+mn-lt"/>
            </a:endParaRPr>
          </a:p>
        </p:txBody>
      </p:sp>
      <p:sp>
        <p:nvSpPr>
          <p:cNvPr id="2" name="Title 1">
            <a:extLst>
              <a:ext uri="{FF2B5EF4-FFF2-40B4-BE49-F238E27FC236}">
                <a16:creationId xmlns:a16="http://schemas.microsoft.com/office/drawing/2014/main" id="{5B099067-FAA8-93EE-3319-3782BE72E946}"/>
              </a:ext>
            </a:extLst>
          </p:cNvPr>
          <p:cNvSpPr>
            <a:spLocks noGrp="1"/>
          </p:cNvSpPr>
          <p:nvPr>
            <p:ph type="title"/>
          </p:nvPr>
        </p:nvSpPr>
        <p:spPr>
          <a:xfrm>
            <a:off x="544200" y="1586766"/>
            <a:ext cx="11103600" cy="737850"/>
          </a:xfrm>
        </p:spPr>
        <p:txBody>
          <a:bodyPr>
            <a:noAutofit/>
          </a:bodyPr>
          <a:lstStyle/>
          <a:p>
            <a:r>
              <a:rPr lang="en-GB" sz="6000" b="1" dirty="0">
                <a:solidFill>
                  <a:schemeClr val="bg1"/>
                </a:solidFill>
                <a:effectLst/>
                <a:latin typeface="Myriad Pro Black" panose="020B0903030403020204" pitchFamily="34" charset="0"/>
              </a:rPr>
              <a:t>Blue Wind</a:t>
            </a:r>
          </a:p>
        </p:txBody>
      </p:sp>
      <p:cxnSp>
        <p:nvCxnSpPr>
          <p:cNvPr id="13" name="Straight Connector 12">
            <a:extLst>
              <a:ext uri="{FF2B5EF4-FFF2-40B4-BE49-F238E27FC236}">
                <a16:creationId xmlns:a16="http://schemas.microsoft.com/office/drawing/2014/main" id="{7DA40CAA-99CE-59CB-42E5-B639E0B7F308}"/>
              </a:ext>
            </a:extLst>
          </p:cNvPr>
          <p:cNvCxnSpPr>
            <a:cxnSpLocks/>
          </p:cNvCxnSpPr>
          <p:nvPr/>
        </p:nvCxnSpPr>
        <p:spPr>
          <a:xfrm>
            <a:off x="657225" y="6077008"/>
            <a:ext cx="31623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C366975A-7371-8BCD-25C4-0EB263E66D9B}"/>
              </a:ext>
            </a:extLst>
          </p:cNvPr>
          <p:cNvCxnSpPr>
            <a:cxnSpLocks/>
          </p:cNvCxnSpPr>
          <p:nvPr/>
        </p:nvCxnSpPr>
        <p:spPr>
          <a:xfrm>
            <a:off x="4400550" y="6077008"/>
            <a:ext cx="31623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2E576BE9-07E8-E49E-92B4-7D7E61EC07DC}"/>
              </a:ext>
            </a:extLst>
          </p:cNvPr>
          <p:cNvCxnSpPr>
            <a:cxnSpLocks/>
          </p:cNvCxnSpPr>
          <p:nvPr/>
        </p:nvCxnSpPr>
        <p:spPr>
          <a:xfrm>
            <a:off x="8153400" y="6077008"/>
            <a:ext cx="31623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28" name="Text Placeholder 14">
            <a:extLst>
              <a:ext uri="{FF2B5EF4-FFF2-40B4-BE49-F238E27FC236}">
                <a16:creationId xmlns:a16="http://schemas.microsoft.com/office/drawing/2014/main" id="{8249A257-1579-4738-D671-8A8CBBD29B2E}"/>
              </a:ext>
            </a:extLst>
          </p:cNvPr>
          <p:cNvSpPr txBox="1">
            <a:spLocks/>
          </p:cNvSpPr>
          <p:nvPr/>
        </p:nvSpPr>
        <p:spPr>
          <a:xfrm>
            <a:off x="544200" y="6112211"/>
            <a:ext cx="3564000" cy="4770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effectLst/>
                <a:latin typeface="+mj-lt"/>
              </a:rPr>
              <a:t>Of operation water depth range</a:t>
            </a:r>
            <a:endParaRPr lang="en-GB" kern="100" dirty="0">
              <a:latin typeface="+mj-lt"/>
              <a:ea typeface="Aptos" panose="020B0004020202020204" pitchFamily="34" charset="0"/>
              <a:cs typeface="Arial" panose="020B0604020202020204" pitchFamily="34" charset="0"/>
            </a:endParaRPr>
          </a:p>
        </p:txBody>
      </p:sp>
      <p:sp>
        <p:nvSpPr>
          <p:cNvPr id="29" name="Text Placeholder 15">
            <a:extLst>
              <a:ext uri="{FF2B5EF4-FFF2-40B4-BE49-F238E27FC236}">
                <a16:creationId xmlns:a16="http://schemas.microsoft.com/office/drawing/2014/main" id="{EA99E062-D097-D409-CAE8-80BB4117A440}"/>
              </a:ext>
            </a:extLst>
          </p:cNvPr>
          <p:cNvSpPr txBox="1">
            <a:spLocks/>
          </p:cNvSpPr>
          <p:nvPr/>
        </p:nvSpPr>
        <p:spPr>
          <a:xfrm>
            <a:off x="4314000" y="6112211"/>
            <a:ext cx="3564000" cy="4770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dirty="0">
                <a:effectLst/>
                <a:latin typeface="+mj-lt"/>
              </a:rPr>
              <a:t>Main crane</a:t>
            </a:r>
            <a:endParaRPr lang="en-GB" dirty="0">
              <a:latin typeface="+mj-lt"/>
            </a:endParaRPr>
          </a:p>
        </p:txBody>
      </p:sp>
      <p:sp>
        <p:nvSpPr>
          <p:cNvPr id="30" name="Text Placeholder 16">
            <a:extLst>
              <a:ext uri="{FF2B5EF4-FFF2-40B4-BE49-F238E27FC236}">
                <a16:creationId xmlns:a16="http://schemas.microsoft.com/office/drawing/2014/main" id="{2B9BEED2-BD2E-53BA-203A-D3493F0CDD3D}"/>
              </a:ext>
            </a:extLst>
          </p:cNvPr>
          <p:cNvSpPr txBox="1">
            <a:spLocks/>
          </p:cNvSpPr>
          <p:nvPr/>
        </p:nvSpPr>
        <p:spPr>
          <a:xfrm>
            <a:off x="8083800" y="6112211"/>
            <a:ext cx="3564000" cy="4770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dirty="0">
                <a:effectLst/>
                <a:latin typeface="+mj-lt"/>
              </a:rPr>
              <a:t>Max variable load</a:t>
            </a:r>
            <a:endParaRPr lang="en-GB" dirty="0">
              <a:latin typeface="+mj-lt"/>
            </a:endParaRPr>
          </a:p>
        </p:txBody>
      </p:sp>
      <p:sp>
        <p:nvSpPr>
          <p:cNvPr id="31" name="Text Placeholder 14">
            <a:extLst>
              <a:ext uri="{FF2B5EF4-FFF2-40B4-BE49-F238E27FC236}">
                <a16:creationId xmlns:a16="http://schemas.microsoft.com/office/drawing/2014/main" id="{5129E94A-2366-7831-2756-CC71E5DB1D49}"/>
              </a:ext>
            </a:extLst>
          </p:cNvPr>
          <p:cNvSpPr txBox="1">
            <a:spLocks/>
          </p:cNvSpPr>
          <p:nvPr/>
        </p:nvSpPr>
        <p:spPr>
          <a:xfrm>
            <a:off x="544199" y="2654636"/>
            <a:ext cx="4570726" cy="4770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effectLst/>
                <a:latin typeface="+mj-lt"/>
              </a:rPr>
              <a:t>A loading capacity that will streamline your installation process</a:t>
            </a:r>
          </a:p>
        </p:txBody>
      </p:sp>
      <p:pic>
        <p:nvPicPr>
          <p:cNvPr id="3" name="Picture 2">
            <a:extLst>
              <a:ext uri="{FF2B5EF4-FFF2-40B4-BE49-F238E27FC236}">
                <a16:creationId xmlns:a16="http://schemas.microsoft.com/office/drawing/2014/main" id="{2B22BCB0-239C-22BB-7CDA-A39A45745EA3}"/>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9092338" y="6599288"/>
            <a:ext cx="1764000" cy="137510"/>
          </a:xfrm>
          <a:prstGeom prst="rect">
            <a:avLst/>
          </a:prstGeom>
        </p:spPr>
      </p:pic>
    </p:spTree>
    <p:extLst>
      <p:ext uri="{BB962C8B-B14F-4D97-AF65-F5344CB8AC3E}">
        <p14:creationId xmlns:p14="http://schemas.microsoft.com/office/powerpoint/2010/main" val="28516845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5BD6BC2E-CA67-1108-FFA0-A863FC0F5D39}"/>
              </a:ext>
            </a:extLst>
          </p:cNvPr>
          <p:cNvSpPr/>
          <p:nvPr/>
        </p:nvSpPr>
        <p:spPr>
          <a:xfrm>
            <a:off x="419100" y="5723335"/>
            <a:ext cx="11382375" cy="365125"/>
          </a:xfrm>
          <a:prstGeom prst="rect">
            <a:avLst/>
          </a:prstGeom>
          <a:solidFill>
            <a:schemeClr val="accent2">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30AD41B0-9F8C-A878-9F5F-845A8D965AEF}"/>
              </a:ext>
            </a:extLst>
          </p:cNvPr>
          <p:cNvPicPr>
            <a:picLocks noGrp="1" noRot="1" noChangeAspect="1" noMove="1" noResize="1" noEditPoints="1" noAdjustHandles="1" noChangeArrowheads="1" noChangeShapeType="1" noCrop="1"/>
          </p:cNvPicPr>
          <p:nvPr/>
        </p:nvPicPr>
        <p:blipFill>
          <a:blip r:embed="rId2" cstate="email">
            <a:extLst>
              <a:ext uri="{28A0092B-C50C-407E-A947-70E740481C1C}">
                <a14:useLocalDpi xmlns:a14="http://schemas.microsoft.com/office/drawing/2010/main"/>
              </a:ext>
            </a:extLst>
          </a:blip>
          <a:srcRect/>
          <a:stretch/>
        </p:blipFill>
        <p:spPr>
          <a:xfrm>
            <a:off x="3562350" y="1057275"/>
            <a:ext cx="5324476" cy="5324476"/>
          </a:xfrm>
          <a:prstGeom prst="rect">
            <a:avLst/>
          </a:prstGeom>
        </p:spPr>
      </p:pic>
      <p:sp>
        <p:nvSpPr>
          <p:cNvPr id="2" name="Text Placeholder 1">
            <a:extLst>
              <a:ext uri="{FF2B5EF4-FFF2-40B4-BE49-F238E27FC236}">
                <a16:creationId xmlns:a16="http://schemas.microsoft.com/office/drawing/2014/main" id="{74AA108C-39AC-B997-A442-C6872FC54494}"/>
              </a:ext>
            </a:extLst>
          </p:cNvPr>
          <p:cNvSpPr>
            <a:spLocks noGrp="1"/>
          </p:cNvSpPr>
          <p:nvPr>
            <p:ph type="body" sz="quarter" idx="13"/>
          </p:nvPr>
        </p:nvSpPr>
        <p:spPr>
          <a:xfrm>
            <a:off x="544200" y="1482290"/>
            <a:ext cx="3564000" cy="660836"/>
          </a:xfrm>
        </p:spPr>
        <p:txBody>
          <a:bodyPr>
            <a:noAutofit/>
          </a:bodyPr>
          <a:lstStyle/>
          <a:p>
            <a:pPr marL="0" indent="0">
              <a:buNone/>
            </a:pPr>
            <a:r>
              <a:rPr lang="en-US" sz="1200" b="1" dirty="0">
                <a:effectLst/>
              </a:rPr>
              <a:t>Main Crane: </a:t>
            </a:r>
            <a:br>
              <a:rPr lang="en-US" sz="1200" dirty="0">
                <a:effectLst/>
              </a:rPr>
            </a:br>
            <a:r>
              <a:rPr lang="en-US" sz="1200" dirty="0">
                <a:effectLst/>
                <a:latin typeface="+mj-lt"/>
              </a:rPr>
              <a:t>2,500t@30m</a:t>
            </a:r>
            <a:endParaRPr lang="en-GB" sz="1200" dirty="0">
              <a:latin typeface="+mj-lt"/>
            </a:endParaRPr>
          </a:p>
        </p:txBody>
      </p:sp>
      <p:sp>
        <p:nvSpPr>
          <p:cNvPr id="3" name="Slide Number Placeholder 2">
            <a:extLst>
              <a:ext uri="{FF2B5EF4-FFF2-40B4-BE49-F238E27FC236}">
                <a16:creationId xmlns:a16="http://schemas.microsoft.com/office/drawing/2014/main" id="{E11AD199-3E2F-C372-A036-125C0E42A04B}"/>
              </a:ext>
            </a:extLst>
          </p:cNvPr>
          <p:cNvSpPr>
            <a:spLocks noGrp="1"/>
          </p:cNvSpPr>
          <p:nvPr>
            <p:ph type="sldNum" sz="quarter" idx="12"/>
          </p:nvPr>
        </p:nvSpPr>
        <p:spPr/>
        <p:txBody>
          <a:bodyPr/>
          <a:lstStyle/>
          <a:p>
            <a:fld id="{C16C2921-6903-4DB2-82DB-C5609A64D8DE}" type="slidenum">
              <a:rPr lang="en-GB" smtClean="0"/>
              <a:t>23</a:t>
            </a:fld>
            <a:endParaRPr lang="en-GB"/>
          </a:p>
        </p:txBody>
      </p:sp>
      <p:sp>
        <p:nvSpPr>
          <p:cNvPr id="5" name="Text Placeholder 4">
            <a:extLst>
              <a:ext uri="{FF2B5EF4-FFF2-40B4-BE49-F238E27FC236}">
                <a16:creationId xmlns:a16="http://schemas.microsoft.com/office/drawing/2014/main" id="{3BE95890-21CC-982E-C60F-B903D88A224A}"/>
              </a:ext>
            </a:extLst>
          </p:cNvPr>
          <p:cNvSpPr>
            <a:spLocks noGrp="1"/>
          </p:cNvSpPr>
          <p:nvPr>
            <p:ph type="body" sz="quarter" idx="14"/>
          </p:nvPr>
        </p:nvSpPr>
        <p:spPr>
          <a:xfrm>
            <a:off x="9092626" y="1482290"/>
            <a:ext cx="2555174" cy="660836"/>
          </a:xfrm>
        </p:spPr>
        <p:txBody>
          <a:bodyPr>
            <a:noAutofit/>
          </a:bodyPr>
          <a:lstStyle/>
          <a:p>
            <a:pPr marL="0" indent="0">
              <a:buNone/>
            </a:pPr>
            <a:r>
              <a:rPr lang="en-GB" sz="1200" b="1" dirty="0">
                <a:effectLst/>
              </a:rPr>
              <a:t>Cargo capacity:</a:t>
            </a:r>
            <a:br>
              <a:rPr lang="en-GB" sz="1200" b="1" dirty="0">
                <a:effectLst/>
              </a:rPr>
            </a:br>
            <a:r>
              <a:rPr lang="fr-FR" sz="1200" dirty="0">
                <a:effectLst/>
                <a:latin typeface="+mj-lt"/>
              </a:rPr>
              <a:t>Max variable </a:t>
            </a:r>
            <a:r>
              <a:rPr lang="fr-FR" sz="1200" dirty="0" err="1">
                <a:effectLst/>
                <a:latin typeface="+mj-lt"/>
              </a:rPr>
              <a:t>load</a:t>
            </a:r>
            <a:r>
              <a:rPr lang="fr-FR" sz="1200" dirty="0">
                <a:effectLst/>
                <a:latin typeface="+mj-lt"/>
              </a:rPr>
              <a:t> [t]: 10,000 (est.)</a:t>
            </a:r>
            <a:br>
              <a:rPr lang="fr-FR" sz="1200" dirty="0">
                <a:effectLst/>
                <a:latin typeface="+mj-lt"/>
              </a:rPr>
            </a:br>
            <a:r>
              <a:rPr lang="fr-FR" sz="1200" dirty="0" err="1">
                <a:effectLst/>
                <a:latin typeface="+mj-lt"/>
              </a:rPr>
              <a:t>Available</a:t>
            </a:r>
            <a:r>
              <a:rPr lang="fr-FR" sz="1200" dirty="0">
                <a:effectLst/>
                <a:latin typeface="+mj-lt"/>
              </a:rPr>
              <a:t> deck </a:t>
            </a:r>
            <a:r>
              <a:rPr lang="fr-FR" sz="1200" dirty="0" err="1">
                <a:effectLst/>
                <a:latin typeface="+mj-lt"/>
              </a:rPr>
              <a:t>space</a:t>
            </a:r>
            <a:r>
              <a:rPr lang="fr-FR" sz="1200" dirty="0">
                <a:effectLst/>
                <a:latin typeface="+mj-lt"/>
              </a:rPr>
              <a:t> [m²]: 4,600</a:t>
            </a:r>
            <a:endParaRPr lang="en-GB" sz="1100" dirty="0">
              <a:latin typeface="+mj-lt"/>
            </a:endParaRPr>
          </a:p>
        </p:txBody>
      </p:sp>
      <p:sp>
        <p:nvSpPr>
          <p:cNvPr id="6" name="Title 5">
            <a:extLst>
              <a:ext uri="{FF2B5EF4-FFF2-40B4-BE49-F238E27FC236}">
                <a16:creationId xmlns:a16="http://schemas.microsoft.com/office/drawing/2014/main" id="{DC401960-C32E-34F2-CF95-69FF86F062C1}"/>
              </a:ext>
            </a:extLst>
          </p:cNvPr>
          <p:cNvSpPr>
            <a:spLocks noGrp="1"/>
          </p:cNvSpPr>
          <p:nvPr>
            <p:ph type="title"/>
          </p:nvPr>
        </p:nvSpPr>
        <p:spPr/>
        <p:txBody>
          <a:bodyPr/>
          <a:lstStyle/>
          <a:p>
            <a:r>
              <a:rPr lang="da-DK" dirty="0"/>
              <a:t>Blue Wind </a:t>
            </a:r>
            <a:r>
              <a:rPr lang="da-DK" i="1" dirty="0">
                <a:solidFill>
                  <a:srgbClr val="00ACEC"/>
                </a:solidFill>
              </a:rPr>
              <a:t>specs</a:t>
            </a:r>
            <a:endParaRPr lang="en-GB" i="1" dirty="0">
              <a:solidFill>
                <a:srgbClr val="00ACEC"/>
              </a:solidFill>
            </a:endParaRPr>
          </a:p>
        </p:txBody>
      </p:sp>
      <p:sp>
        <p:nvSpPr>
          <p:cNvPr id="12" name="Text Placeholder 1">
            <a:extLst>
              <a:ext uri="{FF2B5EF4-FFF2-40B4-BE49-F238E27FC236}">
                <a16:creationId xmlns:a16="http://schemas.microsoft.com/office/drawing/2014/main" id="{269E1C52-413D-36F0-B969-21252A69CBA4}"/>
              </a:ext>
            </a:extLst>
          </p:cNvPr>
          <p:cNvSpPr txBox="1">
            <a:spLocks/>
          </p:cNvSpPr>
          <p:nvPr/>
        </p:nvSpPr>
        <p:spPr>
          <a:xfrm>
            <a:off x="544200" y="3357259"/>
            <a:ext cx="3564000" cy="660836"/>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200" b="1" dirty="0">
                <a:effectLst/>
              </a:rPr>
              <a:t>Propulsion:</a:t>
            </a:r>
            <a:br>
              <a:rPr lang="en-GB" sz="1200" b="1" dirty="0">
                <a:effectLst/>
              </a:rPr>
            </a:br>
            <a:r>
              <a:rPr lang="en-GB" sz="1200" dirty="0">
                <a:effectLst/>
                <a:latin typeface="+mj-lt"/>
              </a:rPr>
              <a:t>11 knot SPS-B</a:t>
            </a:r>
            <a:endParaRPr lang="en-GB" sz="1050" dirty="0">
              <a:latin typeface="+mj-lt"/>
            </a:endParaRPr>
          </a:p>
        </p:txBody>
      </p:sp>
      <p:sp>
        <p:nvSpPr>
          <p:cNvPr id="14" name="Text Placeholder 1">
            <a:extLst>
              <a:ext uri="{FF2B5EF4-FFF2-40B4-BE49-F238E27FC236}">
                <a16:creationId xmlns:a16="http://schemas.microsoft.com/office/drawing/2014/main" id="{30048921-8458-4A0A-2D45-022E6F10C320}"/>
              </a:ext>
            </a:extLst>
          </p:cNvPr>
          <p:cNvSpPr txBox="1">
            <a:spLocks/>
          </p:cNvSpPr>
          <p:nvPr/>
        </p:nvSpPr>
        <p:spPr>
          <a:xfrm>
            <a:off x="544200" y="5138023"/>
            <a:ext cx="3564000" cy="323412"/>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dirty="0">
                <a:effectLst/>
              </a:rPr>
              <a:t>Max leg length below baseline [m]: </a:t>
            </a:r>
            <a:r>
              <a:rPr lang="en-US" sz="1200" dirty="0">
                <a:effectLst/>
                <a:latin typeface="+mj-lt"/>
              </a:rPr>
              <a:t>50</a:t>
            </a:r>
            <a:endParaRPr lang="en-GB" sz="900" dirty="0">
              <a:latin typeface="+mj-lt"/>
            </a:endParaRPr>
          </a:p>
        </p:txBody>
      </p:sp>
      <p:sp>
        <p:nvSpPr>
          <p:cNvPr id="16" name="Text Placeholder 4">
            <a:extLst>
              <a:ext uri="{FF2B5EF4-FFF2-40B4-BE49-F238E27FC236}">
                <a16:creationId xmlns:a16="http://schemas.microsoft.com/office/drawing/2014/main" id="{7225A362-0228-19C7-876E-E00234ACE021}"/>
              </a:ext>
            </a:extLst>
          </p:cNvPr>
          <p:cNvSpPr txBox="1">
            <a:spLocks/>
          </p:cNvSpPr>
          <p:nvPr/>
        </p:nvSpPr>
        <p:spPr>
          <a:xfrm>
            <a:off x="9092626" y="2689471"/>
            <a:ext cx="2555174" cy="821436"/>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200" b="1" dirty="0">
                <a:effectLst/>
              </a:rPr>
              <a:t>Legs: </a:t>
            </a:r>
            <a:br>
              <a:rPr lang="en-GB" sz="1200" dirty="0">
                <a:effectLst/>
              </a:rPr>
            </a:br>
            <a:r>
              <a:rPr lang="en-US" sz="1200" dirty="0">
                <a:effectLst/>
                <a:latin typeface="+mj-lt"/>
              </a:rPr>
              <a:t>Number &amp; type: 4 x 3 cord trussed legs</a:t>
            </a:r>
            <a:br>
              <a:rPr lang="en-US" sz="1200" dirty="0">
                <a:effectLst/>
                <a:latin typeface="+mj-lt"/>
              </a:rPr>
            </a:br>
            <a:r>
              <a:rPr lang="en-US" sz="1200" dirty="0">
                <a:effectLst/>
                <a:latin typeface="+mj-lt"/>
              </a:rPr>
              <a:t>Length [m]: 109</a:t>
            </a:r>
            <a:endParaRPr lang="en-GB" sz="1000" dirty="0">
              <a:latin typeface="+mj-lt"/>
            </a:endParaRPr>
          </a:p>
        </p:txBody>
      </p:sp>
      <p:sp>
        <p:nvSpPr>
          <p:cNvPr id="17" name="Text Placeholder 4">
            <a:extLst>
              <a:ext uri="{FF2B5EF4-FFF2-40B4-BE49-F238E27FC236}">
                <a16:creationId xmlns:a16="http://schemas.microsoft.com/office/drawing/2014/main" id="{E4D2DB63-48D5-D608-A2D6-C3776D62D2CD}"/>
              </a:ext>
            </a:extLst>
          </p:cNvPr>
          <p:cNvSpPr txBox="1">
            <a:spLocks/>
          </p:cNvSpPr>
          <p:nvPr/>
        </p:nvSpPr>
        <p:spPr>
          <a:xfrm>
            <a:off x="9092626" y="4252204"/>
            <a:ext cx="2555174" cy="258794"/>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dirty="0">
                <a:effectLst/>
              </a:rPr>
              <a:t>Hull breadth mid [m]: </a:t>
            </a:r>
            <a:r>
              <a:rPr lang="en-US" sz="1200" dirty="0">
                <a:effectLst/>
                <a:latin typeface="+mj-lt"/>
              </a:rPr>
              <a:t>50</a:t>
            </a:r>
            <a:endParaRPr lang="en-GB" sz="900" dirty="0">
              <a:latin typeface="+mj-lt"/>
            </a:endParaRPr>
          </a:p>
        </p:txBody>
      </p:sp>
      <p:sp>
        <p:nvSpPr>
          <p:cNvPr id="18" name="Text Placeholder 4">
            <a:extLst>
              <a:ext uri="{FF2B5EF4-FFF2-40B4-BE49-F238E27FC236}">
                <a16:creationId xmlns:a16="http://schemas.microsoft.com/office/drawing/2014/main" id="{F3957242-5383-52E2-A1C0-B641719CBD23}"/>
              </a:ext>
            </a:extLst>
          </p:cNvPr>
          <p:cNvSpPr txBox="1">
            <a:spLocks/>
          </p:cNvSpPr>
          <p:nvPr/>
        </p:nvSpPr>
        <p:spPr>
          <a:xfrm>
            <a:off x="9092626" y="5138023"/>
            <a:ext cx="2555174" cy="258794"/>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200" b="1" dirty="0">
                <a:effectLst/>
              </a:rPr>
              <a:t>Hull length [m]: </a:t>
            </a:r>
            <a:r>
              <a:rPr lang="en-GB" sz="1200" dirty="0">
                <a:effectLst/>
                <a:latin typeface="+mj-lt"/>
              </a:rPr>
              <a:t> 142</a:t>
            </a:r>
            <a:endParaRPr lang="en-GB" sz="800" dirty="0">
              <a:latin typeface="+mj-lt"/>
            </a:endParaRPr>
          </a:p>
        </p:txBody>
      </p:sp>
      <p:sp>
        <p:nvSpPr>
          <p:cNvPr id="20" name="Rectangle 19">
            <a:extLst>
              <a:ext uri="{FF2B5EF4-FFF2-40B4-BE49-F238E27FC236}">
                <a16:creationId xmlns:a16="http://schemas.microsoft.com/office/drawing/2014/main" id="{E04685E2-4544-0D2F-6EA0-7ECEEF2B4057}"/>
              </a:ext>
            </a:extLst>
          </p:cNvPr>
          <p:cNvSpPr/>
          <p:nvPr/>
        </p:nvSpPr>
        <p:spPr>
          <a:xfrm>
            <a:off x="419100" y="6088460"/>
            <a:ext cx="11382375" cy="111339"/>
          </a:xfrm>
          <a:prstGeom prst="rect">
            <a:avLst/>
          </a:prstGeom>
          <a:solidFill>
            <a:schemeClr val="accent2">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6" name="Connector: Elbow 25">
            <a:extLst>
              <a:ext uri="{FF2B5EF4-FFF2-40B4-BE49-F238E27FC236}">
                <a16:creationId xmlns:a16="http://schemas.microsoft.com/office/drawing/2014/main" id="{88841B40-33B2-B78C-6E5A-C69BDFDEFF9F}"/>
              </a:ext>
            </a:extLst>
          </p:cNvPr>
          <p:cNvCxnSpPr>
            <a:cxnSpLocks/>
          </p:cNvCxnSpPr>
          <p:nvPr/>
        </p:nvCxnSpPr>
        <p:spPr>
          <a:xfrm>
            <a:off x="1562100" y="3504218"/>
            <a:ext cx="3124200" cy="1352857"/>
          </a:xfrm>
          <a:prstGeom prst="bentConnector3">
            <a:avLst>
              <a:gd name="adj1" fmla="val 50000"/>
            </a:avLst>
          </a:prstGeom>
          <a:ln>
            <a:solidFill>
              <a:schemeClr val="accent2"/>
            </a:solidFill>
            <a:headEnd type="none"/>
            <a:tailEnd type="oval"/>
          </a:ln>
        </p:spPr>
        <p:style>
          <a:lnRef idx="2">
            <a:schemeClr val="accent1"/>
          </a:lnRef>
          <a:fillRef idx="0">
            <a:schemeClr val="accent1"/>
          </a:fillRef>
          <a:effectRef idx="1">
            <a:schemeClr val="accent1"/>
          </a:effectRef>
          <a:fontRef idx="minor">
            <a:schemeClr val="tx1"/>
          </a:fontRef>
        </p:style>
      </p:cxnSp>
      <p:cxnSp>
        <p:nvCxnSpPr>
          <p:cNvPr id="43" name="Connector: Elbow 42">
            <a:extLst>
              <a:ext uri="{FF2B5EF4-FFF2-40B4-BE49-F238E27FC236}">
                <a16:creationId xmlns:a16="http://schemas.microsoft.com/office/drawing/2014/main" id="{A2A5FAD5-44A7-8D98-773D-DDB0E5592610}"/>
              </a:ext>
            </a:extLst>
          </p:cNvPr>
          <p:cNvCxnSpPr>
            <a:cxnSpLocks/>
          </p:cNvCxnSpPr>
          <p:nvPr/>
        </p:nvCxnSpPr>
        <p:spPr>
          <a:xfrm rot="5400000">
            <a:off x="6281324" y="1884976"/>
            <a:ext cx="3105625" cy="2542441"/>
          </a:xfrm>
          <a:prstGeom prst="bentConnector3">
            <a:avLst>
              <a:gd name="adj1" fmla="val 314"/>
            </a:avLst>
          </a:prstGeom>
          <a:ln>
            <a:solidFill>
              <a:schemeClr val="accent2"/>
            </a:solidFill>
            <a:headEnd type="none"/>
            <a:tailEnd type="oval"/>
          </a:ln>
        </p:spPr>
        <p:style>
          <a:lnRef idx="2">
            <a:schemeClr val="accent1"/>
          </a:lnRef>
          <a:fillRef idx="0">
            <a:schemeClr val="accent1"/>
          </a:fillRef>
          <a:effectRef idx="1">
            <a:schemeClr val="accent1"/>
          </a:effectRef>
          <a:fontRef idx="minor">
            <a:schemeClr val="tx1"/>
          </a:fontRef>
        </p:style>
      </p:cxnSp>
      <p:cxnSp>
        <p:nvCxnSpPr>
          <p:cNvPr id="46" name="Connector: Elbow 45">
            <a:extLst>
              <a:ext uri="{FF2B5EF4-FFF2-40B4-BE49-F238E27FC236}">
                <a16:creationId xmlns:a16="http://schemas.microsoft.com/office/drawing/2014/main" id="{639ECA85-DA49-03D3-20D8-35B67C516E18}"/>
              </a:ext>
            </a:extLst>
          </p:cNvPr>
          <p:cNvCxnSpPr>
            <a:cxnSpLocks/>
          </p:cNvCxnSpPr>
          <p:nvPr/>
        </p:nvCxnSpPr>
        <p:spPr>
          <a:xfrm rot="10800000" flipV="1">
            <a:off x="6886576" y="2846759"/>
            <a:ext cx="2206053" cy="1503926"/>
          </a:xfrm>
          <a:prstGeom prst="bentConnector3">
            <a:avLst>
              <a:gd name="adj1" fmla="val 100517"/>
            </a:avLst>
          </a:prstGeom>
          <a:ln>
            <a:solidFill>
              <a:schemeClr val="accent2"/>
            </a:solidFill>
            <a:headEnd type="none"/>
            <a:tailEnd type="oval"/>
          </a:ln>
        </p:spPr>
        <p:style>
          <a:lnRef idx="2">
            <a:schemeClr val="accent1"/>
          </a:lnRef>
          <a:fillRef idx="0">
            <a:schemeClr val="accent1"/>
          </a:fillRef>
          <a:effectRef idx="1">
            <a:schemeClr val="accent1"/>
          </a:effectRef>
          <a:fontRef idx="minor">
            <a:schemeClr val="tx1"/>
          </a:fontRef>
        </p:style>
      </p:cxnSp>
      <p:cxnSp>
        <p:nvCxnSpPr>
          <p:cNvPr id="52" name="Connector: Elbow 51">
            <a:extLst>
              <a:ext uri="{FF2B5EF4-FFF2-40B4-BE49-F238E27FC236}">
                <a16:creationId xmlns:a16="http://schemas.microsoft.com/office/drawing/2014/main" id="{4274CDFC-46C6-DA53-EC57-15D6E7FACFAC}"/>
              </a:ext>
            </a:extLst>
          </p:cNvPr>
          <p:cNvCxnSpPr>
            <a:cxnSpLocks/>
          </p:cNvCxnSpPr>
          <p:nvPr/>
        </p:nvCxnSpPr>
        <p:spPr>
          <a:xfrm rot="10800000" flipV="1">
            <a:off x="7353300" y="4413065"/>
            <a:ext cx="1739328" cy="444009"/>
          </a:xfrm>
          <a:prstGeom prst="bentConnector3">
            <a:avLst>
              <a:gd name="adj1" fmla="val 98191"/>
            </a:avLst>
          </a:prstGeom>
          <a:ln>
            <a:solidFill>
              <a:schemeClr val="accent2"/>
            </a:solidFill>
            <a:headEnd type="none"/>
            <a:tailEnd type="oval"/>
          </a:ln>
        </p:spPr>
        <p:style>
          <a:lnRef idx="2">
            <a:schemeClr val="accent1"/>
          </a:lnRef>
          <a:fillRef idx="0">
            <a:schemeClr val="accent1"/>
          </a:fillRef>
          <a:effectRef idx="1">
            <a:schemeClr val="accent1"/>
          </a:effectRef>
          <a:fontRef idx="minor">
            <a:schemeClr val="tx1"/>
          </a:fontRef>
        </p:style>
      </p:cxnSp>
      <p:cxnSp>
        <p:nvCxnSpPr>
          <p:cNvPr id="56" name="Straight Arrow Connector 55">
            <a:extLst>
              <a:ext uri="{FF2B5EF4-FFF2-40B4-BE49-F238E27FC236}">
                <a16:creationId xmlns:a16="http://schemas.microsoft.com/office/drawing/2014/main" id="{7C678DB2-65B4-0371-3404-F361E62D922B}"/>
              </a:ext>
            </a:extLst>
          </p:cNvPr>
          <p:cNvCxnSpPr>
            <a:cxnSpLocks/>
          </p:cNvCxnSpPr>
          <p:nvPr/>
        </p:nvCxnSpPr>
        <p:spPr>
          <a:xfrm>
            <a:off x="1562100" y="1619250"/>
            <a:ext cx="4431934" cy="0"/>
          </a:xfrm>
          <a:prstGeom prst="straightConnector1">
            <a:avLst/>
          </a:prstGeom>
          <a:ln>
            <a:solidFill>
              <a:schemeClr val="accent2"/>
            </a:solidFill>
            <a:headEnd type="none"/>
            <a:tailEnd type="oval"/>
          </a:ln>
        </p:spPr>
        <p:style>
          <a:lnRef idx="2">
            <a:schemeClr val="accent1"/>
          </a:lnRef>
          <a:fillRef idx="0">
            <a:schemeClr val="accent1"/>
          </a:fillRef>
          <a:effectRef idx="1">
            <a:schemeClr val="accent1"/>
          </a:effectRef>
          <a:fontRef idx="minor">
            <a:schemeClr val="tx1"/>
          </a:fontRef>
        </p:style>
      </p:cxnSp>
      <p:cxnSp>
        <p:nvCxnSpPr>
          <p:cNvPr id="59" name="Straight Arrow Connector 58">
            <a:extLst>
              <a:ext uri="{FF2B5EF4-FFF2-40B4-BE49-F238E27FC236}">
                <a16:creationId xmlns:a16="http://schemas.microsoft.com/office/drawing/2014/main" id="{A58787EF-392D-3B2A-A211-3460F6BBA07A}"/>
              </a:ext>
            </a:extLst>
          </p:cNvPr>
          <p:cNvCxnSpPr>
            <a:cxnSpLocks/>
          </p:cNvCxnSpPr>
          <p:nvPr/>
        </p:nvCxnSpPr>
        <p:spPr>
          <a:xfrm flipH="1">
            <a:off x="4857750" y="5299729"/>
            <a:ext cx="4234876" cy="0"/>
          </a:xfrm>
          <a:prstGeom prst="straightConnector1">
            <a:avLst/>
          </a:prstGeom>
          <a:ln>
            <a:solidFill>
              <a:schemeClr val="accent2"/>
            </a:solidFill>
            <a:headEnd type="none"/>
            <a:tailEnd type="oval"/>
          </a:ln>
        </p:spPr>
        <p:style>
          <a:lnRef idx="2">
            <a:schemeClr val="accent1"/>
          </a:lnRef>
          <a:fillRef idx="0">
            <a:schemeClr val="accent1"/>
          </a:fillRef>
          <a:effectRef idx="1">
            <a:schemeClr val="accent1"/>
          </a:effectRef>
          <a:fontRef idx="minor">
            <a:schemeClr val="tx1"/>
          </a:fontRef>
        </p:style>
      </p:cxnSp>
      <p:cxnSp>
        <p:nvCxnSpPr>
          <p:cNvPr id="62" name="Straight Arrow Connector 61">
            <a:extLst>
              <a:ext uri="{FF2B5EF4-FFF2-40B4-BE49-F238E27FC236}">
                <a16:creationId xmlns:a16="http://schemas.microsoft.com/office/drawing/2014/main" id="{8C03ED24-89CF-BBE0-5480-DE965BB3E660}"/>
              </a:ext>
            </a:extLst>
          </p:cNvPr>
          <p:cNvCxnSpPr>
            <a:cxnSpLocks/>
          </p:cNvCxnSpPr>
          <p:nvPr/>
        </p:nvCxnSpPr>
        <p:spPr>
          <a:xfrm>
            <a:off x="3126966" y="5396817"/>
            <a:ext cx="10978" cy="747312"/>
          </a:xfrm>
          <a:prstGeom prst="straightConnector1">
            <a:avLst/>
          </a:prstGeom>
          <a:ln>
            <a:solidFill>
              <a:schemeClr val="accent2"/>
            </a:solidFill>
            <a:headEnd type="none"/>
            <a:tailEnd type="ova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572166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152178E2-97F5-2492-4721-7C12EEB37D6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9751" y="1613008"/>
            <a:ext cx="4588259" cy="4723208"/>
          </a:xfrm>
          <a:prstGeom prst="rect">
            <a:avLst/>
          </a:prstGeom>
        </p:spPr>
      </p:pic>
      <p:sp>
        <p:nvSpPr>
          <p:cNvPr id="35" name="Freeform: Shape 34">
            <a:extLst>
              <a:ext uri="{FF2B5EF4-FFF2-40B4-BE49-F238E27FC236}">
                <a16:creationId xmlns:a16="http://schemas.microsoft.com/office/drawing/2014/main" id="{C499EE20-8DE8-73CC-89E9-E205A7E439B5}"/>
              </a:ext>
            </a:extLst>
          </p:cNvPr>
          <p:cNvSpPr/>
          <p:nvPr/>
        </p:nvSpPr>
        <p:spPr>
          <a:xfrm>
            <a:off x="544200" y="1595767"/>
            <a:ext cx="4588260" cy="4723209"/>
          </a:xfrm>
          <a:custGeom>
            <a:avLst/>
            <a:gdLst>
              <a:gd name="connsiteX0" fmla="*/ 0 w 4588260"/>
              <a:gd name="connsiteY0" fmla="*/ 0 h 4723209"/>
              <a:gd name="connsiteX1" fmla="*/ 4588260 w 4588260"/>
              <a:gd name="connsiteY1" fmla="*/ 0 h 4723209"/>
              <a:gd name="connsiteX2" fmla="*/ 4588260 w 4588260"/>
              <a:gd name="connsiteY2" fmla="*/ 4723209 h 4723209"/>
              <a:gd name="connsiteX3" fmla="*/ 0 w 4588260"/>
              <a:gd name="connsiteY3" fmla="*/ 4723209 h 4723209"/>
            </a:gdLst>
            <a:ahLst/>
            <a:cxnLst>
              <a:cxn ang="0">
                <a:pos x="connsiteX0" y="connsiteY0"/>
              </a:cxn>
              <a:cxn ang="0">
                <a:pos x="connsiteX1" y="connsiteY1"/>
              </a:cxn>
              <a:cxn ang="0">
                <a:pos x="connsiteX2" y="connsiteY2"/>
              </a:cxn>
              <a:cxn ang="0">
                <a:pos x="connsiteX3" y="connsiteY3"/>
              </a:cxn>
            </a:cxnLst>
            <a:rect l="l" t="t" r="r" b="b"/>
            <a:pathLst>
              <a:path w="4588260" h="4723209">
                <a:moveTo>
                  <a:pt x="0" y="0"/>
                </a:moveTo>
                <a:lnTo>
                  <a:pt x="4588260" y="0"/>
                </a:lnTo>
                <a:lnTo>
                  <a:pt x="4588260" y="4723209"/>
                </a:lnTo>
                <a:lnTo>
                  <a:pt x="0" y="4723209"/>
                </a:lnTo>
                <a:close/>
              </a:path>
            </a:pathLst>
          </a:custGeom>
          <a:noFill/>
          <a:ln w="3369"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9AB4DA73-3A6F-6C97-98BA-1933A16A1219}"/>
              </a:ext>
            </a:extLst>
          </p:cNvPr>
          <p:cNvSpPr/>
          <p:nvPr/>
        </p:nvSpPr>
        <p:spPr>
          <a:xfrm>
            <a:off x="3621033" y="4682721"/>
            <a:ext cx="225924" cy="303533"/>
          </a:xfrm>
          <a:custGeom>
            <a:avLst/>
            <a:gdLst>
              <a:gd name="connsiteX0" fmla="*/ 225226 w 225924"/>
              <a:gd name="connsiteY0" fmla="*/ 100628 h 303533"/>
              <a:gd name="connsiteX1" fmla="*/ 113020 w 225924"/>
              <a:gd name="connsiteY1" fmla="*/ 0 h 303533"/>
              <a:gd name="connsiteX2" fmla="*/ 813 w 225924"/>
              <a:gd name="connsiteY2" fmla="*/ 100628 h 303533"/>
              <a:gd name="connsiteX3" fmla="*/ 0 w 225924"/>
              <a:gd name="connsiteY3" fmla="*/ 114082 h 303533"/>
              <a:gd name="connsiteX4" fmla="*/ 2203 w 225924"/>
              <a:gd name="connsiteY4" fmla="*/ 132570 h 303533"/>
              <a:gd name="connsiteX5" fmla="*/ 14024 w 225924"/>
              <a:gd name="connsiteY5" fmla="*/ 166034 h 303533"/>
              <a:gd name="connsiteX6" fmla="*/ 112905 w 225924"/>
              <a:gd name="connsiteY6" fmla="*/ 303534 h 303533"/>
              <a:gd name="connsiteX7" fmla="*/ 211897 w 225924"/>
              <a:gd name="connsiteY7" fmla="*/ 166034 h 303533"/>
              <a:gd name="connsiteX8" fmla="*/ 223722 w 225924"/>
              <a:gd name="connsiteY8" fmla="*/ 132570 h 303533"/>
              <a:gd name="connsiteX9" fmla="*/ 225925 w 225924"/>
              <a:gd name="connsiteY9" fmla="*/ 114082 h 303533"/>
              <a:gd name="connsiteX10" fmla="*/ 225111 w 225924"/>
              <a:gd name="connsiteY10" fmla="*/ 100628 h 303533"/>
              <a:gd name="connsiteX11" fmla="*/ 225226 w 225924"/>
              <a:gd name="connsiteY11" fmla="*/ 100628 h 303533"/>
              <a:gd name="connsiteX12" fmla="*/ 113020 w 225924"/>
              <a:gd name="connsiteY12" fmla="*/ 203712 h 303533"/>
              <a:gd name="connsiteX13" fmla="*/ 23299 w 225924"/>
              <a:gd name="connsiteY13" fmla="*/ 113148 h 303533"/>
              <a:gd name="connsiteX14" fmla="*/ 113020 w 225924"/>
              <a:gd name="connsiteY14" fmla="*/ 22584 h 303533"/>
              <a:gd name="connsiteX15" fmla="*/ 202740 w 225924"/>
              <a:gd name="connsiteY15" fmla="*/ 113148 h 303533"/>
              <a:gd name="connsiteX16" fmla="*/ 113020 w 225924"/>
              <a:gd name="connsiteY16" fmla="*/ 203712 h 303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924" h="303533">
                <a:moveTo>
                  <a:pt x="225226" y="100628"/>
                </a:moveTo>
                <a:cubicBezTo>
                  <a:pt x="218621" y="43993"/>
                  <a:pt x="170977" y="0"/>
                  <a:pt x="113020" y="0"/>
                </a:cubicBezTo>
                <a:cubicBezTo>
                  <a:pt x="55062" y="0"/>
                  <a:pt x="7304" y="43993"/>
                  <a:pt x="813" y="100628"/>
                </a:cubicBezTo>
                <a:cubicBezTo>
                  <a:pt x="348" y="105075"/>
                  <a:pt x="0" y="109518"/>
                  <a:pt x="0" y="114082"/>
                </a:cubicBezTo>
                <a:cubicBezTo>
                  <a:pt x="0" y="119932"/>
                  <a:pt x="813" y="126133"/>
                  <a:pt x="2203" y="132570"/>
                </a:cubicBezTo>
                <a:cubicBezTo>
                  <a:pt x="4406" y="144503"/>
                  <a:pt x="8461" y="155738"/>
                  <a:pt x="14024" y="166034"/>
                </a:cubicBezTo>
                <a:cubicBezTo>
                  <a:pt x="44280" y="231322"/>
                  <a:pt x="112905" y="303534"/>
                  <a:pt x="112905" y="303534"/>
                </a:cubicBezTo>
                <a:cubicBezTo>
                  <a:pt x="112905" y="303534"/>
                  <a:pt x="181527" y="231322"/>
                  <a:pt x="211897" y="166034"/>
                </a:cubicBezTo>
                <a:cubicBezTo>
                  <a:pt x="217460" y="155738"/>
                  <a:pt x="221518" y="144503"/>
                  <a:pt x="223722" y="132570"/>
                </a:cubicBezTo>
                <a:cubicBezTo>
                  <a:pt x="225111" y="126133"/>
                  <a:pt x="225925" y="119932"/>
                  <a:pt x="225925" y="114082"/>
                </a:cubicBezTo>
                <a:cubicBezTo>
                  <a:pt x="225925" y="109518"/>
                  <a:pt x="225692" y="105075"/>
                  <a:pt x="225111" y="100628"/>
                </a:cubicBezTo>
                <a:lnTo>
                  <a:pt x="225226" y="100628"/>
                </a:lnTo>
                <a:close/>
                <a:moveTo>
                  <a:pt x="113020" y="203712"/>
                </a:moveTo>
                <a:cubicBezTo>
                  <a:pt x="63524" y="203712"/>
                  <a:pt x="23299" y="163109"/>
                  <a:pt x="23299" y="113148"/>
                </a:cubicBezTo>
                <a:cubicBezTo>
                  <a:pt x="23299" y="63183"/>
                  <a:pt x="63406" y="22584"/>
                  <a:pt x="113020" y="22584"/>
                </a:cubicBezTo>
                <a:cubicBezTo>
                  <a:pt x="162634" y="22584"/>
                  <a:pt x="202740" y="63068"/>
                  <a:pt x="202740" y="113148"/>
                </a:cubicBezTo>
                <a:cubicBezTo>
                  <a:pt x="202740" y="163227"/>
                  <a:pt x="162634" y="203712"/>
                  <a:pt x="113020" y="203712"/>
                </a:cubicBezTo>
                <a:close/>
              </a:path>
            </a:pathLst>
          </a:custGeom>
          <a:solidFill>
            <a:srgbClr val="D25936"/>
          </a:solidFill>
          <a:ln w="3369"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C656D3A1-4DBC-7747-CC3A-7FC221C3FDE1}"/>
              </a:ext>
            </a:extLst>
          </p:cNvPr>
          <p:cNvSpPr/>
          <p:nvPr/>
        </p:nvSpPr>
        <p:spPr>
          <a:xfrm>
            <a:off x="3717116" y="4758630"/>
            <a:ext cx="16902" cy="65787"/>
          </a:xfrm>
          <a:custGeom>
            <a:avLst/>
            <a:gdLst>
              <a:gd name="connsiteX0" fmla="*/ 12146 w 16902"/>
              <a:gd name="connsiteY0" fmla="*/ 65788 h 65787"/>
              <a:gd name="connsiteX1" fmla="*/ 12146 w 16902"/>
              <a:gd name="connsiteY1" fmla="*/ 4959 h 65787"/>
              <a:gd name="connsiteX2" fmla="*/ 11943 w 16902"/>
              <a:gd name="connsiteY2" fmla="*/ 4959 h 65787"/>
              <a:gd name="connsiteX3" fmla="*/ 1215 w 16902"/>
              <a:gd name="connsiteY3" fmla="*/ 11235 h 65787"/>
              <a:gd name="connsiteX4" fmla="*/ 0 w 16902"/>
              <a:gd name="connsiteY4" fmla="*/ 7388 h 65787"/>
              <a:gd name="connsiteX5" fmla="*/ 12449 w 16902"/>
              <a:gd name="connsiteY5" fmla="*/ 0 h 65787"/>
              <a:gd name="connsiteX6" fmla="*/ 16902 w 16902"/>
              <a:gd name="connsiteY6" fmla="*/ 0 h 65787"/>
              <a:gd name="connsiteX7" fmla="*/ 16902 w 16902"/>
              <a:gd name="connsiteY7" fmla="*/ 65788 h 65787"/>
              <a:gd name="connsiteX8" fmla="*/ 12146 w 16902"/>
              <a:gd name="connsiteY8" fmla="*/ 65788 h 6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02" h="65787">
                <a:moveTo>
                  <a:pt x="12146" y="65788"/>
                </a:moveTo>
                <a:lnTo>
                  <a:pt x="12146" y="4959"/>
                </a:lnTo>
                <a:lnTo>
                  <a:pt x="11943" y="4959"/>
                </a:lnTo>
                <a:lnTo>
                  <a:pt x="1215" y="11235"/>
                </a:lnTo>
                <a:lnTo>
                  <a:pt x="0" y="7388"/>
                </a:lnTo>
                <a:lnTo>
                  <a:pt x="12449" y="0"/>
                </a:lnTo>
                <a:lnTo>
                  <a:pt x="16902" y="0"/>
                </a:lnTo>
                <a:lnTo>
                  <a:pt x="16902" y="65788"/>
                </a:lnTo>
                <a:lnTo>
                  <a:pt x="12146" y="65788"/>
                </a:lnTo>
                <a:close/>
              </a:path>
            </a:pathLst>
          </a:custGeom>
          <a:solidFill>
            <a:srgbClr val="FFFFFF"/>
          </a:solidFill>
          <a:ln w="3369" cap="flat">
            <a:noFill/>
            <a:prstDash val="solid"/>
            <a:miter/>
          </a:ln>
        </p:spPr>
        <p:txBody>
          <a:bodyPr rtlCol="0" anchor="ctr"/>
          <a:lstStyle/>
          <a:p>
            <a:endParaRPr lang="en-GB"/>
          </a:p>
        </p:txBody>
      </p:sp>
      <p:sp>
        <p:nvSpPr>
          <p:cNvPr id="95" name="Freeform: Shape 94">
            <a:extLst>
              <a:ext uri="{FF2B5EF4-FFF2-40B4-BE49-F238E27FC236}">
                <a16:creationId xmlns:a16="http://schemas.microsoft.com/office/drawing/2014/main" id="{13F4D115-ED7A-D134-2900-6FDAA7A278C5}"/>
              </a:ext>
            </a:extLst>
          </p:cNvPr>
          <p:cNvSpPr/>
          <p:nvPr/>
        </p:nvSpPr>
        <p:spPr>
          <a:xfrm>
            <a:off x="611826" y="1595773"/>
            <a:ext cx="4588259" cy="4723208"/>
          </a:xfrm>
          <a:custGeom>
            <a:avLst/>
            <a:gdLst>
              <a:gd name="connsiteX0" fmla="*/ 0 w 4588259"/>
              <a:gd name="connsiteY0" fmla="*/ 0 h 4723208"/>
              <a:gd name="connsiteX1" fmla="*/ 4588259 w 4588259"/>
              <a:gd name="connsiteY1" fmla="*/ 0 h 4723208"/>
              <a:gd name="connsiteX2" fmla="*/ 4588259 w 4588259"/>
              <a:gd name="connsiteY2" fmla="*/ 4723208 h 4723208"/>
              <a:gd name="connsiteX3" fmla="*/ 0 w 4588259"/>
              <a:gd name="connsiteY3" fmla="*/ 4723208 h 4723208"/>
            </a:gdLst>
            <a:ahLst/>
            <a:cxnLst>
              <a:cxn ang="0">
                <a:pos x="connsiteX0" y="connsiteY0"/>
              </a:cxn>
              <a:cxn ang="0">
                <a:pos x="connsiteX1" y="connsiteY1"/>
              </a:cxn>
              <a:cxn ang="0">
                <a:pos x="connsiteX2" y="connsiteY2"/>
              </a:cxn>
              <a:cxn ang="0">
                <a:pos x="connsiteX3" y="connsiteY3"/>
              </a:cxn>
            </a:cxnLst>
            <a:rect l="l" t="t" r="r" b="b"/>
            <a:pathLst>
              <a:path w="4588259" h="4723208">
                <a:moveTo>
                  <a:pt x="0" y="0"/>
                </a:moveTo>
                <a:lnTo>
                  <a:pt x="4588259" y="0"/>
                </a:lnTo>
                <a:lnTo>
                  <a:pt x="4588259" y="4723208"/>
                </a:lnTo>
                <a:lnTo>
                  <a:pt x="0" y="4723208"/>
                </a:lnTo>
                <a:close/>
              </a:path>
            </a:pathLst>
          </a:custGeom>
          <a:noFill/>
          <a:ln w="3369" cap="flat">
            <a:noFill/>
            <a:prstDash val="solid"/>
            <a:miter/>
          </a:ln>
        </p:spPr>
        <p:txBody>
          <a:bodyPr rtlCol="0" anchor="ctr"/>
          <a:lstStyle/>
          <a:p>
            <a:endParaRPr lang="en-GB"/>
          </a:p>
        </p:txBody>
      </p:sp>
      <p:sp>
        <p:nvSpPr>
          <p:cNvPr id="2" name="Slide Number Placeholder 1">
            <a:extLst>
              <a:ext uri="{FF2B5EF4-FFF2-40B4-BE49-F238E27FC236}">
                <a16:creationId xmlns:a16="http://schemas.microsoft.com/office/drawing/2014/main" id="{2A2457A4-E822-DB88-0C7F-6E017C664FE9}"/>
              </a:ext>
            </a:extLst>
          </p:cNvPr>
          <p:cNvSpPr>
            <a:spLocks noGrp="1"/>
          </p:cNvSpPr>
          <p:nvPr>
            <p:ph type="sldNum" sz="quarter" idx="12"/>
          </p:nvPr>
        </p:nvSpPr>
        <p:spPr/>
        <p:txBody>
          <a:bodyPr/>
          <a:lstStyle/>
          <a:p>
            <a:fld id="{C16C2921-6903-4DB2-82DB-C5609A64D8DE}" type="slidenum">
              <a:rPr lang="en-GB" smtClean="0"/>
              <a:t>24</a:t>
            </a:fld>
            <a:endParaRPr lang="en-GB"/>
          </a:p>
        </p:txBody>
      </p:sp>
      <p:sp>
        <p:nvSpPr>
          <p:cNvPr id="3" name="Title 2">
            <a:extLst>
              <a:ext uri="{FF2B5EF4-FFF2-40B4-BE49-F238E27FC236}">
                <a16:creationId xmlns:a16="http://schemas.microsoft.com/office/drawing/2014/main" id="{38ED6580-1ADF-6C7E-3F82-D9441B9FA372}"/>
              </a:ext>
            </a:extLst>
          </p:cNvPr>
          <p:cNvSpPr>
            <a:spLocks noGrp="1"/>
          </p:cNvSpPr>
          <p:nvPr>
            <p:ph type="title"/>
          </p:nvPr>
        </p:nvSpPr>
        <p:spPr/>
        <p:txBody>
          <a:bodyPr/>
          <a:lstStyle/>
          <a:p>
            <a:r>
              <a:rPr lang="da-DK" dirty="0"/>
              <a:t>Blue Wind </a:t>
            </a:r>
            <a:r>
              <a:rPr lang="da-DK" i="1" dirty="0">
                <a:solidFill>
                  <a:srgbClr val="00ACEC"/>
                </a:solidFill>
              </a:rPr>
              <a:t>track record</a:t>
            </a:r>
            <a:endParaRPr lang="en-GB" dirty="0">
              <a:solidFill>
                <a:srgbClr val="00ACEC"/>
              </a:solidFill>
            </a:endParaRPr>
          </a:p>
        </p:txBody>
      </p:sp>
      <p:sp>
        <p:nvSpPr>
          <p:cNvPr id="6" name="Text Placeholder 1">
            <a:extLst>
              <a:ext uri="{FF2B5EF4-FFF2-40B4-BE49-F238E27FC236}">
                <a16:creationId xmlns:a16="http://schemas.microsoft.com/office/drawing/2014/main" id="{932B23B7-F3D2-764A-A1C8-96F63BF02872}"/>
              </a:ext>
            </a:extLst>
          </p:cNvPr>
          <p:cNvSpPr txBox="1">
            <a:spLocks/>
          </p:cNvSpPr>
          <p:nvPr/>
        </p:nvSpPr>
        <p:spPr>
          <a:xfrm>
            <a:off x="544200" y="1620832"/>
            <a:ext cx="2819005" cy="319848"/>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b="1" dirty="0">
                <a:effectLst/>
              </a:rPr>
              <a:t>APAC</a:t>
            </a:r>
            <a:endParaRPr lang="en-GB" sz="900" dirty="0">
              <a:latin typeface="+mj-lt"/>
            </a:endParaRPr>
          </a:p>
        </p:txBody>
      </p:sp>
      <p:graphicFrame>
        <p:nvGraphicFramePr>
          <p:cNvPr id="5" name="Table 4">
            <a:extLst>
              <a:ext uri="{FF2B5EF4-FFF2-40B4-BE49-F238E27FC236}">
                <a16:creationId xmlns:a16="http://schemas.microsoft.com/office/drawing/2014/main" id="{050A7B41-67E3-937E-2028-316A79BE81A3}"/>
              </a:ext>
            </a:extLst>
          </p:cNvPr>
          <p:cNvGraphicFramePr>
            <a:graphicFrameLocks noGrp="1"/>
          </p:cNvGraphicFramePr>
          <p:nvPr/>
        </p:nvGraphicFramePr>
        <p:xfrm>
          <a:off x="5355870" y="1276866"/>
          <a:ext cx="6224304" cy="1344564"/>
        </p:xfrm>
        <a:graphic>
          <a:graphicData uri="http://schemas.openxmlformats.org/drawingml/2006/table">
            <a:tbl>
              <a:tblPr firstRow="1" bandRow="1">
                <a:tableStyleId>{AF606853-7671-496A-8E4F-DF71F8EC918B}</a:tableStyleId>
              </a:tblPr>
              <a:tblGrid>
                <a:gridCol w="462973">
                  <a:extLst>
                    <a:ext uri="{9D8B030D-6E8A-4147-A177-3AD203B41FA5}">
                      <a16:colId xmlns:a16="http://schemas.microsoft.com/office/drawing/2014/main" val="1270494750"/>
                    </a:ext>
                  </a:extLst>
                </a:gridCol>
                <a:gridCol w="1678670">
                  <a:extLst>
                    <a:ext uri="{9D8B030D-6E8A-4147-A177-3AD203B41FA5}">
                      <a16:colId xmlns:a16="http://schemas.microsoft.com/office/drawing/2014/main" val="3443289450"/>
                    </a:ext>
                  </a:extLst>
                </a:gridCol>
                <a:gridCol w="1678670">
                  <a:extLst>
                    <a:ext uri="{9D8B030D-6E8A-4147-A177-3AD203B41FA5}">
                      <a16:colId xmlns:a16="http://schemas.microsoft.com/office/drawing/2014/main" val="2088245674"/>
                    </a:ext>
                  </a:extLst>
                </a:gridCol>
                <a:gridCol w="1678670">
                  <a:extLst>
                    <a:ext uri="{9D8B030D-6E8A-4147-A177-3AD203B41FA5}">
                      <a16:colId xmlns:a16="http://schemas.microsoft.com/office/drawing/2014/main" val="2402487320"/>
                    </a:ext>
                  </a:extLst>
                </a:gridCol>
                <a:gridCol w="725321">
                  <a:extLst>
                    <a:ext uri="{9D8B030D-6E8A-4147-A177-3AD203B41FA5}">
                      <a16:colId xmlns:a16="http://schemas.microsoft.com/office/drawing/2014/main" val="3012726864"/>
                    </a:ext>
                  </a:extLst>
                </a:gridCol>
              </a:tblGrid>
              <a:tr h="336141">
                <a:tc>
                  <a:txBody>
                    <a:bodyPr/>
                    <a:lstStyle/>
                    <a:p>
                      <a:pPr fontAlgn="t"/>
                      <a:r>
                        <a:rPr lang="en-GB" sz="1200" dirty="0">
                          <a:effectLst/>
                          <a:latin typeface="+mj-lt"/>
                        </a:rPr>
                        <a:t>No.</a:t>
                      </a:r>
                    </a:p>
                  </a:txBody>
                  <a:tcPr anchor="ctr"/>
                </a:tc>
                <a:tc>
                  <a:txBody>
                    <a:bodyPr/>
                    <a:lstStyle/>
                    <a:p>
                      <a:pPr fontAlgn="t"/>
                      <a:r>
                        <a:rPr lang="en-GB" sz="1200" dirty="0">
                          <a:effectLst/>
                          <a:latin typeface="+mj-lt"/>
                        </a:rPr>
                        <a:t>Site</a:t>
                      </a:r>
                    </a:p>
                  </a:txBody>
                  <a:tcPr anchor="ctr"/>
                </a:tc>
                <a:tc>
                  <a:txBody>
                    <a:bodyPr/>
                    <a:lstStyle/>
                    <a:p>
                      <a:pPr fontAlgn="t"/>
                      <a:r>
                        <a:rPr lang="en-GB" sz="1200" dirty="0">
                          <a:effectLst/>
                          <a:latin typeface="+mj-lt"/>
                        </a:rPr>
                        <a:t>Client</a:t>
                      </a:r>
                    </a:p>
                  </a:txBody>
                  <a:tcPr anchor="ctr"/>
                </a:tc>
                <a:tc>
                  <a:txBody>
                    <a:bodyPr/>
                    <a:lstStyle/>
                    <a:p>
                      <a:pPr fontAlgn="t"/>
                      <a:r>
                        <a:rPr lang="en-GB" sz="1200" dirty="0">
                          <a:effectLst/>
                          <a:latin typeface="+mj-lt"/>
                        </a:rPr>
                        <a:t>Turbine model</a:t>
                      </a:r>
                    </a:p>
                  </a:txBody>
                  <a:tcPr anchor="ctr"/>
                </a:tc>
                <a:tc>
                  <a:txBody>
                    <a:bodyPr/>
                    <a:lstStyle/>
                    <a:p>
                      <a:pPr fontAlgn="t"/>
                      <a:r>
                        <a:rPr lang="en-GB" sz="1200">
                          <a:effectLst/>
                          <a:latin typeface="+mj-lt"/>
                        </a:rPr>
                        <a:t>Year</a:t>
                      </a:r>
                    </a:p>
                  </a:txBody>
                  <a:tcPr anchor="ctr"/>
                </a:tc>
                <a:extLst>
                  <a:ext uri="{0D108BD9-81ED-4DB2-BD59-A6C34878D82A}">
                    <a16:rowId xmlns:a16="http://schemas.microsoft.com/office/drawing/2014/main" val="1691652761"/>
                  </a:ext>
                </a:extLst>
              </a:tr>
              <a:tr h="336141">
                <a:tc>
                  <a:txBody>
                    <a:bodyPr/>
                    <a:lstStyle/>
                    <a:p>
                      <a:pPr fontAlgn="t"/>
                      <a:r>
                        <a:rPr lang="en-GB" sz="1200" dirty="0">
                          <a:effectLst/>
                          <a:latin typeface="+mj-lt"/>
                        </a:rPr>
                        <a:t>1</a:t>
                      </a:r>
                    </a:p>
                  </a:txBody>
                  <a:tcPr anchor="ctr">
                    <a:solidFill>
                      <a:schemeClr val="accent2">
                        <a:alpha val="10000"/>
                      </a:schemeClr>
                    </a:solidFill>
                  </a:tcPr>
                </a:tc>
                <a:tc>
                  <a:txBody>
                    <a:bodyPr/>
                    <a:lstStyle/>
                    <a:p>
                      <a:pPr fontAlgn="t"/>
                      <a:r>
                        <a:rPr lang="en-GB" sz="1200" dirty="0">
                          <a:effectLst/>
                          <a:latin typeface="+mj-lt"/>
                        </a:rPr>
                        <a:t>Greater Chang</a:t>
                      </a:r>
                      <a:r>
                        <a:rPr lang="en-DK" sz="1200" dirty="0">
                          <a:effectLst/>
                          <a:latin typeface="+mj-lt"/>
                        </a:rPr>
                        <a:t>h</a:t>
                      </a:r>
                      <a:r>
                        <a:rPr lang="en-GB" sz="1200" dirty="0" err="1">
                          <a:effectLst/>
                          <a:latin typeface="+mj-lt"/>
                        </a:rPr>
                        <a:t>ua</a:t>
                      </a:r>
                      <a:endParaRPr lang="en-GB" sz="1200" dirty="0">
                        <a:effectLst/>
                        <a:latin typeface="+mj-lt"/>
                      </a:endParaRPr>
                    </a:p>
                  </a:txBody>
                  <a:tcPr anchor="ctr">
                    <a:solidFill>
                      <a:schemeClr val="accent2">
                        <a:alpha val="10000"/>
                      </a:schemeClr>
                    </a:solidFill>
                  </a:tcPr>
                </a:tc>
                <a:tc>
                  <a:txBody>
                    <a:bodyPr/>
                    <a:lstStyle/>
                    <a:p>
                      <a:pPr fontAlgn="t"/>
                      <a:r>
                        <a:rPr lang="en-GB" sz="1200" dirty="0" err="1">
                          <a:effectLst/>
                          <a:latin typeface="+mj-lt"/>
                        </a:rPr>
                        <a:t>Orsted</a:t>
                      </a:r>
                      <a:endParaRPr lang="en-GB" sz="1200" dirty="0">
                        <a:effectLst/>
                        <a:latin typeface="+mj-lt"/>
                      </a:endParaRPr>
                    </a:p>
                  </a:txBody>
                  <a:tcPr anchor="ctr">
                    <a:solidFill>
                      <a:schemeClr val="accent2">
                        <a:alpha val="10000"/>
                      </a:schemeClr>
                    </a:solidFill>
                  </a:tcPr>
                </a:tc>
                <a:tc>
                  <a:txBody>
                    <a:bodyPr/>
                    <a:lstStyle/>
                    <a:p>
                      <a:pPr fontAlgn="t"/>
                      <a:r>
                        <a:rPr lang="en-DK" sz="1200" kern="1200" dirty="0">
                          <a:solidFill>
                            <a:schemeClr val="lt1"/>
                          </a:solidFill>
                          <a:effectLst/>
                          <a:latin typeface="+mj-lt"/>
                          <a:ea typeface="+mn-ea"/>
                          <a:cs typeface="+mn-cs"/>
                        </a:rPr>
                        <a:t>SGRE 8.0-167 WTGs</a:t>
                      </a:r>
                      <a:endParaRPr lang="en-GB" sz="1200" kern="1200" dirty="0">
                        <a:solidFill>
                          <a:schemeClr val="lt1"/>
                        </a:solidFill>
                        <a:effectLst/>
                        <a:latin typeface="+mj-lt"/>
                        <a:ea typeface="+mn-ea"/>
                        <a:cs typeface="+mn-cs"/>
                      </a:endParaRPr>
                    </a:p>
                  </a:txBody>
                  <a:tcPr anchor="ctr">
                    <a:solidFill>
                      <a:schemeClr val="accent2">
                        <a:alpha val="10000"/>
                      </a:schemeClr>
                    </a:solidFill>
                  </a:tcPr>
                </a:tc>
                <a:tc>
                  <a:txBody>
                    <a:bodyPr/>
                    <a:lstStyle/>
                    <a:p>
                      <a:pPr fontAlgn="t"/>
                      <a:r>
                        <a:rPr lang="en-GB" sz="1200" dirty="0">
                          <a:effectLst/>
                          <a:latin typeface="+mj-lt"/>
                        </a:rPr>
                        <a:t>202</a:t>
                      </a:r>
                      <a:r>
                        <a:rPr lang="en-DK" sz="1200" dirty="0">
                          <a:effectLst/>
                          <a:latin typeface="+mj-lt"/>
                        </a:rPr>
                        <a:t>4</a:t>
                      </a:r>
                      <a:endParaRPr lang="en-GB" sz="1200" dirty="0">
                        <a:effectLst/>
                        <a:latin typeface="+mj-lt"/>
                      </a:endParaRPr>
                    </a:p>
                  </a:txBody>
                  <a:tcPr anchor="ctr">
                    <a:solidFill>
                      <a:schemeClr val="accent2">
                        <a:alpha val="10000"/>
                      </a:schemeClr>
                    </a:solidFill>
                  </a:tcPr>
                </a:tc>
                <a:extLst>
                  <a:ext uri="{0D108BD9-81ED-4DB2-BD59-A6C34878D82A}">
                    <a16:rowId xmlns:a16="http://schemas.microsoft.com/office/drawing/2014/main" val="3778562656"/>
                  </a:ext>
                </a:extLst>
              </a:tr>
              <a:tr h="336141">
                <a:tc>
                  <a:txBody>
                    <a:bodyPr/>
                    <a:lstStyle/>
                    <a:p>
                      <a:pPr fontAlgn="t"/>
                      <a:r>
                        <a:rPr lang="en-GB" sz="1200">
                          <a:effectLst/>
                          <a:latin typeface="+mj-lt"/>
                        </a:rPr>
                        <a:t>2</a:t>
                      </a:r>
                    </a:p>
                  </a:txBody>
                  <a:tcPr anchor="ctr"/>
                </a:tc>
                <a:tc>
                  <a:txBody>
                    <a:bodyPr/>
                    <a:lstStyle/>
                    <a:p>
                      <a:pPr fontAlgn="t"/>
                      <a:r>
                        <a:rPr lang="en-DK" sz="1200" kern="1200" dirty="0">
                          <a:solidFill>
                            <a:schemeClr val="lt1"/>
                          </a:solidFill>
                          <a:effectLst/>
                          <a:latin typeface="+mj-lt"/>
                          <a:ea typeface="+mn-ea"/>
                          <a:cs typeface="+mn-cs"/>
                        </a:rPr>
                        <a:t>Yunlin Foundation</a:t>
                      </a:r>
                      <a:endParaRPr lang="en-GB" sz="1200" kern="1200" dirty="0">
                        <a:solidFill>
                          <a:schemeClr val="lt1"/>
                        </a:solidFill>
                        <a:effectLst/>
                        <a:latin typeface="+mj-lt"/>
                        <a:ea typeface="+mn-ea"/>
                        <a:cs typeface="+mn-cs"/>
                      </a:endParaRPr>
                    </a:p>
                  </a:txBody>
                  <a:tcPr anchor="ctr"/>
                </a:tc>
                <a:tc>
                  <a:txBody>
                    <a:bodyPr/>
                    <a:lstStyle/>
                    <a:p>
                      <a:pPr fontAlgn="t"/>
                      <a:r>
                        <a:rPr lang="en-DK" sz="1200" kern="1200" dirty="0" err="1">
                          <a:solidFill>
                            <a:schemeClr val="lt1"/>
                          </a:solidFill>
                          <a:effectLst/>
                          <a:latin typeface="+mj-lt"/>
                          <a:ea typeface="+mn-ea"/>
                          <a:cs typeface="+mn-cs"/>
                        </a:rPr>
                        <a:t>Skyborn</a:t>
                      </a:r>
                      <a:endParaRPr lang="en-GB" sz="1200" kern="1200" dirty="0">
                        <a:solidFill>
                          <a:schemeClr val="lt1"/>
                        </a:solidFill>
                        <a:effectLst/>
                        <a:latin typeface="+mj-lt"/>
                        <a:ea typeface="+mn-ea"/>
                        <a:cs typeface="+mn-cs"/>
                      </a:endParaRPr>
                    </a:p>
                  </a:txBody>
                  <a:tcPr anchor="ctr"/>
                </a:tc>
                <a:tc>
                  <a:txBody>
                    <a:bodyPr/>
                    <a:lstStyle/>
                    <a:p>
                      <a:pPr fontAlgn="t"/>
                      <a:r>
                        <a:rPr lang="en-DK" sz="1200" kern="1200" dirty="0">
                          <a:solidFill>
                            <a:schemeClr val="lt1"/>
                          </a:solidFill>
                          <a:effectLst/>
                          <a:latin typeface="+mj-lt"/>
                          <a:ea typeface="+mn-ea"/>
                          <a:cs typeface="+mn-cs"/>
                        </a:rPr>
                        <a:t>Foundation</a:t>
                      </a:r>
                      <a:endParaRPr lang="en-GB" sz="1200" kern="1200" dirty="0">
                        <a:solidFill>
                          <a:schemeClr val="lt1"/>
                        </a:solidFill>
                        <a:effectLst/>
                        <a:latin typeface="+mj-lt"/>
                        <a:ea typeface="+mn-ea"/>
                        <a:cs typeface="+mn-cs"/>
                      </a:endParaRPr>
                    </a:p>
                  </a:txBody>
                  <a:tcPr anchor="ctr"/>
                </a:tc>
                <a:tc>
                  <a:txBody>
                    <a:bodyPr/>
                    <a:lstStyle/>
                    <a:p>
                      <a:pPr fontAlgn="t"/>
                      <a:r>
                        <a:rPr lang="en-GB" sz="1200" dirty="0">
                          <a:effectLst/>
                          <a:latin typeface="+mj-lt"/>
                        </a:rPr>
                        <a:t>202</a:t>
                      </a:r>
                      <a:r>
                        <a:rPr lang="en-DK" sz="1200" dirty="0">
                          <a:effectLst/>
                          <a:latin typeface="+mj-lt"/>
                        </a:rPr>
                        <a:t>4</a:t>
                      </a:r>
                      <a:endParaRPr lang="en-GB" sz="1200" dirty="0">
                        <a:effectLst/>
                        <a:latin typeface="+mj-lt"/>
                      </a:endParaRPr>
                    </a:p>
                  </a:txBody>
                  <a:tcPr anchor="ctr"/>
                </a:tc>
                <a:extLst>
                  <a:ext uri="{0D108BD9-81ED-4DB2-BD59-A6C34878D82A}">
                    <a16:rowId xmlns:a16="http://schemas.microsoft.com/office/drawing/2014/main" val="78207808"/>
                  </a:ext>
                </a:extLst>
              </a:tr>
              <a:tr h="336141">
                <a:tc>
                  <a:txBody>
                    <a:bodyPr/>
                    <a:lstStyle/>
                    <a:p>
                      <a:pPr fontAlgn="t"/>
                      <a:r>
                        <a:rPr lang="en-GB" sz="1200">
                          <a:effectLst/>
                          <a:latin typeface="+mj-lt"/>
                        </a:rPr>
                        <a:t>3</a:t>
                      </a:r>
                    </a:p>
                  </a:txBody>
                  <a:tcPr anchor="ctr">
                    <a:solidFill>
                      <a:schemeClr val="accent2">
                        <a:alpha val="10000"/>
                      </a:schemeClr>
                    </a:solid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GB" sz="1200" kern="1200" dirty="0">
                          <a:solidFill>
                            <a:schemeClr val="lt1"/>
                          </a:solidFill>
                          <a:effectLst/>
                          <a:latin typeface="+mj-lt"/>
                          <a:ea typeface="+mn-ea"/>
                          <a:cs typeface="+mn-cs"/>
                        </a:rPr>
                        <a:t>Greater Chan</a:t>
                      </a:r>
                      <a:r>
                        <a:rPr lang="en-DK" sz="1200" kern="1200" dirty="0" err="1">
                          <a:solidFill>
                            <a:schemeClr val="lt1"/>
                          </a:solidFill>
                          <a:effectLst/>
                          <a:latin typeface="+mj-lt"/>
                          <a:ea typeface="+mn-ea"/>
                          <a:cs typeface="+mn-cs"/>
                        </a:rPr>
                        <a:t>gh</a:t>
                      </a:r>
                      <a:r>
                        <a:rPr lang="en-GB" sz="1200" kern="1200" dirty="0" err="1">
                          <a:solidFill>
                            <a:schemeClr val="lt1"/>
                          </a:solidFill>
                          <a:effectLst/>
                          <a:latin typeface="+mj-lt"/>
                          <a:ea typeface="+mn-ea"/>
                          <a:cs typeface="+mn-cs"/>
                        </a:rPr>
                        <a:t>ua</a:t>
                      </a:r>
                      <a:endParaRPr lang="en-GB" sz="1200" kern="1200" dirty="0">
                        <a:solidFill>
                          <a:schemeClr val="lt1"/>
                        </a:solidFill>
                        <a:effectLst/>
                        <a:latin typeface="+mj-lt"/>
                        <a:ea typeface="+mn-ea"/>
                        <a:cs typeface="+mn-cs"/>
                      </a:endParaRPr>
                    </a:p>
                  </a:txBody>
                  <a:tcPr anchor="ctr">
                    <a:solidFill>
                      <a:schemeClr val="accent2">
                        <a:alpha val="10000"/>
                      </a:schemeClr>
                    </a:solidFill>
                  </a:tcPr>
                </a:tc>
                <a:tc>
                  <a:txBody>
                    <a:bodyPr/>
                    <a:lstStyle/>
                    <a:p>
                      <a:pPr fontAlgn="t"/>
                      <a:r>
                        <a:rPr lang="en-DK" sz="1200" kern="1200" dirty="0" err="1">
                          <a:solidFill>
                            <a:schemeClr val="lt1"/>
                          </a:solidFill>
                          <a:effectLst/>
                          <a:latin typeface="+mj-lt"/>
                          <a:ea typeface="+mn-ea"/>
                          <a:cs typeface="+mn-cs"/>
                        </a:rPr>
                        <a:t>Orsted</a:t>
                      </a:r>
                      <a:endParaRPr lang="en-GB" sz="1200" kern="1200" dirty="0">
                        <a:solidFill>
                          <a:schemeClr val="lt1"/>
                        </a:solidFill>
                        <a:effectLst/>
                        <a:latin typeface="+mj-lt"/>
                        <a:ea typeface="+mn-ea"/>
                        <a:cs typeface="+mn-cs"/>
                      </a:endParaRPr>
                    </a:p>
                  </a:txBody>
                  <a:tcPr anchor="ctr">
                    <a:solidFill>
                      <a:schemeClr val="accent2">
                        <a:alpha val="10000"/>
                      </a:schemeClr>
                    </a:solid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GB" sz="1200" kern="1200" dirty="0">
                          <a:solidFill>
                            <a:schemeClr val="lt1"/>
                          </a:solidFill>
                          <a:effectLst/>
                          <a:latin typeface="+mj-lt"/>
                          <a:ea typeface="+mn-ea"/>
                          <a:cs typeface="+mn-cs"/>
                        </a:rPr>
                        <a:t>SG 8.0MW 167</a:t>
                      </a:r>
                    </a:p>
                  </a:txBody>
                  <a:tcPr anchor="ctr">
                    <a:solidFill>
                      <a:schemeClr val="accent2">
                        <a:alpha val="10000"/>
                      </a:schemeClr>
                    </a:solidFill>
                  </a:tcPr>
                </a:tc>
                <a:tc>
                  <a:txBody>
                    <a:bodyPr/>
                    <a:lstStyle/>
                    <a:p>
                      <a:pPr fontAlgn="t"/>
                      <a:r>
                        <a:rPr lang="en-GB" sz="1200" dirty="0">
                          <a:effectLst/>
                          <a:latin typeface="+mj-lt"/>
                        </a:rPr>
                        <a:t>2023</a:t>
                      </a:r>
                    </a:p>
                  </a:txBody>
                  <a:tcPr anchor="ctr">
                    <a:solidFill>
                      <a:schemeClr val="accent2">
                        <a:alpha val="10000"/>
                      </a:schemeClr>
                    </a:solidFill>
                  </a:tcPr>
                </a:tc>
                <a:extLst>
                  <a:ext uri="{0D108BD9-81ED-4DB2-BD59-A6C34878D82A}">
                    <a16:rowId xmlns:a16="http://schemas.microsoft.com/office/drawing/2014/main" val="630051605"/>
                  </a:ext>
                </a:extLst>
              </a:tr>
            </a:tbl>
          </a:graphicData>
        </a:graphic>
      </p:graphicFrame>
      <p:sp>
        <p:nvSpPr>
          <p:cNvPr id="4" name="Freeform: Shape 3">
            <a:extLst>
              <a:ext uri="{FF2B5EF4-FFF2-40B4-BE49-F238E27FC236}">
                <a16:creationId xmlns:a16="http://schemas.microsoft.com/office/drawing/2014/main" id="{7F130D3E-AA64-0E9B-25B8-4B3920EDB631}"/>
              </a:ext>
            </a:extLst>
          </p:cNvPr>
          <p:cNvSpPr/>
          <p:nvPr/>
        </p:nvSpPr>
        <p:spPr>
          <a:xfrm>
            <a:off x="3709695" y="4530954"/>
            <a:ext cx="225924" cy="303533"/>
          </a:xfrm>
          <a:custGeom>
            <a:avLst/>
            <a:gdLst>
              <a:gd name="connsiteX0" fmla="*/ 225226 w 225924"/>
              <a:gd name="connsiteY0" fmla="*/ 100628 h 303533"/>
              <a:gd name="connsiteX1" fmla="*/ 113020 w 225924"/>
              <a:gd name="connsiteY1" fmla="*/ 0 h 303533"/>
              <a:gd name="connsiteX2" fmla="*/ 813 w 225924"/>
              <a:gd name="connsiteY2" fmla="*/ 100628 h 303533"/>
              <a:gd name="connsiteX3" fmla="*/ 0 w 225924"/>
              <a:gd name="connsiteY3" fmla="*/ 114082 h 303533"/>
              <a:gd name="connsiteX4" fmla="*/ 2203 w 225924"/>
              <a:gd name="connsiteY4" fmla="*/ 132570 h 303533"/>
              <a:gd name="connsiteX5" fmla="*/ 14024 w 225924"/>
              <a:gd name="connsiteY5" fmla="*/ 166034 h 303533"/>
              <a:gd name="connsiteX6" fmla="*/ 112905 w 225924"/>
              <a:gd name="connsiteY6" fmla="*/ 303534 h 303533"/>
              <a:gd name="connsiteX7" fmla="*/ 211897 w 225924"/>
              <a:gd name="connsiteY7" fmla="*/ 166034 h 303533"/>
              <a:gd name="connsiteX8" fmla="*/ 223722 w 225924"/>
              <a:gd name="connsiteY8" fmla="*/ 132570 h 303533"/>
              <a:gd name="connsiteX9" fmla="*/ 225925 w 225924"/>
              <a:gd name="connsiteY9" fmla="*/ 114082 h 303533"/>
              <a:gd name="connsiteX10" fmla="*/ 225111 w 225924"/>
              <a:gd name="connsiteY10" fmla="*/ 100628 h 303533"/>
              <a:gd name="connsiteX11" fmla="*/ 225226 w 225924"/>
              <a:gd name="connsiteY11" fmla="*/ 100628 h 303533"/>
              <a:gd name="connsiteX12" fmla="*/ 113020 w 225924"/>
              <a:gd name="connsiteY12" fmla="*/ 203712 h 303533"/>
              <a:gd name="connsiteX13" fmla="*/ 23299 w 225924"/>
              <a:gd name="connsiteY13" fmla="*/ 113148 h 303533"/>
              <a:gd name="connsiteX14" fmla="*/ 113020 w 225924"/>
              <a:gd name="connsiteY14" fmla="*/ 22584 h 303533"/>
              <a:gd name="connsiteX15" fmla="*/ 202740 w 225924"/>
              <a:gd name="connsiteY15" fmla="*/ 113148 h 303533"/>
              <a:gd name="connsiteX16" fmla="*/ 113020 w 225924"/>
              <a:gd name="connsiteY16" fmla="*/ 203712 h 303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924" h="303533">
                <a:moveTo>
                  <a:pt x="225226" y="100628"/>
                </a:moveTo>
                <a:cubicBezTo>
                  <a:pt x="218621" y="43993"/>
                  <a:pt x="170977" y="0"/>
                  <a:pt x="113020" y="0"/>
                </a:cubicBezTo>
                <a:cubicBezTo>
                  <a:pt x="55062" y="0"/>
                  <a:pt x="7304" y="43993"/>
                  <a:pt x="813" y="100628"/>
                </a:cubicBezTo>
                <a:cubicBezTo>
                  <a:pt x="348" y="105075"/>
                  <a:pt x="0" y="109518"/>
                  <a:pt x="0" y="114082"/>
                </a:cubicBezTo>
                <a:cubicBezTo>
                  <a:pt x="0" y="119932"/>
                  <a:pt x="813" y="126133"/>
                  <a:pt x="2203" y="132570"/>
                </a:cubicBezTo>
                <a:cubicBezTo>
                  <a:pt x="4406" y="144503"/>
                  <a:pt x="8461" y="155738"/>
                  <a:pt x="14024" y="166034"/>
                </a:cubicBezTo>
                <a:cubicBezTo>
                  <a:pt x="44280" y="231322"/>
                  <a:pt x="112905" y="303534"/>
                  <a:pt x="112905" y="303534"/>
                </a:cubicBezTo>
                <a:cubicBezTo>
                  <a:pt x="112905" y="303534"/>
                  <a:pt x="181527" y="231322"/>
                  <a:pt x="211897" y="166034"/>
                </a:cubicBezTo>
                <a:cubicBezTo>
                  <a:pt x="217460" y="155738"/>
                  <a:pt x="221518" y="144503"/>
                  <a:pt x="223722" y="132570"/>
                </a:cubicBezTo>
                <a:cubicBezTo>
                  <a:pt x="225111" y="126133"/>
                  <a:pt x="225925" y="119932"/>
                  <a:pt x="225925" y="114082"/>
                </a:cubicBezTo>
                <a:cubicBezTo>
                  <a:pt x="225925" y="109518"/>
                  <a:pt x="225692" y="105075"/>
                  <a:pt x="225111" y="100628"/>
                </a:cubicBezTo>
                <a:lnTo>
                  <a:pt x="225226" y="100628"/>
                </a:lnTo>
                <a:close/>
                <a:moveTo>
                  <a:pt x="113020" y="203712"/>
                </a:moveTo>
                <a:cubicBezTo>
                  <a:pt x="63524" y="203712"/>
                  <a:pt x="23299" y="163109"/>
                  <a:pt x="23299" y="113148"/>
                </a:cubicBezTo>
                <a:cubicBezTo>
                  <a:pt x="23299" y="63183"/>
                  <a:pt x="63406" y="22584"/>
                  <a:pt x="113020" y="22584"/>
                </a:cubicBezTo>
                <a:cubicBezTo>
                  <a:pt x="162634" y="22584"/>
                  <a:pt x="202740" y="63068"/>
                  <a:pt x="202740" y="113148"/>
                </a:cubicBezTo>
                <a:cubicBezTo>
                  <a:pt x="202740" y="163227"/>
                  <a:pt x="162634" y="203712"/>
                  <a:pt x="113020" y="203712"/>
                </a:cubicBezTo>
                <a:close/>
              </a:path>
            </a:pathLst>
          </a:custGeom>
          <a:solidFill>
            <a:srgbClr val="00ACEC"/>
          </a:solidFill>
          <a:ln w="3369"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3F684C63-B833-E159-2367-73AFCEC00856}"/>
              </a:ext>
            </a:extLst>
          </p:cNvPr>
          <p:cNvSpPr/>
          <p:nvPr/>
        </p:nvSpPr>
        <p:spPr>
          <a:xfrm>
            <a:off x="3634528" y="4699590"/>
            <a:ext cx="195675" cy="195675"/>
          </a:xfrm>
          <a:custGeom>
            <a:avLst/>
            <a:gdLst>
              <a:gd name="connsiteX0" fmla="*/ 195676 w 195675"/>
              <a:gd name="connsiteY0" fmla="*/ 97838 h 195675"/>
              <a:gd name="connsiteX1" fmla="*/ 97838 w 195675"/>
              <a:gd name="connsiteY1" fmla="*/ 195676 h 195675"/>
              <a:gd name="connsiteX2" fmla="*/ 0 w 195675"/>
              <a:gd name="connsiteY2" fmla="*/ 97838 h 195675"/>
              <a:gd name="connsiteX3" fmla="*/ 97838 w 195675"/>
              <a:gd name="connsiteY3" fmla="*/ 0 h 195675"/>
              <a:gd name="connsiteX4" fmla="*/ 195676 w 195675"/>
              <a:gd name="connsiteY4" fmla="*/ 97838 h 195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75" h="195675">
                <a:moveTo>
                  <a:pt x="195676" y="97838"/>
                </a:moveTo>
                <a:cubicBezTo>
                  <a:pt x="195676" y="151872"/>
                  <a:pt x="151872" y="195676"/>
                  <a:pt x="97838" y="195676"/>
                </a:cubicBezTo>
                <a:cubicBezTo>
                  <a:pt x="43804" y="195676"/>
                  <a:pt x="0" y="151872"/>
                  <a:pt x="0" y="97838"/>
                </a:cubicBezTo>
                <a:cubicBezTo>
                  <a:pt x="0" y="43804"/>
                  <a:pt x="43804" y="0"/>
                  <a:pt x="97838" y="0"/>
                </a:cubicBezTo>
                <a:cubicBezTo>
                  <a:pt x="151872" y="0"/>
                  <a:pt x="195676" y="43804"/>
                  <a:pt x="195676" y="97838"/>
                </a:cubicBezTo>
                <a:close/>
              </a:path>
            </a:pathLst>
          </a:custGeom>
          <a:solidFill>
            <a:srgbClr val="002132"/>
          </a:solidFill>
          <a:ln w="3369"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65A29CDE-5103-1E10-17BB-C26BFDB5CF8E}"/>
              </a:ext>
            </a:extLst>
          </p:cNvPr>
          <p:cNvSpPr/>
          <p:nvPr/>
        </p:nvSpPr>
        <p:spPr>
          <a:xfrm>
            <a:off x="3621033" y="4682721"/>
            <a:ext cx="225924" cy="303533"/>
          </a:xfrm>
          <a:custGeom>
            <a:avLst/>
            <a:gdLst>
              <a:gd name="connsiteX0" fmla="*/ 225226 w 225924"/>
              <a:gd name="connsiteY0" fmla="*/ 100628 h 303533"/>
              <a:gd name="connsiteX1" fmla="*/ 113020 w 225924"/>
              <a:gd name="connsiteY1" fmla="*/ 0 h 303533"/>
              <a:gd name="connsiteX2" fmla="*/ 813 w 225924"/>
              <a:gd name="connsiteY2" fmla="*/ 100628 h 303533"/>
              <a:gd name="connsiteX3" fmla="*/ 0 w 225924"/>
              <a:gd name="connsiteY3" fmla="*/ 114082 h 303533"/>
              <a:gd name="connsiteX4" fmla="*/ 2203 w 225924"/>
              <a:gd name="connsiteY4" fmla="*/ 132570 h 303533"/>
              <a:gd name="connsiteX5" fmla="*/ 14024 w 225924"/>
              <a:gd name="connsiteY5" fmla="*/ 166034 h 303533"/>
              <a:gd name="connsiteX6" fmla="*/ 112905 w 225924"/>
              <a:gd name="connsiteY6" fmla="*/ 303534 h 303533"/>
              <a:gd name="connsiteX7" fmla="*/ 211897 w 225924"/>
              <a:gd name="connsiteY7" fmla="*/ 166034 h 303533"/>
              <a:gd name="connsiteX8" fmla="*/ 223722 w 225924"/>
              <a:gd name="connsiteY8" fmla="*/ 132570 h 303533"/>
              <a:gd name="connsiteX9" fmla="*/ 225925 w 225924"/>
              <a:gd name="connsiteY9" fmla="*/ 114082 h 303533"/>
              <a:gd name="connsiteX10" fmla="*/ 225111 w 225924"/>
              <a:gd name="connsiteY10" fmla="*/ 100628 h 303533"/>
              <a:gd name="connsiteX11" fmla="*/ 225226 w 225924"/>
              <a:gd name="connsiteY11" fmla="*/ 100628 h 303533"/>
              <a:gd name="connsiteX12" fmla="*/ 113020 w 225924"/>
              <a:gd name="connsiteY12" fmla="*/ 203712 h 303533"/>
              <a:gd name="connsiteX13" fmla="*/ 23299 w 225924"/>
              <a:gd name="connsiteY13" fmla="*/ 113148 h 303533"/>
              <a:gd name="connsiteX14" fmla="*/ 113020 w 225924"/>
              <a:gd name="connsiteY14" fmla="*/ 22584 h 303533"/>
              <a:gd name="connsiteX15" fmla="*/ 202740 w 225924"/>
              <a:gd name="connsiteY15" fmla="*/ 113148 h 303533"/>
              <a:gd name="connsiteX16" fmla="*/ 113020 w 225924"/>
              <a:gd name="connsiteY16" fmla="*/ 203712 h 303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924" h="303533">
                <a:moveTo>
                  <a:pt x="225226" y="100628"/>
                </a:moveTo>
                <a:cubicBezTo>
                  <a:pt x="218621" y="43993"/>
                  <a:pt x="170977" y="0"/>
                  <a:pt x="113020" y="0"/>
                </a:cubicBezTo>
                <a:cubicBezTo>
                  <a:pt x="55062" y="0"/>
                  <a:pt x="7304" y="43993"/>
                  <a:pt x="813" y="100628"/>
                </a:cubicBezTo>
                <a:cubicBezTo>
                  <a:pt x="348" y="105075"/>
                  <a:pt x="0" y="109518"/>
                  <a:pt x="0" y="114082"/>
                </a:cubicBezTo>
                <a:cubicBezTo>
                  <a:pt x="0" y="119932"/>
                  <a:pt x="813" y="126133"/>
                  <a:pt x="2203" y="132570"/>
                </a:cubicBezTo>
                <a:cubicBezTo>
                  <a:pt x="4406" y="144503"/>
                  <a:pt x="8461" y="155738"/>
                  <a:pt x="14024" y="166034"/>
                </a:cubicBezTo>
                <a:cubicBezTo>
                  <a:pt x="44280" y="231322"/>
                  <a:pt x="112905" y="303534"/>
                  <a:pt x="112905" y="303534"/>
                </a:cubicBezTo>
                <a:cubicBezTo>
                  <a:pt x="112905" y="303534"/>
                  <a:pt x="181527" y="231322"/>
                  <a:pt x="211897" y="166034"/>
                </a:cubicBezTo>
                <a:cubicBezTo>
                  <a:pt x="217460" y="155738"/>
                  <a:pt x="221518" y="144503"/>
                  <a:pt x="223722" y="132570"/>
                </a:cubicBezTo>
                <a:cubicBezTo>
                  <a:pt x="225111" y="126133"/>
                  <a:pt x="225925" y="119932"/>
                  <a:pt x="225925" y="114082"/>
                </a:cubicBezTo>
                <a:cubicBezTo>
                  <a:pt x="225925" y="109518"/>
                  <a:pt x="225692" y="105075"/>
                  <a:pt x="225111" y="100628"/>
                </a:cubicBezTo>
                <a:lnTo>
                  <a:pt x="225226" y="100628"/>
                </a:lnTo>
                <a:close/>
                <a:moveTo>
                  <a:pt x="113020" y="203712"/>
                </a:moveTo>
                <a:cubicBezTo>
                  <a:pt x="63524" y="203712"/>
                  <a:pt x="23299" y="163109"/>
                  <a:pt x="23299" y="113148"/>
                </a:cubicBezTo>
                <a:cubicBezTo>
                  <a:pt x="23299" y="63183"/>
                  <a:pt x="63406" y="22584"/>
                  <a:pt x="113020" y="22584"/>
                </a:cubicBezTo>
                <a:cubicBezTo>
                  <a:pt x="162634" y="22584"/>
                  <a:pt x="202740" y="63068"/>
                  <a:pt x="202740" y="113148"/>
                </a:cubicBezTo>
                <a:cubicBezTo>
                  <a:pt x="202740" y="163227"/>
                  <a:pt x="162634" y="203712"/>
                  <a:pt x="113020" y="203712"/>
                </a:cubicBezTo>
                <a:close/>
              </a:path>
            </a:pathLst>
          </a:custGeom>
          <a:solidFill>
            <a:srgbClr val="00ACEC"/>
          </a:solidFill>
          <a:ln w="3369" cap="flat">
            <a:noFill/>
            <a:prstDash val="solid"/>
            <a:miter/>
          </a:ln>
        </p:spPr>
        <p:txBody>
          <a:bodyPr rtlCol="0" anchor="ctr"/>
          <a:lstStyle/>
          <a:p>
            <a:endParaRPr lang="en-GB"/>
          </a:p>
        </p:txBody>
      </p:sp>
      <p:sp>
        <p:nvSpPr>
          <p:cNvPr id="7" name="TextBox 6">
            <a:extLst>
              <a:ext uri="{FF2B5EF4-FFF2-40B4-BE49-F238E27FC236}">
                <a16:creationId xmlns:a16="http://schemas.microsoft.com/office/drawing/2014/main" id="{DC03C123-2C05-08C3-DFA6-DC660A3CB84D}"/>
              </a:ext>
            </a:extLst>
          </p:cNvPr>
          <p:cNvSpPr txBox="1"/>
          <p:nvPr/>
        </p:nvSpPr>
        <p:spPr>
          <a:xfrm>
            <a:off x="3575789" y="4683894"/>
            <a:ext cx="338793" cy="215444"/>
          </a:xfrm>
          <a:prstGeom prst="rect">
            <a:avLst/>
          </a:prstGeom>
          <a:noFill/>
        </p:spPr>
        <p:txBody>
          <a:bodyPr wrap="square">
            <a:spAutoFit/>
          </a:bodyPr>
          <a:lstStyle/>
          <a:p>
            <a:r>
              <a:rPr lang="en-US" sz="800" dirty="0">
                <a:solidFill>
                  <a:schemeClr val="bg1"/>
                </a:solidFill>
                <a:latin typeface="+mj-lt"/>
              </a:rPr>
              <a:t>1/3</a:t>
            </a:r>
            <a:endParaRPr lang="en-DK" sz="800" dirty="0">
              <a:solidFill>
                <a:schemeClr val="bg1"/>
              </a:solidFill>
            </a:endParaRPr>
          </a:p>
        </p:txBody>
      </p:sp>
      <p:sp>
        <p:nvSpPr>
          <p:cNvPr id="8" name="TextBox 7">
            <a:extLst>
              <a:ext uri="{FF2B5EF4-FFF2-40B4-BE49-F238E27FC236}">
                <a16:creationId xmlns:a16="http://schemas.microsoft.com/office/drawing/2014/main" id="{CA5AB85D-1987-FF7F-81B9-B5593620BCE8}"/>
              </a:ext>
            </a:extLst>
          </p:cNvPr>
          <p:cNvSpPr txBox="1"/>
          <p:nvPr/>
        </p:nvSpPr>
        <p:spPr>
          <a:xfrm>
            <a:off x="3705533" y="4534563"/>
            <a:ext cx="209050" cy="215444"/>
          </a:xfrm>
          <a:prstGeom prst="rect">
            <a:avLst/>
          </a:prstGeom>
          <a:noFill/>
        </p:spPr>
        <p:txBody>
          <a:bodyPr wrap="square">
            <a:spAutoFit/>
          </a:bodyPr>
          <a:lstStyle/>
          <a:p>
            <a:r>
              <a:rPr lang="en-US" sz="800" dirty="0">
                <a:solidFill>
                  <a:schemeClr val="bg1"/>
                </a:solidFill>
                <a:latin typeface="+mj-lt"/>
              </a:rPr>
              <a:t>2</a:t>
            </a:r>
            <a:endParaRPr lang="en-DK" sz="800" dirty="0">
              <a:solidFill>
                <a:schemeClr val="bg1"/>
              </a:solidFill>
            </a:endParaRPr>
          </a:p>
        </p:txBody>
      </p:sp>
    </p:spTree>
    <p:extLst>
      <p:ext uri="{BB962C8B-B14F-4D97-AF65-F5344CB8AC3E}">
        <p14:creationId xmlns:p14="http://schemas.microsoft.com/office/powerpoint/2010/main" val="25698281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7674460-6AA1-A4FD-2C38-DFD81C26CEC1}"/>
              </a:ext>
            </a:extLst>
          </p:cNvPr>
          <p:cNvSpPr>
            <a:spLocks noGrp="1"/>
          </p:cNvSpPr>
          <p:nvPr>
            <p:ph type="body" sz="quarter" idx="13"/>
          </p:nvPr>
        </p:nvSpPr>
        <p:spPr>
          <a:xfrm>
            <a:off x="544200" y="2260601"/>
            <a:ext cx="4675500" cy="3371850"/>
          </a:xfrm>
        </p:spPr>
        <p:txBody>
          <a:bodyPr/>
          <a:lstStyle/>
          <a:p>
            <a:pPr marL="0" indent="0">
              <a:buNone/>
            </a:pPr>
            <a:r>
              <a:rPr lang="da-DK" sz="2000" dirty="0">
                <a:solidFill>
                  <a:schemeClr val="accent1"/>
                </a:solidFill>
                <a:latin typeface="+mj-lt"/>
              </a:rPr>
              <a:t>We</a:t>
            </a:r>
            <a:r>
              <a:rPr lang="en-DK" sz="2000" dirty="0">
                <a:solidFill>
                  <a:schemeClr val="accent1"/>
                </a:solidFill>
                <a:latin typeface="+mj-lt"/>
              </a:rPr>
              <a:t> are steps ahead </a:t>
            </a:r>
            <a:br>
              <a:rPr lang="en-DK" sz="2000" dirty="0">
                <a:solidFill>
                  <a:schemeClr val="accent1"/>
                </a:solidFill>
                <a:latin typeface="+mj-lt"/>
              </a:rPr>
            </a:br>
            <a:r>
              <a:rPr lang="en-DK" sz="2000" dirty="0">
                <a:solidFill>
                  <a:schemeClr val="accent1"/>
                </a:solidFill>
                <a:latin typeface="+mj-lt"/>
              </a:rPr>
              <a:t>– making it easier for you</a:t>
            </a:r>
            <a:endParaRPr lang="en-US" sz="2000" dirty="0">
              <a:solidFill>
                <a:schemeClr val="accent1"/>
              </a:solidFill>
              <a:latin typeface="+mj-lt"/>
            </a:endParaRPr>
          </a:p>
          <a:p>
            <a:pPr marL="0" indent="0">
              <a:buNone/>
            </a:pPr>
            <a:r>
              <a:rPr lang="en-US" sz="1400" dirty="0">
                <a:solidFill>
                  <a:srgbClr val="002132"/>
                </a:solidFill>
                <a:latin typeface="+mj-lt"/>
              </a:rPr>
              <a:t>We proactively engage in reporting practices and adopt new regulatory requirements that go beyond what is required of us. We meet, and exceed, requirements that keep us steps ahead</a:t>
            </a:r>
            <a:r>
              <a:rPr lang="en-DK" sz="1400" dirty="0">
                <a:solidFill>
                  <a:srgbClr val="002132"/>
                </a:solidFill>
                <a:latin typeface="+mj-lt"/>
              </a:rPr>
              <a:t>. </a:t>
            </a:r>
            <a:br>
              <a:rPr lang="en-DK" sz="1400" dirty="0">
                <a:solidFill>
                  <a:srgbClr val="002132"/>
                </a:solidFill>
                <a:latin typeface="+mj-lt"/>
              </a:rPr>
            </a:br>
            <a:br>
              <a:rPr lang="en-DK" sz="1400" dirty="0">
                <a:solidFill>
                  <a:srgbClr val="002132"/>
                </a:solidFill>
                <a:latin typeface="+mj-lt"/>
              </a:rPr>
            </a:br>
            <a:br>
              <a:rPr lang="en-DK" sz="1400" dirty="0">
                <a:solidFill>
                  <a:srgbClr val="002132"/>
                </a:solidFill>
                <a:latin typeface="+mj-lt"/>
              </a:rPr>
            </a:br>
            <a:r>
              <a:rPr lang="en-DK" sz="2000" dirty="0">
                <a:solidFill>
                  <a:schemeClr val="accent1"/>
                </a:solidFill>
                <a:latin typeface="+mj-lt"/>
              </a:rPr>
              <a:t>Trust us in all aspects of sustainability</a:t>
            </a:r>
            <a:endParaRPr lang="en-US" sz="2000" dirty="0">
              <a:solidFill>
                <a:schemeClr val="accent1"/>
              </a:solidFill>
              <a:latin typeface="+mj-lt"/>
            </a:endParaRPr>
          </a:p>
          <a:p>
            <a:pPr marL="0" indent="0">
              <a:buNone/>
            </a:pPr>
            <a:r>
              <a:rPr lang="en-US" sz="1400" dirty="0">
                <a:solidFill>
                  <a:srgbClr val="002132"/>
                </a:solidFill>
                <a:latin typeface="+mj-lt"/>
              </a:rPr>
              <a:t>We work, think, and care about sustainability in the broadest possible sense - both its environmental, social, and governance aspects. </a:t>
            </a:r>
          </a:p>
        </p:txBody>
      </p:sp>
      <p:sp>
        <p:nvSpPr>
          <p:cNvPr id="4" name="Slide Number Placeholder 3">
            <a:extLst>
              <a:ext uri="{FF2B5EF4-FFF2-40B4-BE49-F238E27FC236}">
                <a16:creationId xmlns:a16="http://schemas.microsoft.com/office/drawing/2014/main" id="{C4D936CD-FF3B-ABB2-031A-CE1E582B65EE}"/>
              </a:ext>
            </a:extLst>
          </p:cNvPr>
          <p:cNvSpPr>
            <a:spLocks noGrp="1"/>
          </p:cNvSpPr>
          <p:nvPr>
            <p:ph type="sldNum" sz="quarter" idx="12"/>
          </p:nvPr>
        </p:nvSpPr>
        <p:spPr/>
        <p:txBody>
          <a:bodyPr/>
          <a:lstStyle/>
          <a:p>
            <a:fld id="{C16C2921-6903-4DB2-82DB-C5609A64D8DE}" type="slidenum">
              <a:rPr lang="en-GB" smtClean="0"/>
              <a:t>25</a:t>
            </a:fld>
            <a:endParaRPr lang="en-GB"/>
          </a:p>
        </p:txBody>
      </p:sp>
      <p:sp>
        <p:nvSpPr>
          <p:cNvPr id="5" name="Title 4">
            <a:extLst>
              <a:ext uri="{FF2B5EF4-FFF2-40B4-BE49-F238E27FC236}">
                <a16:creationId xmlns:a16="http://schemas.microsoft.com/office/drawing/2014/main" id="{E4E16C0E-2318-9772-A06F-AF08B28FC42B}"/>
              </a:ext>
            </a:extLst>
          </p:cNvPr>
          <p:cNvSpPr>
            <a:spLocks noGrp="1"/>
          </p:cNvSpPr>
          <p:nvPr>
            <p:ph type="title"/>
          </p:nvPr>
        </p:nvSpPr>
        <p:spPr>
          <a:xfrm>
            <a:off x="544200" y="539016"/>
            <a:ext cx="4796150" cy="1110046"/>
          </a:xfrm>
        </p:spPr>
        <p:txBody>
          <a:bodyPr>
            <a:noAutofit/>
          </a:bodyPr>
          <a:lstStyle/>
          <a:p>
            <a:r>
              <a:rPr lang="en-US" dirty="0">
                <a:solidFill>
                  <a:srgbClr val="002132"/>
                </a:solidFill>
              </a:rPr>
              <a:t>Sustainability is tied to </a:t>
            </a:r>
            <a:r>
              <a:rPr lang="en-US" i="1" dirty="0">
                <a:solidFill>
                  <a:srgbClr val="00ACEC"/>
                </a:solidFill>
              </a:rPr>
              <a:t>everything we do</a:t>
            </a:r>
            <a:endParaRPr lang="en-DK" dirty="0"/>
          </a:p>
        </p:txBody>
      </p:sp>
      <p:sp>
        <p:nvSpPr>
          <p:cNvPr id="8" name="TextBox 7">
            <a:extLst>
              <a:ext uri="{FF2B5EF4-FFF2-40B4-BE49-F238E27FC236}">
                <a16:creationId xmlns:a16="http://schemas.microsoft.com/office/drawing/2014/main" id="{03F3B50B-06D7-3626-0B73-E87F14CA4CAA}"/>
              </a:ext>
            </a:extLst>
          </p:cNvPr>
          <p:cNvSpPr txBox="1"/>
          <p:nvPr/>
        </p:nvSpPr>
        <p:spPr>
          <a:xfrm>
            <a:off x="544201" y="6007833"/>
            <a:ext cx="2549520" cy="296130"/>
          </a:xfrm>
          <a:prstGeom prst="rect">
            <a:avLst/>
          </a:prstGeom>
          <a:solidFill>
            <a:srgbClr val="00ACEC"/>
          </a:solidFill>
        </p:spPr>
        <p:txBody>
          <a:bodyPr wrap="square" lIns="450000" rtlCol="0" anchor="ctr">
            <a:noAutofit/>
          </a:bodyPr>
          <a:lstStyle/>
          <a:p>
            <a:r>
              <a:rPr lang="en-DK" sz="1000" b="1" dirty="0">
                <a:solidFill>
                  <a:schemeClr val="bg2"/>
                </a:solidFill>
              </a:rPr>
              <a:t>Learn more about sustainability </a:t>
            </a:r>
            <a:endParaRPr lang="da-DK" sz="1000" b="1" dirty="0">
              <a:solidFill>
                <a:schemeClr val="bg2"/>
              </a:solidFill>
            </a:endParaRPr>
          </a:p>
        </p:txBody>
      </p:sp>
      <p:pic>
        <p:nvPicPr>
          <p:cNvPr id="10" name="Picture 9">
            <a:extLst>
              <a:ext uri="{FF2B5EF4-FFF2-40B4-BE49-F238E27FC236}">
                <a16:creationId xmlns:a16="http://schemas.microsoft.com/office/drawing/2014/main" id="{A02F7721-F23B-939A-4D38-1B2859558760}"/>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8689266" y="569106"/>
            <a:ext cx="2686759" cy="3739600"/>
          </a:xfrm>
          <a:prstGeom prst="rect">
            <a:avLst/>
          </a:prstGeom>
          <a:ln>
            <a:noFill/>
          </a:ln>
          <a:effectLst>
            <a:outerShdw blurRad="76200" dist="25400" dir="2700000" algn="tl" rotWithShape="0">
              <a:prstClr val="black">
                <a:alpha val="20000"/>
              </a:prstClr>
            </a:outerShdw>
          </a:effectLst>
        </p:spPr>
      </p:pic>
      <p:pic>
        <p:nvPicPr>
          <p:cNvPr id="11" name="Picture 10">
            <a:extLst>
              <a:ext uri="{FF2B5EF4-FFF2-40B4-BE49-F238E27FC236}">
                <a16:creationId xmlns:a16="http://schemas.microsoft.com/office/drawing/2014/main" id="{FA642AE7-ABF7-A82E-5F4A-7CA69303BDA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44275" y="953547"/>
            <a:ext cx="3113448" cy="4348273"/>
          </a:xfrm>
          <a:prstGeom prst="rect">
            <a:avLst/>
          </a:prstGeom>
          <a:ln w="6350">
            <a:noFill/>
          </a:ln>
          <a:effectLst>
            <a:outerShdw blurRad="76200" dist="25400" dir="2700000" algn="tl" rotWithShape="0">
              <a:prstClr val="black">
                <a:alpha val="20000"/>
              </a:prstClr>
            </a:outerShdw>
          </a:effectLst>
        </p:spPr>
      </p:pic>
      <p:pic>
        <p:nvPicPr>
          <p:cNvPr id="12" name="Picture 11">
            <a:extLst>
              <a:ext uri="{FF2B5EF4-FFF2-40B4-BE49-F238E27FC236}">
                <a16:creationId xmlns:a16="http://schemas.microsoft.com/office/drawing/2014/main" id="{571A05C1-05DB-EE45-A719-F029460CF220}"/>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8136121" y="2292068"/>
            <a:ext cx="2667437" cy="3744781"/>
          </a:xfrm>
          <a:prstGeom prst="rect">
            <a:avLst/>
          </a:prstGeom>
          <a:ln>
            <a:noFill/>
          </a:ln>
          <a:effectLst>
            <a:outerShdw blurRad="76200" dist="25400" dir="2700000" algn="tl" rotWithShape="0">
              <a:prstClr val="black">
                <a:alpha val="20000"/>
              </a:prstClr>
            </a:outerShdw>
          </a:effectLst>
        </p:spPr>
      </p:pic>
      <p:pic>
        <p:nvPicPr>
          <p:cNvPr id="6" name="Graphic 5">
            <a:extLst>
              <a:ext uri="{FF2B5EF4-FFF2-40B4-BE49-F238E27FC236}">
                <a16:creationId xmlns:a16="http://schemas.microsoft.com/office/drawing/2014/main" id="{C9806D5C-D0A9-E189-6B03-07A1EEC54B3E}"/>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68349" y="6098790"/>
            <a:ext cx="170656" cy="108600"/>
          </a:xfrm>
          <a:prstGeom prst="rect">
            <a:avLst/>
          </a:prstGeom>
        </p:spPr>
      </p:pic>
    </p:spTree>
    <p:extLst>
      <p:ext uri="{BB962C8B-B14F-4D97-AF65-F5344CB8AC3E}">
        <p14:creationId xmlns:p14="http://schemas.microsoft.com/office/powerpoint/2010/main" val="18401443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2119850-550B-5FB7-9F72-04B035A4442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637953"/>
            <a:ext cx="12192000" cy="7483603"/>
          </a:xfrm>
          <a:prstGeom prst="rect">
            <a:avLst/>
          </a:prstGeom>
        </p:spPr>
      </p:pic>
      <p:sp>
        <p:nvSpPr>
          <p:cNvPr id="2" name="Text Placeholder 1">
            <a:extLst>
              <a:ext uri="{FF2B5EF4-FFF2-40B4-BE49-F238E27FC236}">
                <a16:creationId xmlns:a16="http://schemas.microsoft.com/office/drawing/2014/main" id="{55061341-C61A-B268-A45E-08F53D8282FB}"/>
              </a:ext>
            </a:extLst>
          </p:cNvPr>
          <p:cNvSpPr>
            <a:spLocks noGrp="1"/>
          </p:cNvSpPr>
          <p:nvPr>
            <p:ph type="body" sz="quarter" idx="13"/>
          </p:nvPr>
        </p:nvSpPr>
        <p:spPr>
          <a:xfrm>
            <a:off x="544200" y="2795303"/>
            <a:ext cx="3564000" cy="3185168"/>
          </a:xfrm>
        </p:spPr>
        <p:txBody>
          <a:bodyPr rIns="72000">
            <a:normAutofit/>
          </a:bodyPr>
          <a:lstStyle/>
          <a:p>
            <a:pPr marL="0" indent="0">
              <a:buNone/>
            </a:pPr>
            <a:r>
              <a:rPr lang="en-DK" sz="2000" dirty="0">
                <a:solidFill>
                  <a:schemeClr val="bg1"/>
                </a:solidFill>
                <a:latin typeface="+mj-lt"/>
              </a:rPr>
              <a:t>Floating wind</a:t>
            </a:r>
            <a:endParaRPr lang="en-US" sz="2000" dirty="0">
              <a:solidFill>
                <a:schemeClr val="bg1"/>
              </a:solidFill>
              <a:latin typeface="+mj-lt"/>
            </a:endParaRPr>
          </a:p>
          <a:p>
            <a:pPr marL="0" indent="0">
              <a:buNone/>
            </a:pPr>
            <a:r>
              <a:rPr lang="en-US" sz="1400" dirty="0">
                <a:solidFill>
                  <a:schemeClr val="bg1"/>
                </a:solidFill>
                <a:latin typeface="+mj-lt"/>
              </a:rPr>
              <a:t>Floating wind plays a crucial role in the global shift towards green energy. We therefor dedicate significant time to investigating how to develop the industry and make installation and maintenance of floating wind more efficient. </a:t>
            </a:r>
            <a:endParaRPr lang="en-GB" sz="1400" dirty="0">
              <a:solidFill>
                <a:schemeClr val="bg1"/>
              </a:solidFill>
              <a:latin typeface="+mj-lt"/>
            </a:endParaRPr>
          </a:p>
          <a:p>
            <a:r>
              <a:rPr lang="en-US" sz="1400" dirty="0">
                <a:latin typeface="+mj-lt"/>
              </a:rPr>
              <a:t>. </a:t>
            </a:r>
          </a:p>
          <a:p>
            <a:r>
              <a:rPr lang="en-US" dirty="0"/>
              <a:t> </a:t>
            </a:r>
          </a:p>
          <a:p>
            <a:endParaRPr lang="en-US" dirty="0"/>
          </a:p>
        </p:txBody>
      </p:sp>
      <p:sp>
        <p:nvSpPr>
          <p:cNvPr id="3" name="Slide Number Placeholder 2">
            <a:extLst>
              <a:ext uri="{FF2B5EF4-FFF2-40B4-BE49-F238E27FC236}">
                <a16:creationId xmlns:a16="http://schemas.microsoft.com/office/drawing/2014/main" id="{60843F11-4AE2-651F-63CA-0F5BF2149F77}"/>
              </a:ext>
            </a:extLst>
          </p:cNvPr>
          <p:cNvSpPr>
            <a:spLocks noGrp="1"/>
          </p:cNvSpPr>
          <p:nvPr>
            <p:ph type="sldNum" sz="quarter" idx="12"/>
          </p:nvPr>
        </p:nvSpPr>
        <p:spPr/>
        <p:txBody>
          <a:bodyPr/>
          <a:lstStyle/>
          <a:p>
            <a:fld id="{C16C2921-6903-4DB2-82DB-C5609A64D8DE}" type="slidenum">
              <a:rPr lang="en-GB" smtClean="0"/>
              <a:t>26</a:t>
            </a:fld>
            <a:endParaRPr lang="en-GB"/>
          </a:p>
        </p:txBody>
      </p:sp>
      <p:sp>
        <p:nvSpPr>
          <p:cNvPr id="6" name="Title 5">
            <a:extLst>
              <a:ext uri="{FF2B5EF4-FFF2-40B4-BE49-F238E27FC236}">
                <a16:creationId xmlns:a16="http://schemas.microsoft.com/office/drawing/2014/main" id="{B1FA6299-860A-A480-5578-6C6ED36EC046}"/>
              </a:ext>
            </a:extLst>
          </p:cNvPr>
          <p:cNvSpPr>
            <a:spLocks noGrp="1"/>
          </p:cNvSpPr>
          <p:nvPr>
            <p:ph type="title"/>
          </p:nvPr>
        </p:nvSpPr>
        <p:spPr>
          <a:xfrm>
            <a:off x="544200" y="1013937"/>
            <a:ext cx="11103600" cy="1619984"/>
          </a:xfrm>
        </p:spPr>
        <p:txBody>
          <a:bodyPr>
            <a:normAutofit/>
          </a:bodyPr>
          <a:lstStyle/>
          <a:p>
            <a:r>
              <a:rPr lang="en-GB" dirty="0">
                <a:solidFill>
                  <a:schemeClr val="bg1"/>
                </a:solidFill>
              </a:rPr>
              <a:t>Navigating into </a:t>
            </a:r>
            <a:br>
              <a:rPr lang="en-GB" dirty="0">
                <a:solidFill>
                  <a:schemeClr val="bg1"/>
                </a:solidFill>
              </a:rPr>
            </a:br>
            <a:r>
              <a:rPr lang="en-GB" i="1" dirty="0">
                <a:solidFill>
                  <a:srgbClr val="00ACEC"/>
                </a:solidFill>
              </a:rPr>
              <a:t>the future </a:t>
            </a:r>
          </a:p>
        </p:txBody>
      </p:sp>
      <p:sp>
        <p:nvSpPr>
          <p:cNvPr id="13" name="TextBox 12">
            <a:extLst>
              <a:ext uri="{FF2B5EF4-FFF2-40B4-BE49-F238E27FC236}">
                <a16:creationId xmlns:a16="http://schemas.microsoft.com/office/drawing/2014/main" id="{41441F66-FDF4-2E7E-890C-FABE158B0423}"/>
              </a:ext>
            </a:extLst>
          </p:cNvPr>
          <p:cNvSpPr txBox="1"/>
          <p:nvPr/>
        </p:nvSpPr>
        <p:spPr>
          <a:xfrm>
            <a:off x="624388" y="4820052"/>
            <a:ext cx="1836872" cy="296130"/>
          </a:xfrm>
          <a:prstGeom prst="rect">
            <a:avLst/>
          </a:prstGeom>
          <a:solidFill>
            <a:srgbClr val="00ACEC"/>
          </a:solidFill>
        </p:spPr>
        <p:txBody>
          <a:bodyPr wrap="square" lIns="450000" rtlCol="0" anchor="ctr">
            <a:noAutofit/>
          </a:bodyPr>
          <a:lstStyle/>
          <a:p>
            <a:r>
              <a:rPr lang="en-DK" sz="1000" b="1" dirty="0">
                <a:solidFill>
                  <a:schemeClr val="bg1"/>
                </a:solidFill>
                <a:hlinkClick r:id="rId4">
                  <a:extLst>
                    <a:ext uri="{A12FA001-AC4F-418D-AE19-62706E023703}">
                      <ahyp:hlinkClr xmlns:ahyp="http://schemas.microsoft.com/office/drawing/2018/hyperlinkcolor" val="tx"/>
                    </a:ext>
                  </a:extLst>
                </a:hlinkClick>
              </a:rPr>
              <a:t>Watch floating wind</a:t>
            </a:r>
            <a:endParaRPr lang="da-DK" sz="1000" b="1" dirty="0">
              <a:solidFill>
                <a:schemeClr val="bg1"/>
              </a:solidFill>
            </a:endParaRPr>
          </a:p>
        </p:txBody>
      </p:sp>
      <p:pic>
        <p:nvPicPr>
          <p:cNvPr id="5" name="Graphic 4">
            <a:extLst>
              <a:ext uri="{FF2B5EF4-FFF2-40B4-BE49-F238E27FC236}">
                <a16:creationId xmlns:a16="http://schemas.microsoft.com/office/drawing/2014/main" id="{4E713CC5-2DD4-3ED4-5AD3-A0A6B3E383D0}"/>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36929" y="4913817"/>
            <a:ext cx="170656" cy="108600"/>
          </a:xfrm>
          <a:prstGeom prst="rect">
            <a:avLst/>
          </a:prstGeom>
        </p:spPr>
      </p:pic>
    </p:spTree>
    <p:extLst>
      <p:ext uri="{BB962C8B-B14F-4D97-AF65-F5344CB8AC3E}">
        <p14:creationId xmlns:p14="http://schemas.microsoft.com/office/powerpoint/2010/main" val="41603534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1595F3B-8B3A-6EEB-15CB-9FDE8F4BEE96}"/>
              </a:ext>
            </a:extLst>
          </p:cNvPr>
          <p:cNvSpPr>
            <a:spLocks noGrp="1"/>
          </p:cNvSpPr>
          <p:nvPr>
            <p:ph type="sldNum" sz="quarter" idx="12"/>
          </p:nvPr>
        </p:nvSpPr>
        <p:spPr/>
        <p:txBody>
          <a:bodyPr/>
          <a:lstStyle/>
          <a:p>
            <a:fld id="{C16C2921-6903-4DB2-82DB-C5609A64D8DE}" type="slidenum">
              <a:rPr lang="en-GB" smtClean="0"/>
              <a:t>27</a:t>
            </a:fld>
            <a:endParaRPr lang="en-GB"/>
          </a:p>
        </p:txBody>
      </p:sp>
      <p:sp>
        <p:nvSpPr>
          <p:cNvPr id="3" name="Title 2">
            <a:extLst>
              <a:ext uri="{FF2B5EF4-FFF2-40B4-BE49-F238E27FC236}">
                <a16:creationId xmlns:a16="http://schemas.microsoft.com/office/drawing/2014/main" id="{97398423-DA81-D000-4B65-1534953AD3B8}"/>
              </a:ext>
            </a:extLst>
          </p:cNvPr>
          <p:cNvSpPr>
            <a:spLocks noGrp="1"/>
          </p:cNvSpPr>
          <p:nvPr>
            <p:ph type="title"/>
          </p:nvPr>
        </p:nvSpPr>
        <p:spPr/>
        <p:txBody>
          <a:bodyPr/>
          <a:lstStyle/>
          <a:p>
            <a:r>
              <a:rPr lang="en-US" dirty="0"/>
              <a:t>Our </a:t>
            </a:r>
            <a:r>
              <a:rPr lang="en-US" i="1" dirty="0">
                <a:solidFill>
                  <a:srgbClr val="00ACEC"/>
                </a:solidFill>
              </a:rPr>
              <a:t>alliance</a:t>
            </a:r>
            <a:r>
              <a:rPr lang="en-US" dirty="0"/>
              <a:t> concept</a:t>
            </a:r>
            <a:endParaRPr lang="en-DK" dirty="0"/>
          </a:p>
        </p:txBody>
      </p:sp>
      <p:sp>
        <p:nvSpPr>
          <p:cNvPr id="16" name="Text Placeholder 3">
            <a:extLst>
              <a:ext uri="{FF2B5EF4-FFF2-40B4-BE49-F238E27FC236}">
                <a16:creationId xmlns:a16="http://schemas.microsoft.com/office/drawing/2014/main" id="{DC32CCCF-8D61-5839-21BB-50A00267AEFD}"/>
              </a:ext>
            </a:extLst>
          </p:cNvPr>
          <p:cNvSpPr txBox="1">
            <a:spLocks/>
          </p:cNvSpPr>
          <p:nvPr/>
        </p:nvSpPr>
        <p:spPr>
          <a:xfrm>
            <a:off x="8943975" y="1431319"/>
            <a:ext cx="2577304" cy="300702"/>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1200" b="1" dirty="0">
                <a:solidFill>
                  <a:schemeClr val="bg1"/>
                </a:solidFill>
              </a:rPr>
              <a:t>Increase Certainty</a:t>
            </a:r>
          </a:p>
        </p:txBody>
      </p:sp>
      <p:sp>
        <p:nvSpPr>
          <p:cNvPr id="17" name="Text Placeholder 3">
            <a:extLst>
              <a:ext uri="{FF2B5EF4-FFF2-40B4-BE49-F238E27FC236}">
                <a16:creationId xmlns:a16="http://schemas.microsoft.com/office/drawing/2014/main" id="{13074C3C-C7E4-3F8A-3C6B-3A4FBB665538}"/>
              </a:ext>
            </a:extLst>
          </p:cNvPr>
          <p:cNvSpPr txBox="1">
            <a:spLocks/>
          </p:cNvSpPr>
          <p:nvPr/>
        </p:nvSpPr>
        <p:spPr>
          <a:xfrm>
            <a:off x="8943975" y="1738763"/>
            <a:ext cx="2577304" cy="789518"/>
          </a:xfrm>
          <a:prstGeom prst="rect">
            <a:avLst/>
          </a:prstGeom>
        </p:spPr>
        <p:txBody>
          <a:bodyPr vert="horz" lIns="91440" tIns="45720" rIns="91440" bIns="45720" rtlCol="0">
            <a:noAutofit/>
          </a:bodyPr>
          <a:lstStyle>
            <a:lvl1pPr marL="0" indent="0" algn="l" defTabSz="914400" rtl="0" eaLnBrk="1" latinLnBrk="0" hangingPunct="1">
              <a:lnSpc>
                <a:spcPts val="1300"/>
              </a:lnSpc>
              <a:spcBef>
                <a:spcPts val="1000"/>
              </a:spcBef>
              <a:buFont typeface="Arial" panose="020B0604020202020204" pitchFamily="34" charset="0"/>
              <a:buNone/>
              <a:defRPr sz="1100" b="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050" b="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05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5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nSpc>
                <a:spcPts val="500"/>
              </a:lnSpc>
              <a:buFont typeface="Arial" panose="020B0604020202020204" pitchFamily="34" charset="0"/>
              <a:buChar char="•"/>
            </a:pPr>
            <a:r>
              <a:rPr lang="da-DK" sz="1200" dirty="0">
                <a:effectLst/>
                <a:latin typeface="+mj-lt"/>
              </a:rPr>
              <a:t>Transparency </a:t>
            </a:r>
          </a:p>
          <a:p>
            <a:pPr marL="171450" indent="-171450">
              <a:lnSpc>
                <a:spcPts val="500"/>
              </a:lnSpc>
              <a:buFont typeface="Arial" panose="020B0604020202020204" pitchFamily="34" charset="0"/>
              <a:buChar char="•"/>
            </a:pPr>
            <a:r>
              <a:rPr lang="da-DK" sz="1200" dirty="0">
                <a:effectLst/>
                <a:latin typeface="+mj-lt"/>
              </a:rPr>
              <a:t>Integration</a:t>
            </a:r>
            <a:endParaRPr lang="da-DK" sz="1200" dirty="0">
              <a:latin typeface="+mj-lt"/>
            </a:endParaRPr>
          </a:p>
          <a:p>
            <a:pPr marL="171450" indent="-171450">
              <a:lnSpc>
                <a:spcPts val="500"/>
              </a:lnSpc>
              <a:buFont typeface="Arial" panose="020B0604020202020204" pitchFamily="34" charset="0"/>
              <a:buChar char="•"/>
            </a:pPr>
            <a:r>
              <a:rPr lang="en-US" sz="1200" dirty="0">
                <a:effectLst/>
                <a:latin typeface="+mj-lt"/>
              </a:rPr>
              <a:t>Retention &amp; development</a:t>
            </a:r>
            <a:endParaRPr lang="da-DK" sz="1200" dirty="0">
              <a:effectLst/>
              <a:latin typeface="+mj-lt"/>
            </a:endParaRPr>
          </a:p>
        </p:txBody>
      </p:sp>
      <p:sp>
        <p:nvSpPr>
          <p:cNvPr id="19" name="Text Placeholder 3">
            <a:extLst>
              <a:ext uri="{FF2B5EF4-FFF2-40B4-BE49-F238E27FC236}">
                <a16:creationId xmlns:a16="http://schemas.microsoft.com/office/drawing/2014/main" id="{6B122E9C-ACEB-42B4-3D2E-4F0A684C6ACB}"/>
              </a:ext>
            </a:extLst>
          </p:cNvPr>
          <p:cNvSpPr txBox="1">
            <a:spLocks/>
          </p:cNvSpPr>
          <p:nvPr/>
        </p:nvSpPr>
        <p:spPr>
          <a:xfrm>
            <a:off x="8943975" y="2544225"/>
            <a:ext cx="2577304" cy="300702"/>
          </a:xfrm>
          <a:prstGeom prst="rect">
            <a:avLst/>
          </a:prstGeom>
        </p:spPr>
        <p:txBody>
          <a:bodyPr vert="horz" lIns="91440" tIns="45720" rIns="91440" bIns="45720" rtlCol="0">
            <a:noAutofit/>
          </a:bodyPr>
          <a:lstStyle>
            <a:lvl1pPr marL="0" indent="0" algn="l" defTabSz="914400" rtl="0" eaLnBrk="1" latinLnBrk="0" hangingPunct="1">
              <a:lnSpc>
                <a:spcPts val="1300"/>
              </a:lnSpc>
              <a:spcBef>
                <a:spcPts val="1000"/>
              </a:spcBef>
              <a:buFont typeface="Arial" panose="020B0604020202020204" pitchFamily="34" charset="0"/>
              <a:buNone/>
              <a:defRPr sz="1100" b="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050" b="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05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5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1200" b="1" dirty="0">
                <a:effectLst/>
              </a:rPr>
              <a:t>Reduce Time</a:t>
            </a:r>
            <a:endParaRPr lang="da-DK" sz="1200" b="1" dirty="0"/>
          </a:p>
        </p:txBody>
      </p:sp>
      <p:sp>
        <p:nvSpPr>
          <p:cNvPr id="20" name="Text Placeholder 3">
            <a:extLst>
              <a:ext uri="{FF2B5EF4-FFF2-40B4-BE49-F238E27FC236}">
                <a16:creationId xmlns:a16="http://schemas.microsoft.com/office/drawing/2014/main" id="{BC5CBBEE-6295-2E9C-E609-03083C5EB83E}"/>
              </a:ext>
            </a:extLst>
          </p:cNvPr>
          <p:cNvSpPr txBox="1">
            <a:spLocks/>
          </p:cNvSpPr>
          <p:nvPr/>
        </p:nvSpPr>
        <p:spPr>
          <a:xfrm>
            <a:off x="8943975" y="2851669"/>
            <a:ext cx="2577304" cy="789518"/>
          </a:xfrm>
          <a:prstGeom prst="rect">
            <a:avLst/>
          </a:prstGeom>
        </p:spPr>
        <p:txBody>
          <a:bodyPr vert="horz" lIns="91440" tIns="45720" rIns="91440" bIns="45720" rtlCol="0">
            <a:noAutofit/>
          </a:bodyPr>
          <a:lstStyle>
            <a:lvl1pPr marL="0" indent="0" algn="l" defTabSz="914400" rtl="0" eaLnBrk="1" latinLnBrk="0" hangingPunct="1">
              <a:lnSpc>
                <a:spcPts val="1300"/>
              </a:lnSpc>
              <a:spcBef>
                <a:spcPts val="1000"/>
              </a:spcBef>
              <a:buFont typeface="Arial" panose="020B0604020202020204" pitchFamily="34" charset="0"/>
              <a:buNone/>
              <a:defRPr sz="1100" b="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050" b="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05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5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nSpc>
                <a:spcPts val="500"/>
              </a:lnSpc>
              <a:buFont typeface="Arial" panose="020B0604020202020204" pitchFamily="34" charset="0"/>
              <a:buChar char="•"/>
            </a:pPr>
            <a:r>
              <a:rPr lang="en-US" sz="1200" dirty="0">
                <a:effectLst/>
                <a:latin typeface="+mj-lt"/>
              </a:rPr>
              <a:t>Reduce Complexity</a:t>
            </a:r>
          </a:p>
          <a:p>
            <a:pPr marL="171450" indent="-171450">
              <a:lnSpc>
                <a:spcPts val="500"/>
              </a:lnSpc>
              <a:buFont typeface="Arial" panose="020B0604020202020204" pitchFamily="34" charset="0"/>
              <a:buChar char="•"/>
            </a:pPr>
            <a:r>
              <a:rPr lang="en-US" sz="1200" dirty="0">
                <a:effectLst/>
                <a:latin typeface="+mj-lt"/>
              </a:rPr>
              <a:t>Standardization</a:t>
            </a:r>
            <a:endParaRPr lang="en-US" sz="1200" dirty="0">
              <a:latin typeface="+mj-lt"/>
            </a:endParaRPr>
          </a:p>
          <a:p>
            <a:pPr marL="171450" indent="-171450">
              <a:lnSpc>
                <a:spcPts val="500"/>
              </a:lnSpc>
              <a:buFont typeface="Arial" panose="020B0604020202020204" pitchFamily="34" charset="0"/>
              <a:buChar char="•"/>
            </a:pPr>
            <a:r>
              <a:rPr lang="en-US" sz="1200" dirty="0">
                <a:effectLst/>
                <a:latin typeface="+mj-lt"/>
              </a:rPr>
              <a:t>Optimizing performance</a:t>
            </a:r>
          </a:p>
          <a:p>
            <a:pPr marL="171450" indent="-171450">
              <a:lnSpc>
                <a:spcPts val="500"/>
              </a:lnSpc>
              <a:buFont typeface="Arial" panose="020B0604020202020204" pitchFamily="34" charset="0"/>
              <a:buChar char="•"/>
            </a:pPr>
            <a:r>
              <a:rPr lang="en-US" sz="1200" dirty="0">
                <a:effectLst/>
                <a:latin typeface="+mj-lt"/>
              </a:rPr>
              <a:t>Continues improvement</a:t>
            </a:r>
            <a:endParaRPr lang="da-DK" sz="1200" dirty="0">
              <a:effectLst/>
              <a:latin typeface="+mj-lt"/>
            </a:endParaRPr>
          </a:p>
        </p:txBody>
      </p:sp>
      <p:sp>
        <p:nvSpPr>
          <p:cNvPr id="22" name="Text Placeholder 3">
            <a:extLst>
              <a:ext uri="{FF2B5EF4-FFF2-40B4-BE49-F238E27FC236}">
                <a16:creationId xmlns:a16="http://schemas.microsoft.com/office/drawing/2014/main" id="{333BBFC5-3E5C-7219-D3E0-2E2D414ACA4F}"/>
              </a:ext>
            </a:extLst>
          </p:cNvPr>
          <p:cNvSpPr txBox="1">
            <a:spLocks/>
          </p:cNvSpPr>
          <p:nvPr/>
        </p:nvSpPr>
        <p:spPr>
          <a:xfrm>
            <a:off x="8943975" y="3835431"/>
            <a:ext cx="2577304" cy="300702"/>
          </a:xfrm>
          <a:prstGeom prst="rect">
            <a:avLst/>
          </a:prstGeom>
        </p:spPr>
        <p:txBody>
          <a:bodyPr vert="horz" lIns="91440" tIns="45720" rIns="91440" bIns="45720" rtlCol="0">
            <a:noAutofit/>
          </a:bodyPr>
          <a:lstStyle>
            <a:lvl1pPr marL="0" indent="0" algn="l" defTabSz="914400" rtl="0" eaLnBrk="1" latinLnBrk="0" hangingPunct="1">
              <a:lnSpc>
                <a:spcPts val="1300"/>
              </a:lnSpc>
              <a:spcBef>
                <a:spcPts val="1000"/>
              </a:spcBef>
              <a:buFont typeface="Arial" panose="020B0604020202020204" pitchFamily="34" charset="0"/>
              <a:buNone/>
              <a:defRPr sz="1100" b="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050" b="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05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5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1200" b="1" dirty="0">
                <a:effectLst/>
              </a:rPr>
              <a:t>Reduce Complexity</a:t>
            </a:r>
            <a:endParaRPr lang="da-DK" sz="1200" b="1" dirty="0"/>
          </a:p>
        </p:txBody>
      </p:sp>
      <p:sp>
        <p:nvSpPr>
          <p:cNvPr id="23" name="Text Placeholder 3">
            <a:extLst>
              <a:ext uri="{FF2B5EF4-FFF2-40B4-BE49-F238E27FC236}">
                <a16:creationId xmlns:a16="http://schemas.microsoft.com/office/drawing/2014/main" id="{AA9AEFA4-972B-194A-422E-00D54D36958F}"/>
              </a:ext>
            </a:extLst>
          </p:cNvPr>
          <p:cNvSpPr txBox="1">
            <a:spLocks/>
          </p:cNvSpPr>
          <p:nvPr/>
        </p:nvSpPr>
        <p:spPr>
          <a:xfrm>
            <a:off x="8943975" y="4142875"/>
            <a:ext cx="2577304" cy="789518"/>
          </a:xfrm>
          <a:prstGeom prst="rect">
            <a:avLst/>
          </a:prstGeom>
        </p:spPr>
        <p:txBody>
          <a:bodyPr vert="horz" lIns="91440" tIns="45720" rIns="91440" bIns="45720" rtlCol="0">
            <a:noAutofit/>
          </a:bodyPr>
          <a:lstStyle>
            <a:lvl1pPr marL="0" indent="0" algn="l" defTabSz="914400" rtl="0" eaLnBrk="1" latinLnBrk="0" hangingPunct="1">
              <a:lnSpc>
                <a:spcPts val="1300"/>
              </a:lnSpc>
              <a:spcBef>
                <a:spcPts val="1000"/>
              </a:spcBef>
              <a:buFont typeface="Arial" panose="020B0604020202020204" pitchFamily="34" charset="0"/>
              <a:buNone/>
              <a:defRPr sz="1100" b="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050" b="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05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5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nSpc>
                <a:spcPts val="500"/>
              </a:lnSpc>
              <a:buFont typeface="Arial" panose="020B0604020202020204" pitchFamily="34" charset="0"/>
              <a:buChar char="•"/>
            </a:pPr>
            <a:r>
              <a:rPr lang="en-US" sz="1200" dirty="0">
                <a:effectLst/>
                <a:latin typeface="+mj-lt"/>
              </a:rPr>
              <a:t>Increasing Safety </a:t>
            </a:r>
          </a:p>
          <a:p>
            <a:pPr marL="171450" indent="-171450">
              <a:lnSpc>
                <a:spcPts val="500"/>
              </a:lnSpc>
              <a:buFont typeface="Arial" panose="020B0604020202020204" pitchFamily="34" charset="0"/>
              <a:buChar char="•"/>
            </a:pPr>
            <a:r>
              <a:rPr lang="en-US" sz="1200" dirty="0">
                <a:effectLst/>
                <a:latin typeface="+mj-lt"/>
              </a:rPr>
              <a:t>Cost reduction</a:t>
            </a:r>
          </a:p>
          <a:p>
            <a:pPr marL="171450" indent="-171450">
              <a:lnSpc>
                <a:spcPts val="500"/>
              </a:lnSpc>
              <a:buFont typeface="Arial" panose="020B0604020202020204" pitchFamily="34" charset="0"/>
              <a:buChar char="•"/>
            </a:pPr>
            <a:r>
              <a:rPr lang="da-DK" sz="1200" dirty="0" err="1">
                <a:effectLst/>
                <a:latin typeface="+mj-lt"/>
              </a:rPr>
              <a:t>Optimized</a:t>
            </a:r>
            <a:r>
              <a:rPr lang="da-DK" sz="1200" dirty="0">
                <a:effectLst/>
                <a:latin typeface="+mj-lt"/>
              </a:rPr>
              <a:t> </a:t>
            </a:r>
            <a:r>
              <a:rPr lang="da-DK" sz="1200" dirty="0" err="1">
                <a:effectLst/>
                <a:latin typeface="+mj-lt"/>
              </a:rPr>
              <a:t>logistics</a:t>
            </a:r>
            <a:endParaRPr lang="da-DK" sz="1200" dirty="0">
              <a:effectLst/>
              <a:latin typeface="+mj-lt"/>
            </a:endParaRPr>
          </a:p>
        </p:txBody>
      </p:sp>
      <p:sp>
        <p:nvSpPr>
          <p:cNvPr id="28" name="Text Placeholder 3">
            <a:extLst>
              <a:ext uri="{FF2B5EF4-FFF2-40B4-BE49-F238E27FC236}">
                <a16:creationId xmlns:a16="http://schemas.microsoft.com/office/drawing/2014/main" id="{E6FDEF97-25E1-91EA-F667-3D534EBB7BB8}"/>
              </a:ext>
            </a:extLst>
          </p:cNvPr>
          <p:cNvSpPr txBox="1">
            <a:spLocks/>
          </p:cNvSpPr>
          <p:nvPr/>
        </p:nvSpPr>
        <p:spPr>
          <a:xfrm>
            <a:off x="8943975" y="5032977"/>
            <a:ext cx="2577304" cy="300702"/>
          </a:xfrm>
          <a:prstGeom prst="rect">
            <a:avLst/>
          </a:prstGeom>
        </p:spPr>
        <p:txBody>
          <a:bodyPr vert="horz" lIns="91440" tIns="45720" rIns="91440" bIns="45720" rtlCol="0">
            <a:noAutofit/>
          </a:bodyPr>
          <a:lstStyle>
            <a:lvl1pPr marL="0" indent="0" algn="l" defTabSz="914400" rtl="0" eaLnBrk="1" latinLnBrk="0" hangingPunct="1">
              <a:lnSpc>
                <a:spcPts val="1300"/>
              </a:lnSpc>
              <a:spcBef>
                <a:spcPts val="1000"/>
              </a:spcBef>
              <a:buFont typeface="Arial" panose="020B0604020202020204" pitchFamily="34" charset="0"/>
              <a:buNone/>
              <a:defRPr sz="1100" b="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050" b="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05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5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1200" b="1" dirty="0">
                <a:effectLst/>
              </a:rPr>
              <a:t>Increase Sustainability</a:t>
            </a:r>
            <a:endParaRPr lang="da-DK" sz="1200" b="1" dirty="0"/>
          </a:p>
        </p:txBody>
      </p:sp>
      <p:sp>
        <p:nvSpPr>
          <p:cNvPr id="29" name="Text Placeholder 3">
            <a:extLst>
              <a:ext uri="{FF2B5EF4-FFF2-40B4-BE49-F238E27FC236}">
                <a16:creationId xmlns:a16="http://schemas.microsoft.com/office/drawing/2014/main" id="{394310B6-D5C5-7935-8B7A-1E9D41724F0D}"/>
              </a:ext>
            </a:extLst>
          </p:cNvPr>
          <p:cNvSpPr txBox="1">
            <a:spLocks/>
          </p:cNvSpPr>
          <p:nvPr/>
        </p:nvSpPr>
        <p:spPr>
          <a:xfrm>
            <a:off x="8943975" y="5340421"/>
            <a:ext cx="2577304" cy="789518"/>
          </a:xfrm>
          <a:prstGeom prst="rect">
            <a:avLst/>
          </a:prstGeom>
        </p:spPr>
        <p:txBody>
          <a:bodyPr vert="horz" lIns="91440" tIns="45720" rIns="91440" bIns="45720" rtlCol="0">
            <a:noAutofit/>
          </a:bodyPr>
          <a:lstStyle>
            <a:lvl1pPr marL="0" indent="0" algn="l" defTabSz="914400" rtl="0" eaLnBrk="1" latinLnBrk="0" hangingPunct="1">
              <a:lnSpc>
                <a:spcPts val="1300"/>
              </a:lnSpc>
              <a:spcBef>
                <a:spcPts val="1000"/>
              </a:spcBef>
              <a:buFont typeface="Arial" panose="020B0604020202020204" pitchFamily="34" charset="0"/>
              <a:buNone/>
              <a:defRPr sz="1100" b="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050" b="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05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5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nSpc>
                <a:spcPts val="500"/>
              </a:lnSpc>
              <a:buFont typeface="Arial" panose="020B0604020202020204" pitchFamily="34" charset="0"/>
              <a:buChar char="•"/>
            </a:pPr>
            <a:r>
              <a:rPr lang="en-US" sz="1200" dirty="0">
                <a:effectLst/>
                <a:latin typeface="+mj-lt"/>
              </a:rPr>
              <a:t>Future proof </a:t>
            </a:r>
          </a:p>
          <a:p>
            <a:pPr marL="171450" indent="-171450">
              <a:lnSpc>
                <a:spcPts val="500"/>
              </a:lnSpc>
              <a:buFont typeface="Arial" panose="020B0604020202020204" pitchFamily="34" charset="0"/>
              <a:buChar char="•"/>
            </a:pPr>
            <a:r>
              <a:rPr lang="en-US" sz="1200" dirty="0">
                <a:effectLst/>
                <a:latin typeface="+mj-lt"/>
              </a:rPr>
              <a:t>Emission reduction </a:t>
            </a:r>
          </a:p>
          <a:p>
            <a:pPr marL="171450" indent="-171450">
              <a:lnSpc>
                <a:spcPts val="500"/>
              </a:lnSpc>
              <a:buFont typeface="Arial" panose="020B0604020202020204" pitchFamily="34" charset="0"/>
              <a:buChar char="•"/>
            </a:pPr>
            <a:r>
              <a:rPr lang="en-US" sz="1200" dirty="0">
                <a:effectLst/>
                <a:latin typeface="+mj-lt"/>
              </a:rPr>
              <a:t>Ability to adapt</a:t>
            </a:r>
            <a:endParaRPr lang="da-DK" sz="1200" dirty="0">
              <a:effectLst/>
              <a:latin typeface="+mj-lt"/>
            </a:endParaRPr>
          </a:p>
        </p:txBody>
      </p:sp>
      <p:pic>
        <p:nvPicPr>
          <p:cNvPr id="8" name="Graphic 7">
            <a:extLst>
              <a:ext uri="{FF2B5EF4-FFF2-40B4-BE49-F238E27FC236}">
                <a16:creationId xmlns:a16="http://schemas.microsoft.com/office/drawing/2014/main" id="{32AE771A-3FF0-4EDA-3355-AF9A9524DA8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46385" y="1389783"/>
            <a:ext cx="981075" cy="981075"/>
          </a:xfrm>
          <a:prstGeom prst="rect">
            <a:avLst/>
          </a:prstGeom>
        </p:spPr>
      </p:pic>
      <p:pic>
        <p:nvPicPr>
          <p:cNvPr id="10" name="Graphic 9">
            <a:extLst>
              <a:ext uri="{FF2B5EF4-FFF2-40B4-BE49-F238E27FC236}">
                <a16:creationId xmlns:a16="http://schemas.microsoft.com/office/drawing/2014/main" id="{1C3355EB-B4D8-5B08-D351-C95201062BF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46384" y="4942623"/>
            <a:ext cx="981075" cy="981075"/>
          </a:xfrm>
          <a:prstGeom prst="rect">
            <a:avLst/>
          </a:prstGeom>
        </p:spPr>
      </p:pic>
      <p:pic>
        <p:nvPicPr>
          <p:cNvPr id="12" name="Graphic 11">
            <a:extLst>
              <a:ext uri="{FF2B5EF4-FFF2-40B4-BE49-F238E27FC236}">
                <a16:creationId xmlns:a16="http://schemas.microsoft.com/office/drawing/2014/main" id="{CDF2BBD6-225B-6702-136E-E526C010E61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846385" y="2574063"/>
            <a:ext cx="981075" cy="981075"/>
          </a:xfrm>
          <a:prstGeom prst="rect">
            <a:avLst/>
          </a:prstGeom>
        </p:spPr>
      </p:pic>
      <p:pic>
        <p:nvPicPr>
          <p:cNvPr id="14" name="Graphic 13">
            <a:extLst>
              <a:ext uri="{FF2B5EF4-FFF2-40B4-BE49-F238E27FC236}">
                <a16:creationId xmlns:a16="http://schemas.microsoft.com/office/drawing/2014/main" id="{D2C7B3EC-7138-C788-096E-7A7720453DC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846385" y="3756270"/>
            <a:ext cx="981075" cy="981075"/>
          </a:xfrm>
          <a:prstGeom prst="rect">
            <a:avLst/>
          </a:prstGeom>
        </p:spPr>
      </p:pic>
      <p:graphicFrame>
        <p:nvGraphicFramePr>
          <p:cNvPr id="4" name="Table 3">
            <a:extLst>
              <a:ext uri="{FF2B5EF4-FFF2-40B4-BE49-F238E27FC236}">
                <a16:creationId xmlns:a16="http://schemas.microsoft.com/office/drawing/2014/main" id="{5EAD56B0-9FA1-500B-A59C-A7A6C146AC64}"/>
              </a:ext>
            </a:extLst>
          </p:cNvPr>
          <p:cNvGraphicFramePr>
            <a:graphicFrameLocks noGrp="1"/>
          </p:cNvGraphicFramePr>
          <p:nvPr>
            <p:extLst>
              <p:ext uri="{D42A27DB-BD31-4B8C-83A1-F6EECF244321}">
                <p14:modId xmlns:p14="http://schemas.microsoft.com/office/powerpoint/2010/main" val="4097115301"/>
              </p:ext>
            </p:extLst>
          </p:nvPr>
        </p:nvGraphicFramePr>
        <p:xfrm>
          <a:off x="670721" y="1671747"/>
          <a:ext cx="6353856" cy="4251951"/>
        </p:xfrm>
        <a:graphic>
          <a:graphicData uri="http://schemas.openxmlformats.org/drawingml/2006/table">
            <a:tbl>
              <a:tblPr firstRow="1" bandRow="1">
                <a:tableStyleId>{C083E6E3-FA7D-4D7B-A595-EF9225AFEA82}</a:tableStyleId>
              </a:tblPr>
              <a:tblGrid>
                <a:gridCol w="2058302">
                  <a:extLst>
                    <a:ext uri="{9D8B030D-6E8A-4147-A177-3AD203B41FA5}">
                      <a16:colId xmlns:a16="http://schemas.microsoft.com/office/drawing/2014/main" val="1150569784"/>
                    </a:ext>
                  </a:extLst>
                </a:gridCol>
                <a:gridCol w="4295554">
                  <a:extLst>
                    <a:ext uri="{9D8B030D-6E8A-4147-A177-3AD203B41FA5}">
                      <a16:colId xmlns:a16="http://schemas.microsoft.com/office/drawing/2014/main" val="1388147295"/>
                    </a:ext>
                  </a:extLst>
                </a:gridCol>
              </a:tblGrid>
              <a:tr h="472439">
                <a:tc>
                  <a:txBody>
                    <a:bodyPr/>
                    <a:lstStyle/>
                    <a:p>
                      <a:endParaRPr lang="en-GB" sz="2000" b="0" dirty="0">
                        <a:solidFill>
                          <a:schemeClr val="bg1"/>
                        </a:solidFill>
                        <a:latin typeface="+mj-lt"/>
                      </a:endParaRPr>
                    </a:p>
                  </a:txBody>
                  <a:tcPr anchor="ctr"/>
                </a:tc>
                <a:tc>
                  <a:txBody>
                    <a:bodyPr/>
                    <a:lstStyle/>
                    <a:p>
                      <a:r>
                        <a:rPr lang="en-GB" sz="2000" b="1" dirty="0">
                          <a:solidFill>
                            <a:schemeClr val="bg1"/>
                          </a:solidFill>
                          <a:effectLst/>
                          <a:latin typeface="+mn-lt"/>
                        </a:rPr>
                        <a:t>Alliance Partnership</a:t>
                      </a:r>
                      <a:endParaRPr lang="en-GB" sz="2000" b="1" dirty="0">
                        <a:solidFill>
                          <a:schemeClr val="bg1"/>
                        </a:solidFill>
                        <a:latin typeface="+mn-lt"/>
                      </a:endParaRPr>
                    </a:p>
                  </a:txBody>
                  <a:tcPr anchor="ctr"/>
                </a:tc>
                <a:extLst>
                  <a:ext uri="{0D108BD9-81ED-4DB2-BD59-A6C34878D82A}">
                    <a16:rowId xmlns:a16="http://schemas.microsoft.com/office/drawing/2014/main" val="2086221864"/>
                  </a:ext>
                </a:extLst>
              </a:tr>
              <a:tr h="472439">
                <a:tc>
                  <a:txBody>
                    <a:bodyPr/>
                    <a:lstStyle/>
                    <a:p>
                      <a:r>
                        <a:rPr lang="en-DK" sz="1200" b="1" dirty="0">
                          <a:solidFill>
                            <a:schemeClr val="bg1"/>
                          </a:solidFill>
                          <a:latin typeface="+mn-lt"/>
                        </a:rPr>
                        <a:t>Time Horizon: </a:t>
                      </a:r>
                      <a:endParaRPr lang="en-US" sz="1200" b="1" dirty="0">
                        <a:solidFill>
                          <a:schemeClr val="bg1"/>
                        </a:solidFill>
                        <a:latin typeface="+mn-lt"/>
                      </a:endParaRPr>
                    </a:p>
                  </a:txBody>
                  <a:tcPr anchor="ctr"/>
                </a:tc>
                <a:tc>
                  <a:txBody>
                    <a:bodyPr/>
                    <a:lstStyle/>
                    <a:p>
                      <a:r>
                        <a:rPr lang="en-US" sz="1200" b="0" dirty="0">
                          <a:solidFill>
                            <a:schemeClr val="bg1"/>
                          </a:solidFill>
                          <a:latin typeface="+mj-lt"/>
                        </a:rPr>
                        <a:t>Long term</a:t>
                      </a:r>
                    </a:p>
                  </a:txBody>
                  <a:tcPr anchor="ctr"/>
                </a:tc>
                <a:extLst>
                  <a:ext uri="{0D108BD9-81ED-4DB2-BD59-A6C34878D82A}">
                    <a16:rowId xmlns:a16="http://schemas.microsoft.com/office/drawing/2014/main" val="2237441206"/>
                  </a:ext>
                </a:extLst>
              </a:tr>
              <a:tr h="472439">
                <a:tc>
                  <a:txBody>
                    <a:bodyPr/>
                    <a:lstStyle/>
                    <a:p>
                      <a:r>
                        <a:rPr lang="en-DK" sz="1200" b="1" dirty="0">
                          <a:solidFill>
                            <a:schemeClr val="bg1"/>
                          </a:solidFill>
                          <a:latin typeface="+mn-lt"/>
                        </a:rPr>
                        <a:t>Number of Suppliers:</a:t>
                      </a:r>
                      <a:endParaRPr lang="en-US" sz="1200" b="1" dirty="0">
                        <a:solidFill>
                          <a:schemeClr val="bg1"/>
                        </a:solidFill>
                        <a:latin typeface="+mn-lt"/>
                      </a:endParaRPr>
                    </a:p>
                  </a:txBody>
                  <a:tcPr anchor="ctr"/>
                </a:tc>
                <a:tc>
                  <a:txBody>
                    <a:bodyPr/>
                    <a:lstStyle/>
                    <a:p>
                      <a:r>
                        <a:rPr lang="en-US" sz="1200" b="0" dirty="0">
                          <a:solidFill>
                            <a:schemeClr val="bg1"/>
                          </a:solidFill>
                          <a:latin typeface="+mj-lt"/>
                        </a:rPr>
                        <a:t>Minimum suppliers</a:t>
                      </a:r>
                    </a:p>
                  </a:txBody>
                  <a:tcPr anchor="ctr"/>
                </a:tc>
                <a:extLst>
                  <a:ext uri="{0D108BD9-81ED-4DB2-BD59-A6C34878D82A}">
                    <a16:rowId xmlns:a16="http://schemas.microsoft.com/office/drawing/2014/main" val="3087752068"/>
                  </a:ext>
                </a:extLst>
              </a:tr>
              <a:tr h="472439">
                <a:tc>
                  <a:txBody>
                    <a:bodyPr/>
                    <a:lstStyle/>
                    <a:p>
                      <a:r>
                        <a:rPr lang="en-DK" sz="1200" b="1" dirty="0">
                          <a:solidFill>
                            <a:schemeClr val="bg1"/>
                          </a:solidFill>
                          <a:latin typeface="+mn-lt"/>
                        </a:rPr>
                        <a:t>Risk Sharing &amp; incentives: </a:t>
                      </a:r>
                      <a:endParaRPr lang="en-US" sz="1200" b="1" dirty="0">
                        <a:solidFill>
                          <a:schemeClr val="bg1"/>
                        </a:solidFill>
                        <a:latin typeface="+mn-lt"/>
                      </a:endParaRPr>
                    </a:p>
                  </a:txBody>
                  <a:tcPr anchor="ctr"/>
                </a:tc>
                <a:tc>
                  <a:txBody>
                    <a:bodyPr/>
                    <a:lstStyle/>
                    <a:p>
                      <a:r>
                        <a:rPr lang="en-US" sz="1200" b="0" dirty="0">
                          <a:solidFill>
                            <a:schemeClr val="bg1"/>
                          </a:solidFill>
                          <a:latin typeface="+mj-lt"/>
                        </a:rPr>
                        <a:t>Aligned incentives and shared upside / downside risk </a:t>
                      </a:r>
                    </a:p>
                  </a:txBody>
                  <a:tcPr anchor="ctr"/>
                </a:tc>
                <a:extLst>
                  <a:ext uri="{0D108BD9-81ED-4DB2-BD59-A6C34878D82A}">
                    <a16:rowId xmlns:a16="http://schemas.microsoft.com/office/drawing/2014/main" val="1643085406"/>
                  </a:ext>
                </a:extLst>
              </a:tr>
              <a:tr h="472439">
                <a:tc>
                  <a:txBody>
                    <a:bodyPr/>
                    <a:lstStyle/>
                    <a:p>
                      <a:r>
                        <a:rPr lang="en-DK" sz="1200" b="1" dirty="0">
                          <a:solidFill>
                            <a:schemeClr val="bg1"/>
                          </a:solidFill>
                          <a:latin typeface="+mn-lt"/>
                        </a:rPr>
                        <a:t>Team Organization:</a:t>
                      </a:r>
                      <a:endParaRPr lang="en-US" sz="1200" b="1" dirty="0">
                        <a:solidFill>
                          <a:schemeClr val="bg1"/>
                        </a:solidFill>
                        <a:latin typeface="+mn-lt"/>
                      </a:endParaRPr>
                    </a:p>
                  </a:txBody>
                  <a:tcPr anchor="ctr"/>
                </a:tc>
                <a:tc>
                  <a:txBody>
                    <a:bodyPr/>
                    <a:lstStyle/>
                    <a:p>
                      <a:r>
                        <a:rPr lang="en-US" sz="1200" b="0" dirty="0">
                          <a:solidFill>
                            <a:schemeClr val="bg1"/>
                          </a:solidFill>
                          <a:latin typeface="+mj-lt"/>
                        </a:rPr>
                        <a:t>Integrated and empowered, "best person for the job"</a:t>
                      </a:r>
                    </a:p>
                  </a:txBody>
                  <a:tcPr anchor="ctr"/>
                </a:tc>
                <a:extLst>
                  <a:ext uri="{0D108BD9-81ED-4DB2-BD59-A6C34878D82A}">
                    <a16:rowId xmlns:a16="http://schemas.microsoft.com/office/drawing/2014/main" val="725002164"/>
                  </a:ext>
                </a:extLst>
              </a:tr>
              <a:tr h="472439">
                <a:tc>
                  <a:txBody>
                    <a:bodyPr/>
                    <a:lstStyle/>
                    <a:p>
                      <a:r>
                        <a:rPr lang="en-DK" sz="1200" b="1" dirty="0">
                          <a:solidFill>
                            <a:schemeClr val="bg1"/>
                          </a:solidFill>
                          <a:latin typeface="+mn-lt"/>
                        </a:rPr>
                        <a:t>Geography:</a:t>
                      </a:r>
                      <a:endParaRPr lang="en-US" sz="1200" b="1" dirty="0">
                        <a:solidFill>
                          <a:schemeClr val="bg1"/>
                        </a:solidFill>
                        <a:latin typeface="+mn-lt"/>
                      </a:endParaRPr>
                    </a:p>
                  </a:txBody>
                  <a:tcPr anchor="ctr"/>
                </a:tc>
                <a:tc>
                  <a:txBody>
                    <a:bodyPr/>
                    <a:lstStyle/>
                    <a:p>
                      <a:r>
                        <a:rPr lang="en-US" sz="1200" b="0" dirty="0">
                          <a:solidFill>
                            <a:schemeClr val="bg1"/>
                          </a:solidFill>
                          <a:latin typeface="+mj-lt"/>
                        </a:rPr>
                        <a:t>Co-location of teams</a:t>
                      </a:r>
                    </a:p>
                  </a:txBody>
                  <a:tcPr anchor="ctr"/>
                </a:tc>
                <a:extLst>
                  <a:ext uri="{0D108BD9-81ED-4DB2-BD59-A6C34878D82A}">
                    <a16:rowId xmlns:a16="http://schemas.microsoft.com/office/drawing/2014/main" val="1325494971"/>
                  </a:ext>
                </a:extLst>
              </a:tr>
              <a:tr h="472439">
                <a:tc>
                  <a:txBody>
                    <a:bodyPr/>
                    <a:lstStyle/>
                    <a:p>
                      <a:r>
                        <a:rPr lang="en-DK" sz="1200" b="1" dirty="0">
                          <a:solidFill>
                            <a:schemeClr val="bg1"/>
                          </a:solidFill>
                          <a:latin typeface="+mn-lt"/>
                        </a:rPr>
                        <a:t>Documentation:</a:t>
                      </a:r>
                      <a:endParaRPr lang="en-US" sz="1200" b="1" dirty="0">
                        <a:solidFill>
                          <a:schemeClr val="bg1"/>
                        </a:solidFill>
                        <a:latin typeface="+mn-lt"/>
                      </a:endParaRPr>
                    </a:p>
                  </a:txBody>
                  <a:tcPr anchor="ctr"/>
                </a:tc>
                <a:tc>
                  <a:txBody>
                    <a:bodyPr/>
                    <a:lstStyle/>
                    <a:p>
                      <a:r>
                        <a:rPr lang="en-US" sz="1200" b="0" dirty="0">
                          <a:solidFill>
                            <a:schemeClr val="bg1"/>
                          </a:solidFill>
                          <a:latin typeface="+mj-lt"/>
                        </a:rPr>
                        <a:t>Minimum documentation</a:t>
                      </a:r>
                    </a:p>
                  </a:txBody>
                  <a:tcPr anchor="ctr"/>
                </a:tc>
                <a:extLst>
                  <a:ext uri="{0D108BD9-81ED-4DB2-BD59-A6C34878D82A}">
                    <a16:rowId xmlns:a16="http://schemas.microsoft.com/office/drawing/2014/main" val="3400338523"/>
                  </a:ext>
                </a:extLst>
              </a:tr>
              <a:tr h="47243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DK" sz="1200" b="1" kern="1200" dirty="0">
                          <a:solidFill>
                            <a:schemeClr val="bg1"/>
                          </a:solidFill>
                          <a:latin typeface="+mn-lt"/>
                          <a:ea typeface="+mn-ea"/>
                          <a:cs typeface="+mn-cs"/>
                        </a:rPr>
                        <a:t>Improvement:</a:t>
                      </a:r>
                      <a:endParaRPr lang="en-US" sz="1200" b="1" kern="1200" dirty="0">
                        <a:solidFill>
                          <a:schemeClr val="bg1"/>
                        </a:solidFill>
                        <a:latin typeface="+mn-lt"/>
                        <a:ea typeface="+mn-ea"/>
                        <a:cs typeface="+mn-cs"/>
                      </a:endParaRPr>
                    </a:p>
                  </a:txBody>
                  <a:tcPr anchor="ctr"/>
                </a:tc>
                <a:tc>
                  <a:txBody>
                    <a:bodyPr/>
                    <a:lstStyle/>
                    <a:p>
                      <a:r>
                        <a:rPr lang="en-US" sz="1200" b="0" dirty="0">
                          <a:solidFill>
                            <a:schemeClr val="bg1"/>
                          </a:solidFill>
                          <a:latin typeface="+mj-lt"/>
                        </a:rPr>
                        <a:t>Common improvement language</a:t>
                      </a:r>
                    </a:p>
                  </a:txBody>
                  <a:tcPr anchor="ctr"/>
                </a:tc>
                <a:extLst>
                  <a:ext uri="{0D108BD9-81ED-4DB2-BD59-A6C34878D82A}">
                    <a16:rowId xmlns:a16="http://schemas.microsoft.com/office/drawing/2014/main" val="46824089"/>
                  </a:ext>
                </a:extLst>
              </a:tr>
              <a:tr h="47243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DK" sz="1200" b="1" dirty="0">
                          <a:solidFill>
                            <a:schemeClr val="bg1"/>
                          </a:solidFill>
                          <a:latin typeface="+mn-lt"/>
                        </a:rPr>
                        <a:t>Standardization:</a:t>
                      </a:r>
                      <a:endParaRPr lang="en-GB" sz="1200" b="1" dirty="0">
                        <a:solidFill>
                          <a:schemeClr val="bg1"/>
                        </a:solidFill>
                        <a:latin typeface="+mn-lt"/>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bg1"/>
                          </a:solidFill>
                          <a:latin typeface="+mj-lt"/>
                        </a:rPr>
                        <a:t>Standard processes, interfaces and equipment</a:t>
                      </a:r>
                      <a:endParaRPr lang="en-GB" sz="1200" b="0" dirty="0">
                        <a:solidFill>
                          <a:schemeClr val="bg1"/>
                        </a:solidFill>
                        <a:latin typeface="+mj-lt"/>
                      </a:endParaRPr>
                    </a:p>
                  </a:txBody>
                  <a:tcPr anchor="ctr"/>
                </a:tc>
                <a:extLst>
                  <a:ext uri="{0D108BD9-81ED-4DB2-BD59-A6C34878D82A}">
                    <a16:rowId xmlns:a16="http://schemas.microsoft.com/office/drawing/2014/main" val="1365174985"/>
                  </a:ext>
                </a:extLst>
              </a:tr>
            </a:tbl>
          </a:graphicData>
        </a:graphic>
      </p:graphicFrame>
    </p:spTree>
    <p:extLst>
      <p:ext uri="{BB962C8B-B14F-4D97-AF65-F5344CB8AC3E}">
        <p14:creationId xmlns:p14="http://schemas.microsoft.com/office/powerpoint/2010/main" val="37002721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8B694B7E-44AC-4361-FDE2-42B75CAC6C0D}"/>
              </a:ext>
            </a:extLst>
          </p:cNvPr>
          <p:cNvSpPr txBox="1">
            <a:spLocks noGrp="1"/>
          </p:cNvSpPr>
          <p:nvPr>
            <p:ph type="body" sz="quarter" idx="13"/>
          </p:nvPr>
        </p:nvSpPr>
        <p:spPr>
          <a:xfrm>
            <a:off x="544964" y="2570512"/>
            <a:ext cx="5441950" cy="4694238"/>
          </a:xfrm>
          <a:prstGeom prst="rect">
            <a:avLst/>
          </a:prstGeom>
        </p:spPr>
        <p:txBody>
          <a:bodyPr vert="horz" lIns="91440" tIns="45720" rIns="91440" bIns="45720" rtlCol="0">
            <a:noAutofit/>
          </a:bodyPr>
          <a:lstStyle>
            <a:lvl1pPr marL="0" indent="0" algn="l" defTabSz="914400" rtl="0" eaLnBrk="1" latinLnBrk="0" hangingPunct="1">
              <a:lnSpc>
                <a:spcPts val="1600"/>
              </a:lnSpc>
              <a:spcBef>
                <a:spcPts val="1000"/>
              </a:spcBef>
              <a:buFont typeface="Arial" panose="020B0604020202020204" pitchFamily="34" charset="0"/>
              <a:buNone/>
              <a:defRPr sz="1100" b="0" kern="1200">
                <a:solidFill>
                  <a:schemeClr val="tx1"/>
                </a:solidFill>
                <a:latin typeface="+mn-lt"/>
                <a:ea typeface="+mn-ea"/>
                <a:cs typeface="+mn-cs"/>
              </a:defRPr>
            </a:lvl1pPr>
            <a:lvl2pPr marL="457200" indent="0" algn="l" defTabSz="914400" rtl="0" eaLnBrk="1" latinLnBrk="0" hangingPunct="1">
              <a:lnSpc>
                <a:spcPts val="1600"/>
              </a:lnSpc>
              <a:spcBef>
                <a:spcPts val="500"/>
              </a:spcBef>
              <a:buFont typeface="Arial" panose="020B0604020202020204" pitchFamily="34" charset="0"/>
              <a:buNone/>
              <a:defRPr sz="1050" b="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05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5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1"/>
              </a:buClr>
            </a:pPr>
            <a:r>
              <a:rPr lang="en-US" sz="2000" dirty="0">
                <a:solidFill>
                  <a:schemeClr val="bg1"/>
                </a:solidFill>
                <a:latin typeface="+mj-lt"/>
                <a:ea typeface="Times New Roman" panose="02020603050405020304" pitchFamily="18" charset="0"/>
              </a:rPr>
              <a:t>Ready for next generations WTG´s</a:t>
            </a:r>
            <a:endParaRPr lang="da-DK" sz="2000" dirty="0">
              <a:solidFill>
                <a:schemeClr val="bg1"/>
              </a:solidFill>
              <a:latin typeface="+mj-lt"/>
              <a:ea typeface="Calibri" panose="020F0502020204030204" pitchFamily="34" charset="0"/>
            </a:endParaRPr>
          </a:p>
          <a:p>
            <a:pPr marL="171450" indent="-171450">
              <a:spcBef>
                <a:spcPts val="0"/>
              </a:spcBef>
              <a:buClr>
                <a:schemeClr val="bg1"/>
              </a:buClr>
              <a:buFont typeface="Arial" panose="020B0604020202020204" pitchFamily="34" charset="0"/>
              <a:buChar char="•"/>
            </a:pPr>
            <a:r>
              <a:rPr lang="en-US" sz="1400" dirty="0">
                <a:solidFill>
                  <a:schemeClr val="bg1"/>
                </a:solidFill>
                <a:latin typeface="+mj-lt"/>
                <a:ea typeface="Times New Roman" panose="02020603050405020304" pitchFamily="18" charset="0"/>
              </a:rPr>
              <a:t>Extended width for larger project components</a:t>
            </a:r>
          </a:p>
          <a:p>
            <a:pPr marL="171450" indent="-171450">
              <a:spcBef>
                <a:spcPts val="0"/>
              </a:spcBef>
              <a:buClr>
                <a:schemeClr val="bg1"/>
              </a:buClr>
              <a:buFont typeface="Arial" panose="020B0604020202020204" pitchFamily="34" charset="0"/>
              <a:buChar char="•"/>
            </a:pPr>
            <a:r>
              <a:rPr lang="en-US" sz="1400" dirty="0">
                <a:solidFill>
                  <a:schemeClr val="bg1"/>
                </a:solidFill>
                <a:latin typeface="+mj-lt"/>
                <a:ea typeface="Times New Roman" panose="02020603050405020304" pitchFamily="18" charset="0"/>
              </a:rPr>
              <a:t>Maximized lifting heights</a:t>
            </a:r>
            <a:endParaRPr lang="da-DK" sz="1400" dirty="0">
              <a:solidFill>
                <a:schemeClr val="bg1"/>
              </a:solidFill>
              <a:latin typeface="+mj-lt"/>
              <a:ea typeface="Calibri" panose="020F0502020204030204" pitchFamily="34" charset="0"/>
            </a:endParaRPr>
          </a:p>
          <a:p>
            <a:pPr>
              <a:spcBef>
                <a:spcPts val="0"/>
              </a:spcBef>
              <a:buClr>
                <a:schemeClr val="bg1"/>
              </a:buClr>
            </a:pPr>
            <a:endParaRPr lang="en-US" dirty="0">
              <a:solidFill>
                <a:schemeClr val="bg1"/>
              </a:solidFill>
              <a:ea typeface="Calibri" panose="020F0502020204030204" pitchFamily="34" charset="0"/>
            </a:endParaRPr>
          </a:p>
          <a:p>
            <a:pPr lvl="0">
              <a:buClr>
                <a:schemeClr val="bg1"/>
              </a:buClr>
            </a:pPr>
            <a:r>
              <a:rPr lang="en-US" sz="2000" dirty="0">
                <a:solidFill>
                  <a:schemeClr val="bg1"/>
                </a:solidFill>
                <a:effectLst/>
                <a:latin typeface="+mj-lt"/>
                <a:ea typeface="Times New Roman" panose="02020603050405020304" pitchFamily="18" charset="0"/>
              </a:rPr>
              <a:t>World Class Client space</a:t>
            </a:r>
          </a:p>
          <a:p>
            <a:pPr marL="171450" lvl="0" indent="-171450">
              <a:spcBef>
                <a:spcPts val="0"/>
              </a:spcBef>
              <a:buClr>
                <a:schemeClr val="bg1"/>
              </a:buClr>
              <a:buFont typeface="Arial" panose="020B0604020202020204" pitchFamily="34" charset="0"/>
              <a:buChar char="•"/>
            </a:pPr>
            <a:r>
              <a:rPr lang="en-US" sz="1400" dirty="0">
                <a:solidFill>
                  <a:schemeClr val="bg1"/>
                </a:solidFill>
                <a:effectLst/>
                <a:latin typeface="+mj-lt"/>
                <a:ea typeface="Times New Roman" panose="02020603050405020304" pitchFamily="18" charset="0"/>
              </a:rPr>
              <a:t>More &amp; larger client spaces for efficient on-board </a:t>
            </a:r>
            <a:br>
              <a:rPr lang="en-US" sz="1400" dirty="0">
                <a:solidFill>
                  <a:schemeClr val="bg1"/>
                </a:solidFill>
                <a:effectLst/>
                <a:latin typeface="+mj-lt"/>
                <a:ea typeface="Times New Roman" panose="02020603050405020304" pitchFamily="18" charset="0"/>
              </a:rPr>
            </a:br>
            <a:r>
              <a:rPr lang="en-US" sz="1400" dirty="0">
                <a:solidFill>
                  <a:schemeClr val="bg1"/>
                </a:solidFill>
                <a:effectLst/>
                <a:latin typeface="+mj-lt"/>
                <a:ea typeface="Times New Roman" panose="02020603050405020304" pitchFamily="18" charset="0"/>
              </a:rPr>
              <a:t>project corporation</a:t>
            </a:r>
          </a:p>
          <a:p>
            <a:pPr marL="171450" lvl="0" indent="-171450">
              <a:spcBef>
                <a:spcPts val="0"/>
              </a:spcBef>
              <a:buClr>
                <a:schemeClr val="bg1"/>
              </a:buClr>
              <a:buFont typeface="Arial" panose="020B0604020202020204" pitchFamily="34" charset="0"/>
              <a:buChar char="•"/>
            </a:pPr>
            <a:endParaRPr lang="en-US" dirty="0">
              <a:solidFill>
                <a:schemeClr val="bg1"/>
              </a:solidFill>
              <a:ea typeface="Calibri" panose="020F0502020204030204" pitchFamily="34" charset="0"/>
            </a:endParaRPr>
          </a:p>
          <a:p>
            <a:pPr lvl="0">
              <a:buClr>
                <a:schemeClr val="bg1"/>
              </a:buClr>
            </a:pPr>
            <a:r>
              <a:rPr lang="en-US" sz="2000" dirty="0">
                <a:solidFill>
                  <a:schemeClr val="bg1"/>
                </a:solidFill>
                <a:effectLst/>
                <a:latin typeface="+mj-lt"/>
                <a:ea typeface="Times New Roman" panose="02020603050405020304" pitchFamily="18" charset="0"/>
              </a:rPr>
              <a:t>Greener Operations</a:t>
            </a:r>
          </a:p>
          <a:p>
            <a:pPr marL="171450" lvl="0" indent="-171450">
              <a:spcBef>
                <a:spcPts val="0"/>
              </a:spcBef>
              <a:buClr>
                <a:schemeClr val="bg1"/>
              </a:buClr>
              <a:buFont typeface="Arial" panose="020B0604020202020204" pitchFamily="34" charset="0"/>
              <a:buChar char="•"/>
            </a:pPr>
            <a:r>
              <a:rPr lang="en-US" sz="1400" dirty="0">
                <a:solidFill>
                  <a:schemeClr val="bg1"/>
                </a:solidFill>
                <a:effectLst/>
                <a:latin typeface="+mj-lt"/>
                <a:ea typeface="Times New Roman" panose="02020603050405020304" pitchFamily="18" charset="0"/>
              </a:rPr>
              <a:t>Energy recovery</a:t>
            </a:r>
          </a:p>
          <a:p>
            <a:pPr marL="171450" lvl="0" indent="-171450">
              <a:spcBef>
                <a:spcPts val="0"/>
              </a:spcBef>
              <a:buClr>
                <a:schemeClr val="bg1"/>
              </a:buClr>
              <a:buFont typeface="Arial" panose="020B0604020202020204" pitchFamily="34" charset="0"/>
              <a:buChar char="•"/>
            </a:pPr>
            <a:r>
              <a:rPr lang="en-US" sz="1400" dirty="0">
                <a:solidFill>
                  <a:schemeClr val="bg1"/>
                </a:solidFill>
                <a:effectLst/>
                <a:latin typeface="+mj-lt"/>
                <a:ea typeface="Times New Roman" panose="02020603050405020304" pitchFamily="18" charset="0"/>
              </a:rPr>
              <a:t>Minimized energy consumption</a:t>
            </a:r>
          </a:p>
          <a:p>
            <a:pPr marL="171450" lvl="0" indent="-171450">
              <a:spcBef>
                <a:spcPts val="0"/>
              </a:spcBef>
              <a:buClr>
                <a:schemeClr val="bg1"/>
              </a:buClr>
              <a:buFont typeface="Arial" panose="020B0604020202020204" pitchFamily="34" charset="0"/>
              <a:buChar char="•"/>
            </a:pPr>
            <a:r>
              <a:rPr lang="en-US" sz="1400" dirty="0">
                <a:solidFill>
                  <a:schemeClr val="bg1"/>
                </a:solidFill>
                <a:effectLst/>
                <a:latin typeface="+mj-lt"/>
                <a:ea typeface="Times New Roman" panose="02020603050405020304" pitchFamily="18" charset="0"/>
              </a:rPr>
              <a:t>Maximization of shore power</a:t>
            </a:r>
          </a:p>
          <a:p>
            <a:pPr marL="171450" lvl="0" indent="-171450">
              <a:spcBef>
                <a:spcPts val="0"/>
              </a:spcBef>
              <a:buClr>
                <a:schemeClr val="bg1"/>
              </a:buClr>
              <a:buFont typeface="Arial" panose="020B0604020202020204" pitchFamily="34" charset="0"/>
              <a:buChar char="•"/>
            </a:pPr>
            <a:r>
              <a:rPr lang="en-US" sz="1400" dirty="0">
                <a:solidFill>
                  <a:schemeClr val="bg1"/>
                </a:solidFill>
                <a:effectLst/>
                <a:latin typeface="+mj-lt"/>
                <a:ea typeface="Times New Roman" panose="02020603050405020304" pitchFamily="18" charset="0"/>
              </a:rPr>
              <a:t>Hybrid power setup</a:t>
            </a:r>
          </a:p>
          <a:p>
            <a:pPr marL="171450" lvl="0" indent="-171450">
              <a:spcBef>
                <a:spcPts val="0"/>
              </a:spcBef>
              <a:buClr>
                <a:schemeClr val="bg1"/>
              </a:buClr>
              <a:buFont typeface="Arial" panose="020B0604020202020204" pitchFamily="34" charset="0"/>
              <a:buChar char="•"/>
            </a:pPr>
            <a:r>
              <a:rPr lang="en-US" sz="1400" dirty="0">
                <a:solidFill>
                  <a:schemeClr val="bg1"/>
                </a:solidFill>
                <a:effectLst/>
                <a:latin typeface="+mj-lt"/>
                <a:ea typeface="Times New Roman" panose="02020603050405020304" pitchFamily="18" charset="0"/>
              </a:rPr>
              <a:t>Clean exhaust and wastewater prior to discharge</a:t>
            </a:r>
          </a:p>
          <a:p>
            <a:pPr marL="171450" lvl="0" indent="-171450">
              <a:spcBef>
                <a:spcPts val="0"/>
              </a:spcBef>
              <a:buClr>
                <a:schemeClr val="bg1"/>
              </a:buClr>
              <a:buFont typeface="Arial" panose="020B0604020202020204" pitchFamily="34" charset="0"/>
              <a:buChar char="•"/>
            </a:pPr>
            <a:r>
              <a:rPr lang="en-US" sz="1400" dirty="0">
                <a:solidFill>
                  <a:schemeClr val="bg1"/>
                </a:solidFill>
                <a:latin typeface="+mj-lt"/>
                <a:ea typeface="Calibri" panose="020F0502020204030204" pitchFamily="34" charset="0"/>
              </a:rPr>
              <a:t>More components per trip. Less trips. Less fuel.</a:t>
            </a:r>
            <a:endParaRPr lang="da-DK" sz="1400" dirty="0">
              <a:solidFill>
                <a:schemeClr val="bg1"/>
              </a:solidFill>
              <a:effectLst/>
              <a:latin typeface="+mj-lt"/>
              <a:ea typeface="Calibri" panose="020F0502020204030204" pitchFamily="34" charset="0"/>
            </a:endParaRPr>
          </a:p>
          <a:p>
            <a:pPr marL="171450" lvl="0" indent="-171450">
              <a:spcBef>
                <a:spcPts val="0"/>
              </a:spcBef>
              <a:buClr>
                <a:schemeClr val="accent1"/>
              </a:buClr>
              <a:buFont typeface="Arial" panose="020B0604020202020204" pitchFamily="34" charset="0"/>
              <a:buChar char="•"/>
            </a:pPr>
            <a:endParaRPr lang="da-DK" dirty="0">
              <a:solidFill>
                <a:schemeClr val="bg1"/>
              </a:solidFill>
              <a:effectLst/>
              <a:ea typeface="Calibri" panose="020F0502020204030204" pitchFamily="34" charset="0"/>
            </a:endParaRPr>
          </a:p>
          <a:p>
            <a:pPr marL="171450" indent="-171450">
              <a:spcBef>
                <a:spcPts val="0"/>
              </a:spcBef>
              <a:buClr>
                <a:schemeClr val="accent1"/>
              </a:buClr>
              <a:buFont typeface="Arial" panose="020B0604020202020204" pitchFamily="34" charset="0"/>
              <a:buChar char="•"/>
            </a:pPr>
            <a:endParaRPr lang="da-DK" dirty="0">
              <a:solidFill>
                <a:schemeClr val="bg1"/>
              </a:solidFill>
              <a:effectLst/>
              <a:ea typeface="Calibri" panose="020F0502020204030204" pitchFamily="34" charset="0"/>
            </a:endParaRPr>
          </a:p>
        </p:txBody>
      </p:sp>
      <p:sp>
        <p:nvSpPr>
          <p:cNvPr id="3" name="Slide Number Placeholder 2">
            <a:extLst>
              <a:ext uri="{FF2B5EF4-FFF2-40B4-BE49-F238E27FC236}">
                <a16:creationId xmlns:a16="http://schemas.microsoft.com/office/drawing/2014/main" id="{35965404-2C88-D7B3-B651-4F973B2A907E}"/>
              </a:ext>
            </a:extLst>
          </p:cNvPr>
          <p:cNvSpPr>
            <a:spLocks noGrp="1"/>
          </p:cNvSpPr>
          <p:nvPr>
            <p:ph type="sldNum" sz="quarter" idx="12"/>
          </p:nvPr>
        </p:nvSpPr>
        <p:spPr/>
        <p:txBody>
          <a:bodyPr/>
          <a:lstStyle/>
          <a:p>
            <a:fld id="{C16C2921-6903-4DB2-82DB-C5609A64D8DE}" type="slidenum">
              <a:rPr lang="en-GB" smtClean="0"/>
              <a:t>28</a:t>
            </a:fld>
            <a:endParaRPr lang="en-GB"/>
          </a:p>
        </p:txBody>
      </p:sp>
      <p:sp>
        <p:nvSpPr>
          <p:cNvPr id="4" name="Title 3">
            <a:extLst>
              <a:ext uri="{FF2B5EF4-FFF2-40B4-BE49-F238E27FC236}">
                <a16:creationId xmlns:a16="http://schemas.microsoft.com/office/drawing/2014/main" id="{3124930A-C7F1-5F2E-6820-C48FF7B1C066}"/>
              </a:ext>
            </a:extLst>
          </p:cNvPr>
          <p:cNvSpPr>
            <a:spLocks noGrp="1"/>
          </p:cNvSpPr>
          <p:nvPr>
            <p:ph type="title"/>
          </p:nvPr>
        </p:nvSpPr>
        <p:spPr>
          <a:xfrm>
            <a:off x="544200" y="1052132"/>
            <a:ext cx="5442714" cy="737850"/>
          </a:xfrm>
        </p:spPr>
        <p:txBody>
          <a:bodyPr/>
          <a:lstStyle/>
          <a:p>
            <a:r>
              <a:rPr lang="en-US" dirty="0"/>
              <a:t>New Tern</a:t>
            </a:r>
            <a:endParaRPr lang="en-DK" dirty="0"/>
          </a:p>
        </p:txBody>
      </p:sp>
    </p:spTree>
    <p:extLst>
      <p:ext uri="{BB962C8B-B14F-4D97-AF65-F5344CB8AC3E}">
        <p14:creationId xmlns:p14="http://schemas.microsoft.com/office/powerpoint/2010/main" val="17997158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3085074-F02C-8B22-A275-588C46361AB0}"/>
              </a:ext>
            </a:extLst>
          </p:cNvPr>
          <p:cNvSpPr>
            <a:spLocks noGrp="1"/>
          </p:cNvSpPr>
          <p:nvPr>
            <p:ph type="sldNum" sz="quarter" idx="12"/>
          </p:nvPr>
        </p:nvSpPr>
        <p:spPr/>
        <p:txBody>
          <a:bodyPr/>
          <a:lstStyle/>
          <a:p>
            <a:fld id="{C16C2921-6903-4DB2-82DB-C5609A64D8DE}" type="slidenum">
              <a:rPr lang="en-GB" smtClean="0"/>
              <a:t>29</a:t>
            </a:fld>
            <a:endParaRPr lang="en-GB"/>
          </a:p>
        </p:txBody>
      </p:sp>
      <p:sp>
        <p:nvSpPr>
          <p:cNvPr id="3" name="Title 2">
            <a:extLst>
              <a:ext uri="{FF2B5EF4-FFF2-40B4-BE49-F238E27FC236}">
                <a16:creationId xmlns:a16="http://schemas.microsoft.com/office/drawing/2014/main" id="{9165BB4E-AE4A-430B-BC01-4298F4B24F66}"/>
              </a:ext>
            </a:extLst>
          </p:cNvPr>
          <p:cNvSpPr>
            <a:spLocks noGrp="1"/>
          </p:cNvSpPr>
          <p:nvPr>
            <p:ph type="title"/>
          </p:nvPr>
        </p:nvSpPr>
        <p:spPr>
          <a:xfrm>
            <a:off x="4594164" y="3060075"/>
            <a:ext cx="3003672" cy="737850"/>
          </a:xfrm>
        </p:spPr>
        <p:txBody>
          <a:bodyPr/>
          <a:lstStyle/>
          <a:p>
            <a:pPr algn="ctr"/>
            <a:r>
              <a:rPr lang="en-US" dirty="0"/>
              <a:t>Thank you</a:t>
            </a:r>
            <a:endParaRPr lang="en-DK" dirty="0"/>
          </a:p>
        </p:txBody>
      </p:sp>
    </p:spTree>
    <p:extLst>
      <p:ext uri="{BB962C8B-B14F-4D97-AF65-F5344CB8AC3E}">
        <p14:creationId xmlns:p14="http://schemas.microsoft.com/office/powerpoint/2010/main" val="5886842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25179744-065A-6AFC-D9FD-1E2AD431958D}"/>
              </a:ext>
            </a:extLst>
          </p:cNvPr>
          <p:cNvSpPr>
            <a:spLocks noGrp="1" noRot="1" noMove="1" noResize="1" noEditPoints="1" noAdjustHandles="1" noChangeArrowheads="1" noChangeShapeType="1"/>
          </p:cNvSpPr>
          <p:nvPr/>
        </p:nvSpPr>
        <p:spPr>
          <a:xfrm>
            <a:off x="6483347" y="2049085"/>
            <a:ext cx="2530354" cy="2002801"/>
          </a:xfrm>
          <a:prstGeom prst="rect">
            <a:avLst/>
          </a:prstGeom>
          <a:solidFill>
            <a:srgbClr val="F1F5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2" name="Rectangle 41">
            <a:extLst>
              <a:ext uri="{FF2B5EF4-FFF2-40B4-BE49-F238E27FC236}">
                <a16:creationId xmlns:a16="http://schemas.microsoft.com/office/drawing/2014/main" id="{202C5997-490A-7BF2-CA27-742E480561C7}"/>
              </a:ext>
            </a:extLst>
          </p:cNvPr>
          <p:cNvSpPr>
            <a:spLocks noGrp="1" noRot="1" noMove="1" noResize="1" noEditPoints="1" noAdjustHandles="1" noChangeArrowheads="1" noChangeShapeType="1"/>
          </p:cNvSpPr>
          <p:nvPr/>
        </p:nvSpPr>
        <p:spPr>
          <a:xfrm>
            <a:off x="9111999" y="2049084"/>
            <a:ext cx="2530354" cy="2002801"/>
          </a:xfrm>
          <a:prstGeom prst="rect">
            <a:avLst/>
          </a:prstGeom>
          <a:solidFill>
            <a:srgbClr val="F1F5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3" name="Rectangle 42">
            <a:extLst>
              <a:ext uri="{FF2B5EF4-FFF2-40B4-BE49-F238E27FC236}">
                <a16:creationId xmlns:a16="http://schemas.microsoft.com/office/drawing/2014/main" id="{30CE8E6E-2E23-23A9-2F47-64F25CD7A1AA}"/>
              </a:ext>
            </a:extLst>
          </p:cNvPr>
          <p:cNvSpPr>
            <a:spLocks noGrp="1" noRot="1" noMove="1" noResize="1" noEditPoints="1" noAdjustHandles="1" noChangeArrowheads="1" noChangeShapeType="1"/>
          </p:cNvSpPr>
          <p:nvPr/>
        </p:nvSpPr>
        <p:spPr>
          <a:xfrm>
            <a:off x="6483347" y="4152719"/>
            <a:ext cx="2530354" cy="2002801"/>
          </a:xfrm>
          <a:prstGeom prst="rect">
            <a:avLst/>
          </a:prstGeom>
          <a:solidFill>
            <a:srgbClr val="F1F5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4" name="Rectangle 43">
            <a:extLst>
              <a:ext uri="{FF2B5EF4-FFF2-40B4-BE49-F238E27FC236}">
                <a16:creationId xmlns:a16="http://schemas.microsoft.com/office/drawing/2014/main" id="{B4483A2F-379B-BF36-8503-20FDE9372C30}"/>
              </a:ext>
            </a:extLst>
          </p:cNvPr>
          <p:cNvSpPr>
            <a:spLocks noGrp="1" noRot="1" noMove="1" noResize="1" noEditPoints="1" noAdjustHandles="1" noChangeArrowheads="1" noChangeShapeType="1"/>
          </p:cNvSpPr>
          <p:nvPr/>
        </p:nvSpPr>
        <p:spPr>
          <a:xfrm>
            <a:off x="9111999" y="4152718"/>
            <a:ext cx="2530354" cy="2002801"/>
          </a:xfrm>
          <a:prstGeom prst="rect">
            <a:avLst/>
          </a:prstGeom>
          <a:solidFill>
            <a:srgbClr val="F1F5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2" name="Rectangle 11">
            <a:extLst>
              <a:ext uri="{FF2B5EF4-FFF2-40B4-BE49-F238E27FC236}">
                <a16:creationId xmlns:a16="http://schemas.microsoft.com/office/drawing/2014/main" id="{33656537-2BA9-2202-12E7-144BBF704EC5}"/>
              </a:ext>
            </a:extLst>
          </p:cNvPr>
          <p:cNvSpPr>
            <a:spLocks noGrp="1" noRot="1" noMove="1" noResize="1" noEditPoints="1" noAdjustHandles="1" noChangeArrowheads="1" noChangeShapeType="1"/>
          </p:cNvSpPr>
          <p:nvPr/>
        </p:nvSpPr>
        <p:spPr>
          <a:xfrm>
            <a:off x="544197" y="2049085"/>
            <a:ext cx="5164452" cy="4106434"/>
          </a:xfrm>
          <a:prstGeom prst="rect">
            <a:avLst/>
          </a:prstGeom>
          <a:solidFill>
            <a:srgbClr val="F1F5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3" name="Slide Number Placeholder 2">
            <a:extLst>
              <a:ext uri="{FF2B5EF4-FFF2-40B4-BE49-F238E27FC236}">
                <a16:creationId xmlns:a16="http://schemas.microsoft.com/office/drawing/2014/main" id="{6CED9160-2CA9-4502-3E24-BD32DEE27770}"/>
              </a:ext>
            </a:extLst>
          </p:cNvPr>
          <p:cNvSpPr>
            <a:spLocks noGrp="1"/>
          </p:cNvSpPr>
          <p:nvPr>
            <p:ph type="sldNum" sz="quarter" idx="12"/>
          </p:nvPr>
        </p:nvSpPr>
        <p:spPr/>
        <p:txBody>
          <a:bodyPr/>
          <a:lstStyle/>
          <a:p>
            <a:fld id="{C16C2921-6903-4DB2-82DB-C5609A64D8DE}" type="slidenum">
              <a:rPr lang="en-GB" smtClean="0"/>
              <a:t>3</a:t>
            </a:fld>
            <a:endParaRPr lang="en-GB"/>
          </a:p>
        </p:txBody>
      </p:sp>
      <p:sp>
        <p:nvSpPr>
          <p:cNvPr id="5" name="Title 4">
            <a:extLst>
              <a:ext uri="{FF2B5EF4-FFF2-40B4-BE49-F238E27FC236}">
                <a16:creationId xmlns:a16="http://schemas.microsoft.com/office/drawing/2014/main" id="{8A4EBB84-6603-87D9-4B17-5D30E44EA2C9}"/>
              </a:ext>
            </a:extLst>
          </p:cNvPr>
          <p:cNvSpPr>
            <a:spLocks noGrp="1"/>
          </p:cNvSpPr>
          <p:nvPr>
            <p:ph type="title"/>
          </p:nvPr>
        </p:nvSpPr>
        <p:spPr/>
        <p:txBody>
          <a:bodyPr>
            <a:normAutofit fontScale="90000"/>
          </a:bodyPr>
          <a:lstStyle/>
          <a:p>
            <a:r>
              <a:rPr lang="en-US" sz="4400" dirty="0"/>
              <a:t>People, systems and </a:t>
            </a:r>
            <a:r>
              <a:rPr lang="en-US" sz="4400" i="1" dirty="0">
                <a:solidFill>
                  <a:srgbClr val="00ACEC"/>
                </a:solidFill>
              </a:rPr>
              <a:t>track record</a:t>
            </a:r>
            <a:br>
              <a:rPr lang="en-DK" dirty="0">
                <a:solidFill>
                  <a:srgbClr val="00ACEC"/>
                </a:solidFill>
              </a:rPr>
            </a:br>
            <a:endParaRPr lang="en-DK" dirty="0"/>
          </a:p>
        </p:txBody>
      </p:sp>
      <p:sp>
        <p:nvSpPr>
          <p:cNvPr id="6" name="Rectangle 5">
            <a:extLst>
              <a:ext uri="{FF2B5EF4-FFF2-40B4-BE49-F238E27FC236}">
                <a16:creationId xmlns:a16="http://schemas.microsoft.com/office/drawing/2014/main" id="{D36B6C3C-CB0A-7026-0555-6029E58676DF}"/>
              </a:ext>
            </a:extLst>
          </p:cNvPr>
          <p:cNvSpPr/>
          <p:nvPr/>
        </p:nvSpPr>
        <p:spPr>
          <a:xfrm>
            <a:off x="544198" y="1482290"/>
            <a:ext cx="5164452" cy="56679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latin typeface="+mj-lt"/>
              </a:rPr>
              <a:t>Repetitive and time critical operations often under harsh </a:t>
            </a:r>
            <a:br>
              <a:rPr lang="en-DK" sz="1400" dirty="0">
                <a:solidFill>
                  <a:schemeClr val="bg1"/>
                </a:solidFill>
                <a:latin typeface="+mj-lt"/>
              </a:rPr>
            </a:br>
            <a:r>
              <a:rPr lang="en-US" sz="1400" dirty="0">
                <a:solidFill>
                  <a:schemeClr val="bg1"/>
                </a:solidFill>
                <a:latin typeface="+mj-lt"/>
              </a:rPr>
              <a:t>and everchanging working conditions</a:t>
            </a:r>
            <a:endParaRPr lang="en-DK" sz="1400" dirty="0">
              <a:solidFill>
                <a:schemeClr val="bg1"/>
              </a:solidFill>
              <a:latin typeface="+mj-lt"/>
            </a:endParaRPr>
          </a:p>
        </p:txBody>
      </p:sp>
      <p:sp>
        <p:nvSpPr>
          <p:cNvPr id="10" name="Rectangle 9">
            <a:extLst>
              <a:ext uri="{FF2B5EF4-FFF2-40B4-BE49-F238E27FC236}">
                <a16:creationId xmlns:a16="http://schemas.microsoft.com/office/drawing/2014/main" id="{80C1216B-C36A-D11C-C2B9-091EC1C92B09}"/>
              </a:ext>
            </a:extLst>
          </p:cNvPr>
          <p:cNvSpPr/>
          <p:nvPr/>
        </p:nvSpPr>
        <p:spPr>
          <a:xfrm>
            <a:off x="6483348" y="1482290"/>
            <a:ext cx="5164452" cy="56679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1" name="TextBox 10">
            <a:extLst>
              <a:ext uri="{FF2B5EF4-FFF2-40B4-BE49-F238E27FC236}">
                <a16:creationId xmlns:a16="http://schemas.microsoft.com/office/drawing/2014/main" id="{511FA3CC-90B2-4E7D-75CE-EC4675F94413}"/>
              </a:ext>
            </a:extLst>
          </p:cNvPr>
          <p:cNvSpPr txBox="1"/>
          <p:nvPr/>
        </p:nvSpPr>
        <p:spPr>
          <a:xfrm>
            <a:off x="6581646" y="1549414"/>
            <a:ext cx="4826740" cy="630936"/>
          </a:xfrm>
          <a:prstGeom prst="rect">
            <a:avLst/>
          </a:prstGeom>
          <a:noFill/>
        </p:spPr>
        <p:txBody>
          <a:bodyPr wrap="square" rtlCol="0">
            <a:noAutofit/>
          </a:bodyPr>
          <a:lstStyle/>
          <a:p>
            <a:pPr algn="ctr"/>
            <a:r>
              <a:rPr lang="en-US" sz="1200" b="1" dirty="0">
                <a:solidFill>
                  <a:schemeClr val="bg1"/>
                </a:solidFill>
              </a:rPr>
              <a:t>Repetitive and time critical operations often under harsh and everchanging working conditions</a:t>
            </a:r>
            <a:endParaRPr lang="en-DK" sz="1200" b="1" dirty="0">
              <a:solidFill>
                <a:schemeClr val="bg1"/>
              </a:solidFill>
            </a:endParaRPr>
          </a:p>
        </p:txBody>
      </p:sp>
      <p:sp>
        <p:nvSpPr>
          <p:cNvPr id="13" name="TextBox 12">
            <a:extLst>
              <a:ext uri="{FF2B5EF4-FFF2-40B4-BE49-F238E27FC236}">
                <a16:creationId xmlns:a16="http://schemas.microsoft.com/office/drawing/2014/main" id="{B7629AFE-BB42-CB6C-BC9B-D1C84CE3A3AC}"/>
              </a:ext>
            </a:extLst>
          </p:cNvPr>
          <p:cNvSpPr txBox="1"/>
          <p:nvPr/>
        </p:nvSpPr>
        <p:spPr>
          <a:xfrm>
            <a:off x="1546094" y="2497008"/>
            <a:ext cx="3732276" cy="237744"/>
          </a:xfrm>
          <a:prstGeom prst="rect">
            <a:avLst/>
          </a:prstGeom>
          <a:noFill/>
        </p:spPr>
        <p:txBody>
          <a:bodyPr wrap="square" rtlCol="0">
            <a:noAutofit/>
          </a:bodyPr>
          <a:lstStyle/>
          <a:p>
            <a:pPr algn="l"/>
            <a:r>
              <a:rPr lang="en-US" sz="1400" i="1" dirty="0">
                <a:solidFill>
                  <a:srgbClr val="00ACEC"/>
                </a:solidFill>
                <a:latin typeface="+mj-lt"/>
              </a:rPr>
              <a:t>Repetitive</a:t>
            </a:r>
            <a:r>
              <a:rPr lang="en-US" sz="1400" dirty="0">
                <a:solidFill>
                  <a:srgbClr val="00ACEC"/>
                </a:solidFill>
                <a:latin typeface="+mj-lt"/>
              </a:rPr>
              <a:t>: </a:t>
            </a:r>
            <a:r>
              <a:rPr lang="en-US" sz="1400" dirty="0">
                <a:solidFill>
                  <a:srgbClr val="002132"/>
                </a:solidFill>
                <a:latin typeface="+mj-lt"/>
              </a:rPr>
              <a:t>100 turbines equals 1000 lift per project</a:t>
            </a:r>
            <a:endParaRPr lang="en-DK" sz="1400" dirty="0">
              <a:solidFill>
                <a:srgbClr val="002132"/>
              </a:solidFill>
              <a:latin typeface="+mj-lt"/>
            </a:endParaRPr>
          </a:p>
        </p:txBody>
      </p:sp>
      <p:sp>
        <p:nvSpPr>
          <p:cNvPr id="14" name="TextBox 13">
            <a:extLst>
              <a:ext uri="{FF2B5EF4-FFF2-40B4-BE49-F238E27FC236}">
                <a16:creationId xmlns:a16="http://schemas.microsoft.com/office/drawing/2014/main" id="{ED2F35A0-1E5C-2EBB-463B-230DAB53B3A3}"/>
              </a:ext>
            </a:extLst>
          </p:cNvPr>
          <p:cNvSpPr txBox="1"/>
          <p:nvPr/>
        </p:nvSpPr>
        <p:spPr>
          <a:xfrm>
            <a:off x="1546094" y="3034630"/>
            <a:ext cx="3732276" cy="237744"/>
          </a:xfrm>
          <a:prstGeom prst="rect">
            <a:avLst/>
          </a:prstGeom>
          <a:noFill/>
        </p:spPr>
        <p:txBody>
          <a:bodyPr wrap="square" rtlCol="0">
            <a:noAutofit/>
          </a:bodyPr>
          <a:lstStyle/>
          <a:p>
            <a:pPr algn="l"/>
            <a:r>
              <a:rPr lang="en-US" sz="1400" i="1" dirty="0">
                <a:solidFill>
                  <a:srgbClr val="00ACEC"/>
                </a:solidFill>
                <a:latin typeface="+mj-lt"/>
              </a:rPr>
              <a:t>Adaptable</a:t>
            </a:r>
            <a:r>
              <a:rPr lang="en-US" sz="1400" dirty="0">
                <a:solidFill>
                  <a:srgbClr val="002132"/>
                </a:solidFill>
                <a:latin typeface="+mj-lt"/>
              </a:rPr>
              <a:t> and often </a:t>
            </a:r>
            <a:r>
              <a:rPr lang="en-US" sz="1400" i="1" dirty="0">
                <a:solidFill>
                  <a:srgbClr val="00ACEC"/>
                </a:solidFill>
                <a:latin typeface="+mj-lt"/>
              </a:rPr>
              <a:t>harsh</a:t>
            </a:r>
            <a:r>
              <a:rPr lang="en-US" sz="1400" dirty="0">
                <a:solidFill>
                  <a:srgbClr val="002132"/>
                </a:solidFill>
                <a:latin typeface="+mj-lt"/>
              </a:rPr>
              <a:t> offshore conditions: </a:t>
            </a:r>
          </a:p>
          <a:p>
            <a:pPr algn="l"/>
            <a:r>
              <a:rPr lang="en-US" sz="1400" dirty="0">
                <a:solidFill>
                  <a:srgbClr val="002132"/>
                </a:solidFill>
                <a:latin typeface="+mj-lt"/>
              </a:rPr>
              <a:t>Wind, waves, currents and poor visibility</a:t>
            </a:r>
            <a:endParaRPr lang="en-DK" sz="1400" dirty="0">
              <a:solidFill>
                <a:srgbClr val="002132"/>
              </a:solidFill>
              <a:latin typeface="+mj-lt"/>
            </a:endParaRPr>
          </a:p>
        </p:txBody>
      </p:sp>
      <p:sp>
        <p:nvSpPr>
          <p:cNvPr id="15" name="TextBox 14">
            <a:extLst>
              <a:ext uri="{FF2B5EF4-FFF2-40B4-BE49-F238E27FC236}">
                <a16:creationId xmlns:a16="http://schemas.microsoft.com/office/drawing/2014/main" id="{65D42A8A-C4E1-7702-03CA-505EBDBB11BA}"/>
              </a:ext>
            </a:extLst>
          </p:cNvPr>
          <p:cNvSpPr txBox="1"/>
          <p:nvPr/>
        </p:nvSpPr>
        <p:spPr>
          <a:xfrm>
            <a:off x="1546094" y="3717073"/>
            <a:ext cx="3203318" cy="429491"/>
          </a:xfrm>
          <a:prstGeom prst="rect">
            <a:avLst/>
          </a:prstGeom>
          <a:noFill/>
        </p:spPr>
        <p:txBody>
          <a:bodyPr wrap="square" rtlCol="0">
            <a:noAutofit/>
          </a:bodyPr>
          <a:lstStyle/>
          <a:p>
            <a:pPr algn="l"/>
            <a:r>
              <a:rPr lang="en-US" sz="1400" i="1" dirty="0">
                <a:solidFill>
                  <a:srgbClr val="00ACEC"/>
                </a:solidFill>
                <a:latin typeface="+mj-lt"/>
              </a:rPr>
              <a:t>Last on-site </a:t>
            </a:r>
            <a:r>
              <a:rPr lang="en-US" sz="1400" dirty="0">
                <a:solidFill>
                  <a:srgbClr val="002132"/>
                </a:solidFill>
                <a:latin typeface="+mj-lt"/>
              </a:rPr>
              <a:t>Seabed geotechnical, uxo´s, boulders, cables and as-built from others</a:t>
            </a:r>
            <a:endParaRPr lang="en-DK" sz="1400" dirty="0">
              <a:solidFill>
                <a:srgbClr val="002132"/>
              </a:solidFill>
              <a:latin typeface="+mj-lt"/>
            </a:endParaRPr>
          </a:p>
        </p:txBody>
      </p:sp>
      <p:sp>
        <p:nvSpPr>
          <p:cNvPr id="17" name="Rectangle 16">
            <a:extLst>
              <a:ext uri="{FF2B5EF4-FFF2-40B4-BE49-F238E27FC236}">
                <a16:creationId xmlns:a16="http://schemas.microsoft.com/office/drawing/2014/main" id="{644260ED-0A6A-0851-809D-2772CB702929}"/>
              </a:ext>
            </a:extLst>
          </p:cNvPr>
          <p:cNvSpPr/>
          <p:nvPr/>
        </p:nvSpPr>
        <p:spPr>
          <a:xfrm>
            <a:off x="6483348" y="1482290"/>
            <a:ext cx="5164452" cy="56679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latin typeface="+mj-lt"/>
              </a:rPr>
              <a:t>Need to do it right, every time, under all conditions </a:t>
            </a:r>
            <a:br>
              <a:rPr lang="en-DK" sz="1400" dirty="0">
                <a:solidFill>
                  <a:schemeClr val="bg1"/>
                </a:solidFill>
                <a:latin typeface="+mj-lt"/>
              </a:rPr>
            </a:br>
            <a:r>
              <a:rPr lang="en-US" sz="1400" dirty="0">
                <a:solidFill>
                  <a:schemeClr val="bg1"/>
                </a:solidFill>
                <a:latin typeface="+mj-lt"/>
              </a:rPr>
              <a:t>– high cost in case of failure</a:t>
            </a:r>
            <a:endParaRPr lang="en-DK" sz="1400" dirty="0">
              <a:solidFill>
                <a:schemeClr val="bg1"/>
              </a:solidFill>
              <a:latin typeface="+mj-lt"/>
            </a:endParaRPr>
          </a:p>
        </p:txBody>
      </p:sp>
      <p:sp>
        <p:nvSpPr>
          <p:cNvPr id="18" name="TextBox 17">
            <a:extLst>
              <a:ext uri="{FF2B5EF4-FFF2-40B4-BE49-F238E27FC236}">
                <a16:creationId xmlns:a16="http://schemas.microsoft.com/office/drawing/2014/main" id="{8FDB46CF-3B83-85E0-7B00-17D437368B0B}"/>
              </a:ext>
            </a:extLst>
          </p:cNvPr>
          <p:cNvSpPr txBox="1"/>
          <p:nvPr/>
        </p:nvSpPr>
        <p:spPr>
          <a:xfrm>
            <a:off x="1546093" y="5454668"/>
            <a:ext cx="3852672" cy="237744"/>
          </a:xfrm>
          <a:prstGeom prst="rect">
            <a:avLst/>
          </a:prstGeom>
          <a:noFill/>
        </p:spPr>
        <p:txBody>
          <a:bodyPr wrap="square" rtlCol="0">
            <a:noAutofit/>
          </a:bodyPr>
          <a:lstStyle>
            <a:defPPr>
              <a:defRPr lang="en-US"/>
            </a:defPPr>
            <a:lvl1pPr marL="285750" indent="-285750">
              <a:buClr>
                <a:srgbClr val="00ACEC"/>
              </a:buClr>
              <a:buFont typeface="Arial" panose="020B0604020202020204" pitchFamily="34" charset="0"/>
              <a:buChar char="•"/>
              <a:defRPr sz="1100"/>
            </a:lvl1pPr>
          </a:lstStyle>
          <a:p>
            <a:r>
              <a:rPr lang="en-US" sz="1000" dirty="0">
                <a:latin typeface="+mj-lt"/>
              </a:rPr>
              <a:t>Turbine installation is “final” element before  wind park cash flow</a:t>
            </a:r>
            <a:endParaRPr lang="en-DK" sz="1000" dirty="0">
              <a:latin typeface="+mj-lt"/>
            </a:endParaRPr>
          </a:p>
        </p:txBody>
      </p:sp>
      <p:sp>
        <p:nvSpPr>
          <p:cNvPr id="20" name="TextBox 19">
            <a:extLst>
              <a:ext uri="{FF2B5EF4-FFF2-40B4-BE49-F238E27FC236}">
                <a16:creationId xmlns:a16="http://schemas.microsoft.com/office/drawing/2014/main" id="{D14121A8-6EDB-0493-064C-1DDBA56295D7}"/>
              </a:ext>
            </a:extLst>
          </p:cNvPr>
          <p:cNvSpPr txBox="1"/>
          <p:nvPr/>
        </p:nvSpPr>
        <p:spPr>
          <a:xfrm>
            <a:off x="6483347" y="2140066"/>
            <a:ext cx="2530354" cy="475814"/>
          </a:xfrm>
          <a:prstGeom prst="rect">
            <a:avLst/>
          </a:prstGeom>
          <a:noFill/>
        </p:spPr>
        <p:txBody>
          <a:bodyPr wrap="square" rtlCol="0">
            <a:noAutofit/>
          </a:bodyPr>
          <a:lstStyle/>
          <a:p>
            <a:pPr algn="ctr"/>
            <a:r>
              <a:rPr lang="en-US" sz="1200" dirty="0">
                <a:latin typeface="+mj-lt"/>
              </a:rPr>
              <a:t>Solid governing systems, processes </a:t>
            </a:r>
            <a:br>
              <a:rPr lang="en-DK" sz="1200" dirty="0">
                <a:latin typeface="+mj-lt"/>
              </a:rPr>
            </a:br>
            <a:r>
              <a:rPr lang="en-US" sz="1200" dirty="0">
                <a:latin typeface="+mj-lt"/>
              </a:rPr>
              <a:t>&amp; procedure</a:t>
            </a:r>
            <a:endParaRPr lang="en-DK" sz="1200" dirty="0">
              <a:latin typeface="+mj-lt"/>
            </a:endParaRPr>
          </a:p>
        </p:txBody>
      </p:sp>
      <p:sp>
        <p:nvSpPr>
          <p:cNvPr id="21" name="TextBox 20">
            <a:extLst>
              <a:ext uri="{FF2B5EF4-FFF2-40B4-BE49-F238E27FC236}">
                <a16:creationId xmlns:a16="http://schemas.microsoft.com/office/drawing/2014/main" id="{9EF02D1D-C085-02EE-717C-3DF0BDF78BCA}"/>
              </a:ext>
            </a:extLst>
          </p:cNvPr>
          <p:cNvSpPr txBox="1"/>
          <p:nvPr/>
        </p:nvSpPr>
        <p:spPr>
          <a:xfrm>
            <a:off x="9111999" y="2128902"/>
            <a:ext cx="2530354" cy="515634"/>
          </a:xfrm>
          <a:prstGeom prst="rect">
            <a:avLst/>
          </a:prstGeom>
          <a:noFill/>
        </p:spPr>
        <p:txBody>
          <a:bodyPr wrap="square" rtlCol="0">
            <a:noAutofit/>
          </a:bodyPr>
          <a:lstStyle/>
          <a:p>
            <a:pPr algn="ctr"/>
            <a:r>
              <a:rPr lang="en-US" sz="1200" dirty="0">
                <a:latin typeface="+mj-lt"/>
              </a:rPr>
              <a:t>Unparalleled team capabilities, people &amp; know how and track record</a:t>
            </a:r>
            <a:endParaRPr lang="en-DK" sz="1200" dirty="0">
              <a:latin typeface="+mj-lt"/>
            </a:endParaRPr>
          </a:p>
        </p:txBody>
      </p:sp>
      <p:sp>
        <p:nvSpPr>
          <p:cNvPr id="22" name="TextBox 21">
            <a:extLst>
              <a:ext uri="{FF2B5EF4-FFF2-40B4-BE49-F238E27FC236}">
                <a16:creationId xmlns:a16="http://schemas.microsoft.com/office/drawing/2014/main" id="{C26CF5E8-D39C-1617-8C8F-B48323954C04}"/>
              </a:ext>
            </a:extLst>
          </p:cNvPr>
          <p:cNvSpPr txBox="1"/>
          <p:nvPr/>
        </p:nvSpPr>
        <p:spPr>
          <a:xfrm>
            <a:off x="6483346" y="4255826"/>
            <a:ext cx="2530353" cy="461358"/>
          </a:xfrm>
          <a:prstGeom prst="rect">
            <a:avLst/>
          </a:prstGeom>
          <a:noFill/>
        </p:spPr>
        <p:txBody>
          <a:bodyPr wrap="square" rtlCol="0">
            <a:noAutofit/>
          </a:bodyPr>
          <a:lstStyle/>
          <a:p>
            <a:pPr algn="ctr"/>
            <a:r>
              <a:rPr lang="en-US" sz="1200" dirty="0">
                <a:latin typeface="+mj-lt"/>
              </a:rPr>
              <a:t>Leading and flexible project planning, engineering and execution</a:t>
            </a:r>
            <a:endParaRPr lang="en-DK" sz="1200" dirty="0">
              <a:latin typeface="+mj-lt"/>
            </a:endParaRPr>
          </a:p>
        </p:txBody>
      </p:sp>
      <p:sp>
        <p:nvSpPr>
          <p:cNvPr id="23" name="TextBox 22">
            <a:extLst>
              <a:ext uri="{FF2B5EF4-FFF2-40B4-BE49-F238E27FC236}">
                <a16:creationId xmlns:a16="http://schemas.microsoft.com/office/drawing/2014/main" id="{8C00D84C-20A9-5FD0-7843-9EC000EC20AF}"/>
              </a:ext>
            </a:extLst>
          </p:cNvPr>
          <p:cNvSpPr txBox="1"/>
          <p:nvPr/>
        </p:nvSpPr>
        <p:spPr>
          <a:xfrm>
            <a:off x="9121896" y="4252150"/>
            <a:ext cx="2530354" cy="288112"/>
          </a:xfrm>
          <a:prstGeom prst="rect">
            <a:avLst/>
          </a:prstGeom>
          <a:noFill/>
        </p:spPr>
        <p:txBody>
          <a:bodyPr wrap="square" rtlCol="0">
            <a:noAutofit/>
          </a:bodyPr>
          <a:lstStyle/>
          <a:p>
            <a:pPr algn="ctr"/>
            <a:r>
              <a:rPr lang="en-US" sz="1200" dirty="0">
                <a:latin typeface="+mj-lt"/>
              </a:rPr>
              <a:t>Strong safety track record through high standards and strict training</a:t>
            </a:r>
            <a:endParaRPr lang="en-DK" sz="1200" dirty="0">
              <a:latin typeface="+mj-lt"/>
            </a:endParaRPr>
          </a:p>
        </p:txBody>
      </p:sp>
      <p:pic>
        <p:nvPicPr>
          <p:cNvPr id="29" name="Graphic 28">
            <a:extLst>
              <a:ext uri="{FF2B5EF4-FFF2-40B4-BE49-F238E27FC236}">
                <a16:creationId xmlns:a16="http://schemas.microsoft.com/office/drawing/2014/main" id="{34F4ECE6-D5B5-C969-FED9-A24F535C195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78668" y="3067121"/>
            <a:ext cx="466403" cy="466403"/>
          </a:xfrm>
          <a:prstGeom prst="rect">
            <a:avLst/>
          </a:prstGeom>
        </p:spPr>
      </p:pic>
      <p:pic>
        <p:nvPicPr>
          <p:cNvPr id="31" name="Graphic 30">
            <a:extLst>
              <a:ext uri="{FF2B5EF4-FFF2-40B4-BE49-F238E27FC236}">
                <a16:creationId xmlns:a16="http://schemas.microsoft.com/office/drawing/2014/main" id="{5E461449-2B4F-D190-6322-134B352B19B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78668" y="2423463"/>
            <a:ext cx="466403" cy="466403"/>
          </a:xfrm>
          <a:prstGeom prst="rect">
            <a:avLst/>
          </a:prstGeom>
        </p:spPr>
      </p:pic>
      <p:pic>
        <p:nvPicPr>
          <p:cNvPr id="33" name="Graphic 32">
            <a:extLst>
              <a:ext uri="{FF2B5EF4-FFF2-40B4-BE49-F238E27FC236}">
                <a16:creationId xmlns:a16="http://schemas.microsoft.com/office/drawing/2014/main" id="{FBE27F14-DB9E-A742-47C2-BFB65E9BEC6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82920" y="5219108"/>
            <a:ext cx="457897" cy="457897"/>
          </a:xfrm>
          <a:prstGeom prst="rect">
            <a:avLst/>
          </a:prstGeom>
        </p:spPr>
      </p:pic>
      <p:pic>
        <p:nvPicPr>
          <p:cNvPr id="35" name="Graphic 34">
            <a:extLst>
              <a:ext uri="{FF2B5EF4-FFF2-40B4-BE49-F238E27FC236}">
                <a16:creationId xmlns:a16="http://schemas.microsoft.com/office/drawing/2014/main" id="{5276A4EB-5B01-F10C-9AE3-3ED80D022BE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78668" y="3710779"/>
            <a:ext cx="468000" cy="468000"/>
          </a:xfrm>
          <a:prstGeom prst="rect">
            <a:avLst/>
          </a:prstGeom>
        </p:spPr>
      </p:pic>
      <p:sp>
        <p:nvSpPr>
          <p:cNvPr id="36" name="TextBox 35">
            <a:extLst>
              <a:ext uri="{FF2B5EF4-FFF2-40B4-BE49-F238E27FC236}">
                <a16:creationId xmlns:a16="http://schemas.microsoft.com/office/drawing/2014/main" id="{0207C891-A414-C78F-3472-9C599C53F79F}"/>
              </a:ext>
            </a:extLst>
          </p:cNvPr>
          <p:cNvSpPr txBox="1"/>
          <p:nvPr/>
        </p:nvSpPr>
        <p:spPr>
          <a:xfrm>
            <a:off x="1546094" y="5201640"/>
            <a:ext cx="3826006" cy="237745"/>
          </a:xfrm>
          <a:prstGeom prst="rect">
            <a:avLst/>
          </a:prstGeom>
          <a:noFill/>
        </p:spPr>
        <p:txBody>
          <a:bodyPr wrap="square" rtlCol="0">
            <a:noAutofit/>
          </a:bodyPr>
          <a:lstStyle/>
          <a:p>
            <a:pPr algn="l"/>
            <a:r>
              <a:rPr lang="en-US" sz="1400" dirty="0">
                <a:solidFill>
                  <a:srgbClr val="002132"/>
                </a:solidFill>
                <a:latin typeface="+mj-lt"/>
              </a:rPr>
              <a:t>Need for reliant operations with timely completion</a:t>
            </a:r>
            <a:endParaRPr lang="en-DK" sz="1400" dirty="0">
              <a:solidFill>
                <a:srgbClr val="002132"/>
              </a:solidFill>
              <a:latin typeface="+mj-lt"/>
            </a:endParaRPr>
          </a:p>
        </p:txBody>
      </p:sp>
      <p:sp>
        <p:nvSpPr>
          <p:cNvPr id="45" name="Arrow: Down 44">
            <a:extLst>
              <a:ext uri="{FF2B5EF4-FFF2-40B4-BE49-F238E27FC236}">
                <a16:creationId xmlns:a16="http://schemas.microsoft.com/office/drawing/2014/main" id="{6C961DC7-ECAB-A4B0-8274-BAD8F297EC80}"/>
              </a:ext>
            </a:extLst>
          </p:cNvPr>
          <p:cNvSpPr/>
          <p:nvPr/>
        </p:nvSpPr>
        <p:spPr>
          <a:xfrm>
            <a:off x="2703575" y="4513278"/>
            <a:ext cx="656151" cy="478283"/>
          </a:xfrm>
          <a:prstGeom prst="downArrow">
            <a:avLst/>
          </a:prstGeom>
          <a:solidFill>
            <a:srgbClr val="00AC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46" name="Picture 45">
            <a:extLst>
              <a:ext uri="{FF2B5EF4-FFF2-40B4-BE49-F238E27FC236}">
                <a16:creationId xmlns:a16="http://schemas.microsoft.com/office/drawing/2014/main" id="{B542444E-B1F3-C41E-D8DB-B418DE0948DC}"/>
              </a:ext>
            </a:extLst>
          </p:cNvPr>
          <p:cNvPicPr>
            <a:picLocks noChangeAspect="1"/>
          </p:cNvPicPr>
          <p:nvPr/>
        </p:nvPicPr>
        <p:blipFill>
          <a:blip r:embed="rId10"/>
          <a:stretch>
            <a:fillRect/>
          </a:stretch>
        </p:blipFill>
        <p:spPr>
          <a:xfrm>
            <a:off x="6605395" y="2766149"/>
            <a:ext cx="742766" cy="1138265"/>
          </a:xfrm>
          <a:prstGeom prst="rect">
            <a:avLst/>
          </a:prstGeom>
        </p:spPr>
      </p:pic>
      <p:pic>
        <p:nvPicPr>
          <p:cNvPr id="47" name="Picture 46">
            <a:extLst>
              <a:ext uri="{FF2B5EF4-FFF2-40B4-BE49-F238E27FC236}">
                <a16:creationId xmlns:a16="http://schemas.microsoft.com/office/drawing/2014/main" id="{E6C787A5-C77C-9CA1-892B-100AF17E785D}"/>
              </a:ext>
            </a:extLst>
          </p:cNvPr>
          <p:cNvPicPr>
            <a:picLocks noChangeAspect="1"/>
          </p:cNvPicPr>
          <p:nvPr/>
        </p:nvPicPr>
        <p:blipFill>
          <a:blip r:embed="rId10"/>
          <a:stretch>
            <a:fillRect/>
          </a:stretch>
        </p:blipFill>
        <p:spPr>
          <a:xfrm>
            <a:off x="7381151" y="2766149"/>
            <a:ext cx="741707" cy="1136642"/>
          </a:xfrm>
          <a:prstGeom prst="rect">
            <a:avLst/>
          </a:prstGeom>
        </p:spPr>
      </p:pic>
      <p:pic>
        <p:nvPicPr>
          <p:cNvPr id="48" name="Picture 47">
            <a:extLst>
              <a:ext uri="{FF2B5EF4-FFF2-40B4-BE49-F238E27FC236}">
                <a16:creationId xmlns:a16="http://schemas.microsoft.com/office/drawing/2014/main" id="{B473E763-23DC-299D-BADD-C235F0257219}"/>
              </a:ext>
            </a:extLst>
          </p:cNvPr>
          <p:cNvPicPr>
            <a:picLocks noChangeAspect="1"/>
          </p:cNvPicPr>
          <p:nvPr/>
        </p:nvPicPr>
        <p:blipFill>
          <a:blip r:embed="rId10"/>
          <a:stretch>
            <a:fillRect/>
          </a:stretch>
        </p:blipFill>
        <p:spPr>
          <a:xfrm>
            <a:off x="8157573" y="2766149"/>
            <a:ext cx="741707" cy="1136642"/>
          </a:xfrm>
          <a:prstGeom prst="rect">
            <a:avLst/>
          </a:prstGeom>
        </p:spPr>
      </p:pic>
      <p:pic>
        <p:nvPicPr>
          <p:cNvPr id="49" name="Picture 48">
            <a:extLst>
              <a:ext uri="{FF2B5EF4-FFF2-40B4-BE49-F238E27FC236}">
                <a16:creationId xmlns:a16="http://schemas.microsoft.com/office/drawing/2014/main" id="{F4A70B96-0B17-C34B-A9F1-CCD0CEC82D7B}"/>
              </a:ext>
            </a:extLst>
          </p:cNvPr>
          <p:cNvPicPr>
            <a:picLocks noChangeAspect="1"/>
          </p:cNvPicPr>
          <p:nvPr/>
        </p:nvPicPr>
        <p:blipFill>
          <a:blip r:embed="rId11">
            <a:extLst>
              <a:ext uri="{28A0092B-C50C-407E-A947-70E740481C1C}">
                <a14:useLocalDpi xmlns:a14="http://schemas.microsoft.com/office/drawing/2010/main"/>
              </a:ext>
            </a:extLst>
          </a:blip>
          <a:srcRect/>
          <a:stretch/>
        </p:blipFill>
        <p:spPr>
          <a:xfrm>
            <a:off x="6629971" y="4793632"/>
            <a:ext cx="2237102" cy="1189948"/>
          </a:xfrm>
          <a:prstGeom prst="rect">
            <a:avLst/>
          </a:prstGeom>
        </p:spPr>
      </p:pic>
      <p:pic>
        <p:nvPicPr>
          <p:cNvPr id="50" name="Picture 49">
            <a:extLst>
              <a:ext uri="{FF2B5EF4-FFF2-40B4-BE49-F238E27FC236}">
                <a16:creationId xmlns:a16="http://schemas.microsoft.com/office/drawing/2014/main" id="{F911234D-7A7A-E112-96A1-7A25032A3A4C}"/>
              </a:ext>
            </a:extLst>
          </p:cNvPr>
          <p:cNvPicPr>
            <a:picLocks noChangeAspect="1"/>
          </p:cNvPicPr>
          <p:nvPr/>
        </p:nvPicPr>
        <p:blipFill>
          <a:blip r:embed="rId12">
            <a:extLst>
              <a:ext uri="{28A0092B-C50C-407E-A947-70E740481C1C}">
                <a14:useLocalDpi xmlns:a14="http://schemas.microsoft.com/office/drawing/2010/main"/>
              </a:ext>
            </a:extLst>
          </a:blip>
          <a:srcRect/>
          <a:stretch/>
        </p:blipFill>
        <p:spPr>
          <a:xfrm>
            <a:off x="9315139" y="4793632"/>
            <a:ext cx="2124073" cy="1204274"/>
          </a:xfrm>
          <a:prstGeom prst="rect">
            <a:avLst/>
          </a:prstGeom>
        </p:spPr>
      </p:pic>
      <p:pic>
        <p:nvPicPr>
          <p:cNvPr id="51" name="Picture 50">
            <a:extLst>
              <a:ext uri="{FF2B5EF4-FFF2-40B4-BE49-F238E27FC236}">
                <a16:creationId xmlns:a16="http://schemas.microsoft.com/office/drawing/2014/main" id="{54456BBD-4898-7BC5-26A9-C0CEC13D463A}"/>
              </a:ext>
            </a:extLst>
          </p:cNvPr>
          <p:cNvPicPr>
            <a:picLocks noChangeAspect="1"/>
          </p:cNvPicPr>
          <p:nvPr/>
        </p:nvPicPr>
        <p:blipFill>
          <a:blip r:embed="rId13" cstate="email">
            <a:extLst>
              <a:ext uri="{28A0092B-C50C-407E-A947-70E740481C1C}">
                <a14:useLocalDpi xmlns:a14="http://schemas.microsoft.com/office/drawing/2010/main"/>
              </a:ext>
            </a:extLst>
          </a:blip>
          <a:srcRect/>
          <a:stretch/>
        </p:blipFill>
        <p:spPr>
          <a:xfrm>
            <a:off x="9231368" y="2766149"/>
            <a:ext cx="2254503" cy="1157718"/>
          </a:xfrm>
          <a:prstGeom prst="rect">
            <a:avLst/>
          </a:prstGeom>
        </p:spPr>
      </p:pic>
      <p:pic>
        <p:nvPicPr>
          <p:cNvPr id="4" name="Graphic 3">
            <a:extLst>
              <a:ext uri="{FF2B5EF4-FFF2-40B4-BE49-F238E27FC236}">
                <a16:creationId xmlns:a16="http://schemas.microsoft.com/office/drawing/2014/main" id="{6EF1B157-2C48-85CF-8505-C0F24A09AD22}"/>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906682" y="3944779"/>
            <a:ext cx="378630" cy="256895"/>
          </a:xfrm>
          <a:prstGeom prst="rect">
            <a:avLst/>
          </a:prstGeom>
        </p:spPr>
      </p:pic>
    </p:spTree>
    <p:extLst>
      <p:ext uri="{BB962C8B-B14F-4D97-AF65-F5344CB8AC3E}">
        <p14:creationId xmlns:p14="http://schemas.microsoft.com/office/powerpoint/2010/main" val="4242853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21EB93-0317-F7BF-1A96-F146809F44B9}"/>
            </a:ext>
          </a:extLst>
        </p:cNvPr>
        <p:cNvGrpSpPr/>
        <p:nvPr/>
      </p:nvGrpSpPr>
      <p:grpSpPr>
        <a:xfrm>
          <a:off x="0" y="0"/>
          <a:ext cx="0" cy="0"/>
          <a:chOff x="0" y="0"/>
          <a:chExt cx="0" cy="0"/>
        </a:xfrm>
      </p:grpSpPr>
      <p:sp>
        <p:nvSpPr>
          <p:cNvPr id="24" name="Rectangle 23">
            <a:extLst>
              <a:ext uri="{FF2B5EF4-FFF2-40B4-BE49-F238E27FC236}">
                <a16:creationId xmlns:a16="http://schemas.microsoft.com/office/drawing/2014/main" id="{F73FC02C-ED8C-4F20-4886-5D5E9B7F5FE2}"/>
              </a:ext>
            </a:extLst>
          </p:cNvPr>
          <p:cNvSpPr>
            <a:spLocks noGrp="1" noRot="1" noMove="1" noResize="1" noEditPoints="1" noAdjustHandles="1" noChangeArrowheads="1" noChangeShapeType="1"/>
          </p:cNvSpPr>
          <p:nvPr/>
        </p:nvSpPr>
        <p:spPr>
          <a:xfrm>
            <a:off x="-7851" y="1266370"/>
            <a:ext cx="12197234" cy="2357204"/>
          </a:xfrm>
          <a:prstGeom prst="rect">
            <a:avLst/>
          </a:prstGeom>
          <a:solidFill>
            <a:srgbClr val="F1F5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4" name="Rectangle 3">
            <a:extLst>
              <a:ext uri="{FF2B5EF4-FFF2-40B4-BE49-F238E27FC236}">
                <a16:creationId xmlns:a16="http://schemas.microsoft.com/office/drawing/2014/main" id="{EC4C3F66-44F1-C028-27B3-19905B65DE56}"/>
              </a:ext>
            </a:extLst>
          </p:cNvPr>
          <p:cNvSpPr/>
          <p:nvPr/>
        </p:nvSpPr>
        <p:spPr>
          <a:xfrm>
            <a:off x="-14532" y="3699739"/>
            <a:ext cx="12197234" cy="2568919"/>
          </a:xfrm>
          <a:prstGeom prst="rect">
            <a:avLst/>
          </a:prstGeom>
          <a:solidFill>
            <a:srgbClr val="F1F5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cxnSp>
        <p:nvCxnSpPr>
          <p:cNvPr id="1047" name="Straight Connector 1046">
            <a:extLst>
              <a:ext uri="{FF2B5EF4-FFF2-40B4-BE49-F238E27FC236}">
                <a16:creationId xmlns:a16="http://schemas.microsoft.com/office/drawing/2014/main" id="{CB9DAC52-C11A-1B01-BB85-2EF835DAB97F}"/>
              </a:ext>
            </a:extLst>
          </p:cNvPr>
          <p:cNvCxnSpPr>
            <a:cxnSpLocks/>
          </p:cNvCxnSpPr>
          <p:nvPr/>
        </p:nvCxnSpPr>
        <p:spPr>
          <a:xfrm>
            <a:off x="0" y="2347977"/>
            <a:ext cx="12192000" cy="0"/>
          </a:xfrm>
          <a:prstGeom prst="line">
            <a:avLst/>
          </a:prstGeom>
          <a:ln w="254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7E9477B0-7180-F748-D6E3-3FC9E302D0DA}"/>
              </a:ext>
            </a:extLst>
          </p:cNvPr>
          <p:cNvSpPr>
            <a:spLocks noGrp="1"/>
          </p:cNvSpPr>
          <p:nvPr>
            <p:ph type="sldNum" sz="quarter" idx="12"/>
          </p:nvPr>
        </p:nvSpPr>
        <p:spPr/>
        <p:txBody>
          <a:bodyPr/>
          <a:lstStyle/>
          <a:p>
            <a:fld id="{C16C2921-6903-4DB2-82DB-C5609A64D8DE}" type="slidenum">
              <a:rPr lang="en-GB" smtClean="0"/>
              <a:t>4</a:t>
            </a:fld>
            <a:endParaRPr lang="en-GB"/>
          </a:p>
        </p:txBody>
      </p:sp>
      <p:sp>
        <p:nvSpPr>
          <p:cNvPr id="26" name="Title 4">
            <a:extLst>
              <a:ext uri="{FF2B5EF4-FFF2-40B4-BE49-F238E27FC236}">
                <a16:creationId xmlns:a16="http://schemas.microsoft.com/office/drawing/2014/main" id="{0828E9A7-7894-6E87-12E8-AF751AD562CB}"/>
              </a:ext>
            </a:extLst>
          </p:cNvPr>
          <p:cNvSpPr>
            <a:spLocks noGrp="1"/>
          </p:cNvSpPr>
          <p:nvPr>
            <p:ph type="title"/>
          </p:nvPr>
        </p:nvSpPr>
        <p:spPr/>
        <p:txBody>
          <a:bodyPr>
            <a:normAutofit fontScale="90000"/>
          </a:bodyPr>
          <a:lstStyle/>
          <a:p>
            <a:r>
              <a:rPr lang="en-DK" sz="4400" dirty="0"/>
              <a:t>176 years – </a:t>
            </a:r>
            <a:r>
              <a:rPr lang="en-DK" sz="4400" i="1" dirty="0">
                <a:solidFill>
                  <a:srgbClr val="00ACEC"/>
                </a:solidFill>
              </a:rPr>
              <a:t>entering new business markets</a:t>
            </a:r>
            <a:br>
              <a:rPr lang="en-DK" dirty="0">
                <a:solidFill>
                  <a:srgbClr val="00ACEC"/>
                </a:solidFill>
              </a:rPr>
            </a:br>
            <a:endParaRPr lang="en-DK" dirty="0"/>
          </a:p>
        </p:txBody>
      </p:sp>
      <p:pic>
        <p:nvPicPr>
          <p:cNvPr id="6" name="Picture 5">
            <a:extLst>
              <a:ext uri="{FF2B5EF4-FFF2-40B4-BE49-F238E27FC236}">
                <a16:creationId xmlns:a16="http://schemas.microsoft.com/office/drawing/2014/main" id="{5BC682F1-C5AC-D798-8B74-3A9589A46323}"/>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639354" y="1896350"/>
            <a:ext cx="1101892" cy="748800"/>
          </a:xfrm>
          <a:prstGeom prst="rect">
            <a:avLst/>
          </a:prstGeom>
        </p:spPr>
      </p:pic>
      <p:pic>
        <p:nvPicPr>
          <p:cNvPr id="7" name="Picture 6">
            <a:extLst>
              <a:ext uri="{FF2B5EF4-FFF2-40B4-BE49-F238E27FC236}">
                <a16:creationId xmlns:a16="http://schemas.microsoft.com/office/drawing/2014/main" id="{89095413-CD98-E9EB-BED3-63BFDE2127C2}"/>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873577" y="1896350"/>
            <a:ext cx="1101892" cy="748800"/>
          </a:xfrm>
          <a:prstGeom prst="rect">
            <a:avLst/>
          </a:prstGeom>
        </p:spPr>
      </p:pic>
      <p:pic>
        <p:nvPicPr>
          <p:cNvPr id="8" name="Picture 7">
            <a:extLst>
              <a:ext uri="{FF2B5EF4-FFF2-40B4-BE49-F238E27FC236}">
                <a16:creationId xmlns:a16="http://schemas.microsoft.com/office/drawing/2014/main" id="{1F972F80-4B94-F4F8-F7D6-B76A53592197}"/>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3088756" y="1896350"/>
            <a:ext cx="1101892" cy="748800"/>
          </a:xfrm>
          <a:prstGeom prst="rect">
            <a:avLst/>
          </a:prstGeom>
        </p:spPr>
      </p:pic>
      <p:pic>
        <p:nvPicPr>
          <p:cNvPr id="9" name="Picture 8">
            <a:extLst>
              <a:ext uri="{FF2B5EF4-FFF2-40B4-BE49-F238E27FC236}">
                <a16:creationId xmlns:a16="http://schemas.microsoft.com/office/drawing/2014/main" id="{321469F8-53D5-8D5A-C184-EAE4563B2751}"/>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4342024" y="1896350"/>
            <a:ext cx="1101892" cy="748800"/>
          </a:xfrm>
          <a:prstGeom prst="rect">
            <a:avLst/>
          </a:prstGeom>
        </p:spPr>
      </p:pic>
      <p:pic>
        <p:nvPicPr>
          <p:cNvPr id="10" name="Picture 9">
            <a:extLst>
              <a:ext uri="{FF2B5EF4-FFF2-40B4-BE49-F238E27FC236}">
                <a16:creationId xmlns:a16="http://schemas.microsoft.com/office/drawing/2014/main" id="{05D5DB5D-8F1A-3670-378C-FDFEE5EC5294}"/>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5568233" y="1896350"/>
            <a:ext cx="1101892" cy="748800"/>
          </a:xfrm>
          <a:prstGeom prst="rect">
            <a:avLst/>
          </a:prstGeom>
        </p:spPr>
      </p:pic>
      <p:pic>
        <p:nvPicPr>
          <p:cNvPr id="11" name="Picture 10">
            <a:extLst>
              <a:ext uri="{FF2B5EF4-FFF2-40B4-BE49-F238E27FC236}">
                <a16:creationId xmlns:a16="http://schemas.microsoft.com/office/drawing/2014/main" id="{1D378EEF-FDB5-F322-7D2D-2CC8854F6D8F}"/>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6805179" y="1896350"/>
            <a:ext cx="1101892" cy="748800"/>
          </a:xfrm>
          <a:prstGeom prst="rect">
            <a:avLst/>
          </a:prstGeom>
        </p:spPr>
      </p:pic>
      <p:pic>
        <p:nvPicPr>
          <p:cNvPr id="12" name="Picture 11">
            <a:extLst>
              <a:ext uri="{FF2B5EF4-FFF2-40B4-BE49-F238E27FC236}">
                <a16:creationId xmlns:a16="http://schemas.microsoft.com/office/drawing/2014/main" id="{975CB544-EFF7-94BD-B75D-36BEA74CE620}"/>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8040332" y="1896350"/>
            <a:ext cx="1101892" cy="748800"/>
          </a:xfrm>
          <a:prstGeom prst="rect">
            <a:avLst/>
          </a:prstGeom>
        </p:spPr>
      </p:pic>
      <p:pic>
        <p:nvPicPr>
          <p:cNvPr id="13" name="Picture 12">
            <a:extLst>
              <a:ext uri="{FF2B5EF4-FFF2-40B4-BE49-F238E27FC236}">
                <a16:creationId xmlns:a16="http://schemas.microsoft.com/office/drawing/2014/main" id="{37EECCF8-C2B7-0E95-09F6-FF61B1E127D1}"/>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9282169" y="1896350"/>
            <a:ext cx="1101892" cy="748800"/>
          </a:xfrm>
          <a:prstGeom prst="rect">
            <a:avLst/>
          </a:prstGeom>
        </p:spPr>
      </p:pic>
      <p:pic>
        <p:nvPicPr>
          <p:cNvPr id="14" name="Picture 13">
            <a:extLst>
              <a:ext uri="{FF2B5EF4-FFF2-40B4-BE49-F238E27FC236}">
                <a16:creationId xmlns:a16="http://schemas.microsoft.com/office/drawing/2014/main" id="{9185F725-4B09-6374-2F0B-324C6D0C36E3}"/>
              </a:ext>
            </a:extLst>
          </p:cNvPr>
          <p:cNvPicPr>
            <a:picLocks noChangeAspect="1"/>
          </p:cNvPicPr>
          <p:nvPr/>
        </p:nvPicPr>
        <p:blipFill>
          <a:blip r:embed="rId10" cstate="email">
            <a:extLst>
              <a:ext uri="{28A0092B-C50C-407E-A947-70E740481C1C}">
                <a14:useLocalDpi xmlns:a14="http://schemas.microsoft.com/office/drawing/2010/main"/>
              </a:ext>
            </a:extLst>
          </a:blip>
          <a:srcRect/>
          <a:stretch/>
        </p:blipFill>
        <p:spPr>
          <a:xfrm>
            <a:off x="10513264" y="1896350"/>
            <a:ext cx="1101892" cy="748800"/>
          </a:xfrm>
          <a:prstGeom prst="rect">
            <a:avLst/>
          </a:prstGeom>
        </p:spPr>
      </p:pic>
      <p:sp>
        <p:nvSpPr>
          <p:cNvPr id="16" name="TextBox 15">
            <a:extLst>
              <a:ext uri="{FF2B5EF4-FFF2-40B4-BE49-F238E27FC236}">
                <a16:creationId xmlns:a16="http://schemas.microsoft.com/office/drawing/2014/main" id="{A19D1EE7-CE78-C708-1C1F-8F680A2313E4}"/>
              </a:ext>
            </a:extLst>
          </p:cNvPr>
          <p:cNvSpPr txBox="1"/>
          <p:nvPr/>
        </p:nvSpPr>
        <p:spPr>
          <a:xfrm>
            <a:off x="1826187" y="1577730"/>
            <a:ext cx="1095457" cy="307777"/>
          </a:xfrm>
          <a:prstGeom prst="rect">
            <a:avLst/>
          </a:prstGeom>
          <a:noFill/>
        </p:spPr>
        <p:txBody>
          <a:bodyPr wrap="square" lIns="900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effectLst/>
                <a:uLnTx/>
                <a:uFillTx/>
                <a:latin typeface="+mj-lt"/>
                <a:ea typeface="+mn-ea"/>
                <a:cs typeface="+mn-cs"/>
              </a:rPr>
              <a:t>1897</a:t>
            </a:r>
          </a:p>
        </p:txBody>
      </p:sp>
      <p:sp>
        <p:nvSpPr>
          <p:cNvPr id="17" name="TextBox 16">
            <a:extLst>
              <a:ext uri="{FF2B5EF4-FFF2-40B4-BE49-F238E27FC236}">
                <a16:creationId xmlns:a16="http://schemas.microsoft.com/office/drawing/2014/main" id="{FF2FB2DF-1C99-ED0F-25CA-47DA904B121C}"/>
              </a:ext>
            </a:extLst>
          </p:cNvPr>
          <p:cNvSpPr txBox="1"/>
          <p:nvPr/>
        </p:nvSpPr>
        <p:spPr>
          <a:xfrm>
            <a:off x="3048647" y="1577730"/>
            <a:ext cx="1088176" cy="307777"/>
          </a:xfrm>
          <a:prstGeom prst="rect">
            <a:avLst/>
          </a:prstGeom>
          <a:noFill/>
        </p:spPr>
        <p:txBody>
          <a:bodyPr wrap="square" lIns="900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effectLst/>
                <a:uLnTx/>
                <a:uFillTx/>
                <a:latin typeface="+mj-lt"/>
                <a:ea typeface="+mn-ea"/>
                <a:cs typeface="+mn-cs"/>
              </a:rPr>
              <a:t>1912</a:t>
            </a:r>
          </a:p>
        </p:txBody>
      </p:sp>
      <p:sp>
        <p:nvSpPr>
          <p:cNvPr id="18" name="TextBox 17">
            <a:extLst>
              <a:ext uri="{FF2B5EF4-FFF2-40B4-BE49-F238E27FC236}">
                <a16:creationId xmlns:a16="http://schemas.microsoft.com/office/drawing/2014/main" id="{10C37629-0973-F733-F23A-C5D9955D96B8}"/>
              </a:ext>
            </a:extLst>
          </p:cNvPr>
          <p:cNvSpPr txBox="1"/>
          <p:nvPr/>
        </p:nvSpPr>
        <p:spPr>
          <a:xfrm>
            <a:off x="4260504" y="1577730"/>
            <a:ext cx="1129588" cy="307777"/>
          </a:xfrm>
          <a:prstGeom prst="rect">
            <a:avLst/>
          </a:prstGeom>
          <a:noFill/>
        </p:spPr>
        <p:txBody>
          <a:bodyPr wrap="square" lIns="900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effectLst/>
                <a:uLnTx/>
                <a:uFillTx/>
                <a:latin typeface="+mj-lt"/>
                <a:ea typeface="+mn-ea"/>
                <a:cs typeface="+mn-cs"/>
              </a:rPr>
              <a:t>1914</a:t>
            </a:r>
          </a:p>
        </p:txBody>
      </p:sp>
      <p:sp>
        <p:nvSpPr>
          <p:cNvPr id="19" name="TextBox 18">
            <a:extLst>
              <a:ext uri="{FF2B5EF4-FFF2-40B4-BE49-F238E27FC236}">
                <a16:creationId xmlns:a16="http://schemas.microsoft.com/office/drawing/2014/main" id="{C47BEA44-0520-0491-8BC4-1D41B9EA9C3E}"/>
              </a:ext>
            </a:extLst>
          </p:cNvPr>
          <p:cNvSpPr txBox="1"/>
          <p:nvPr/>
        </p:nvSpPr>
        <p:spPr>
          <a:xfrm>
            <a:off x="5501719" y="1577730"/>
            <a:ext cx="1103551" cy="307777"/>
          </a:xfrm>
          <a:prstGeom prst="rect">
            <a:avLst/>
          </a:prstGeom>
          <a:noFill/>
        </p:spPr>
        <p:txBody>
          <a:bodyPr wrap="square" lIns="900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effectLst/>
                <a:uLnTx/>
                <a:uFillTx/>
                <a:latin typeface="+mj-lt"/>
                <a:ea typeface="+mn-ea"/>
                <a:cs typeface="+mn-cs"/>
              </a:rPr>
              <a:t>1914</a:t>
            </a:r>
          </a:p>
        </p:txBody>
      </p:sp>
      <p:sp>
        <p:nvSpPr>
          <p:cNvPr id="20" name="TextBox 19">
            <a:extLst>
              <a:ext uri="{FF2B5EF4-FFF2-40B4-BE49-F238E27FC236}">
                <a16:creationId xmlns:a16="http://schemas.microsoft.com/office/drawing/2014/main" id="{F17DFF6A-7EBB-5DD9-91A4-5A371DCC3DF5}"/>
              </a:ext>
            </a:extLst>
          </p:cNvPr>
          <p:cNvSpPr txBox="1"/>
          <p:nvPr/>
        </p:nvSpPr>
        <p:spPr>
          <a:xfrm>
            <a:off x="6745063" y="1577730"/>
            <a:ext cx="1108183" cy="307777"/>
          </a:xfrm>
          <a:prstGeom prst="rect">
            <a:avLst/>
          </a:prstGeom>
          <a:noFill/>
        </p:spPr>
        <p:txBody>
          <a:bodyPr wrap="square" lIns="900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effectLst/>
                <a:uLnTx/>
                <a:uFillTx/>
                <a:latin typeface="+mj-lt"/>
                <a:ea typeface="+mn-ea"/>
                <a:cs typeface="+mn-cs"/>
              </a:rPr>
              <a:t>1929</a:t>
            </a:r>
          </a:p>
        </p:txBody>
      </p:sp>
      <p:sp>
        <p:nvSpPr>
          <p:cNvPr id="21" name="TextBox 20">
            <a:extLst>
              <a:ext uri="{FF2B5EF4-FFF2-40B4-BE49-F238E27FC236}">
                <a16:creationId xmlns:a16="http://schemas.microsoft.com/office/drawing/2014/main" id="{F426BD66-9D64-9CAA-CD86-4BEEABF82DE1}"/>
              </a:ext>
            </a:extLst>
          </p:cNvPr>
          <p:cNvSpPr txBox="1"/>
          <p:nvPr/>
        </p:nvSpPr>
        <p:spPr>
          <a:xfrm>
            <a:off x="7970166" y="1577730"/>
            <a:ext cx="1118234" cy="307777"/>
          </a:xfrm>
          <a:prstGeom prst="rect">
            <a:avLst/>
          </a:prstGeom>
          <a:noFill/>
        </p:spPr>
        <p:txBody>
          <a:bodyPr wrap="square" lIns="900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effectLst/>
                <a:uLnTx/>
                <a:uFillTx/>
                <a:latin typeface="+mj-lt"/>
                <a:ea typeface="+mn-ea"/>
                <a:cs typeface="+mn-cs"/>
              </a:rPr>
              <a:t>1935</a:t>
            </a:r>
          </a:p>
        </p:txBody>
      </p:sp>
      <p:sp>
        <p:nvSpPr>
          <p:cNvPr id="22" name="TextBox 21">
            <a:extLst>
              <a:ext uri="{FF2B5EF4-FFF2-40B4-BE49-F238E27FC236}">
                <a16:creationId xmlns:a16="http://schemas.microsoft.com/office/drawing/2014/main" id="{09CAE49B-ADF2-E9F0-F4A2-E5F003B70E9E}"/>
              </a:ext>
            </a:extLst>
          </p:cNvPr>
          <p:cNvSpPr txBox="1"/>
          <p:nvPr/>
        </p:nvSpPr>
        <p:spPr>
          <a:xfrm>
            <a:off x="9203853" y="1577730"/>
            <a:ext cx="1118235" cy="307777"/>
          </a:xfrm>
          <a:prstGeom prst="rect">
            <a:avLst/>
          </a:prstGeom>
          <a:noFill/>
        </p:spPr>
        <p:txBody>
          <a:bodyPr wrap="square" lIns="900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effectLst/>
                <a:uLnTx/>
                <a:uFillTx/>
                <a:latin typeface="+mj-lt"/>
                <a:ea typeface="+mn-ea"/>
                <a:cs typeface="+mn-cs"/>
              </a:rPr>
              <a:t>1965</a:t>
            </a:r>
          </a:p>
        </p:txBody>
      </p:sp>
      <p:sp>
        <p:nvSpPr>
          <p:cNvPr id="23" name="TextBox 22">
            <a:extLst>
              <a:ext uri="{FF2B5EF4-FFF2-40B4-BE49-F238E27FC236}">
                <a16:creationId xmlns:a16="http://schemas.microsoft.com/office/drawing/2014/main" id="{65875533-387B-3EC9-DF67-CA29136284BF}"/>
              </a:ext>
            </a:extLst>
          </p:cNvPr>
          <p:cNvSpPr txBox="1"/>
          <p:nvPr/>
        </p:nvSpPr>
        <p:spPr>
          <a:xfrm>
            <a:off x="10457781" y="1577730"/>
            <a:ext cx="1118235" cy="307777"/>
          </a:xfrm>
          <a:prstGeom prst="rect">
            <a:avLst/>
          </a:prstGeom>
          <a:noFill/>
        </p:spPr>
        <p:txBody>
          <a:bodyPr wrap="square" lIns="900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effectLst/>
                <a:uLnTx/>
                <a:uFillTx/>
                <a:latin typeface="+mj-lt"/>
                <a:ea typeface="+mn-ea"/>
                <a:cs typeface="+mn-cs"/>
              </a:rPr>
              <a:t>1967</a:t>
            </a:r>
          </a:p>
        </p:txBody>
      </p:sp>
      <p:sp>
        <p:nvSpPr>
          <p:cNvPr id="34" name="TextBox 33">
            <a:extLst>
              <a:ext uri="{FF2B5EF4-FFF2-40B4-BE49-F238E27FC236}">
                <a16:creationId xmlns:a16="http://schemas.microsoft.com/office/drawing/2014/main" id="{BF5BFBED-BC23-C783-E496-6FBE40FAAA1C}"/>
              </a:ext>
            </a:extLst>
          </p:cNvPr>
          <p:cNvSpPr txBox="1"/>
          <p:nvPr/>
        </p:nvSpPr>
        <p:spPr>
          <a:xfrm>
            <a:off x="638525" y="2704775"/>
            <a:ext cx="1110276" cy="260823"/>
          </a:xfrm>
          <a:prstGeom prst="rect">
            <a:avLst/>
          </a:prstGeom>
          <a:noFill/>
        </p:spPr>
        <p:txBody>
          <a:bodyPr wrap="square" lIns="0" rIns="0" rtlCol="0">
            <a:noAutofit/>
          </a:bodyPr>
          <a:lstStyle/>
          <a:p>
            <a:pPr marL="0" marR="0" lvl="0" indent="0" algn="l" defTabSz="914400" rtl="0" eaLnBrk="1" fontAlgn="auto" latinLnBrk="0" hangingPunct="1">
              <a:lnSpc>
                <a:spcPct val="100000"/>
              </a:lnSpc>
              <a:spcBef>
                <a:spcPts val="500"/>
              </a:spcBef>
              <a:spcAft>
                <a:spcPts val="0"/>
              </a:spcAft>
              <a:buClrTx/>
              <a:buSzTx/>
              <a:buFontTx/>
              <a:buNone/>
              <a:tabLst/>
              <a:defRPr/>
            </a:pPr>
            <a:r>
              <a:rPr kumimoji="0" lang="en-US" sz="1000" b="1" i="0" u="none" strike="noStrike" kern="1200" cap="none" spc="0" normalizeH="0" baseline="0" noProof="0" dirty="0">
                <a:ln>
                  <a:noFill/>
                </a:ln>
                <a:solidFill>
                  <a:srgbClr val="002132"/>
                </a:solidFill>
                <a:effectLst/>
                <a:uLnTx/>
                <a:uFillTx/>
                <a:latin typeface="Myriad Pro"/>
                <a:ea typeface="Calibri" panose="020F0502020204030204" pitchFamily="34" charset="0"/>
                <a:cs typeface="Times New Roman" panose="02020603050405020304" pitchFamily="18" charset="0"/>
              </a:rPr>
              <a:t>Originated</a:t>
            </a:r>
            <a:endParaRPr kumimoji="0" lang="da-DK" sz="1000" b="0" i="0" u="none" strike="noStrike" kern="1200" cap="none" spc="0" normalizeH="0" baseline="0" noProof="0" dirty="0">
              <a:ln>
                <a:noFill/>
              </a:ln>
              <a:solidFill>
                <a:srgbClr val="002132"/>
              </a:solidFill>
              <a:effectLst/>
              <a:uLnTx/>
              <a:uFillTx/>
              <a:latin typeface="Myriad Pro"/>
              <a:ea typeface="+mn-ea"/>
              <a:cs typeface="+mn-cs"/>
            </a:endParaRPr>
          </a:p>
        </p:txBody>
      </p:sp>
      <p:sp>
        <p:nvSpPr>
          <p:cNvPr id="35" name="TextBox 34">
            <a:extLst>
              <a:ext uri="{FF2B5EF4-FFF2-40B4-BE49-F238E27FC236}">
                <a16:creationId xmlns:a16="http://schemas.microsoft.com/office/drawing/2014/main" id="{E8A725A1-48F2-DFB4-6F27-27CFE67BA059}"/>
              </a:ext>
            </a:extLst>
          </p:cNvPr>
          <p:cNvSpPr txBox="1"/>
          <p:nvPr/>
        </p:nvSpPr>
        <p:spPr>
          <a:xfrm>
            <a:off x="638525" y="2915777"/>
            <a:ext cx="1100957" cy="733594"/>
          </a:xfrm>
          <a:prstGeom prst="rect">
            <a:avLst/>
          </a:prstGeom>
          <a:noFill/>
        </p:spPr>
        <p:txBody>
          <a:bodyPr wrap="square" lIns="0" rIns="0" rtlCol="0">
            <a:noAutofit/>
          </a:bodyPr>
          <a:lstStyle/>
          <a:p>
            <a:pPr marL="0" marR="0" lvl="0" indent="0" algn="l" defTabSz="914400" rtl="0" eaLnBrk="1" fontAlgn="auto" latinLnBrk="0" hangingPunct="1">
              <a:lnSpc>
                <a:spcPct val="100000"/>
              </a:lnSpc>
              <a:spcBef>
                <a:spcPts val="50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mj-lt"/>
                <a:ea typeface="Calibri" panose="020F0502020204030204" pitchFamily="34" charset="0"/>
                <a:cs typeface="Times New Roman" panose="02020603050405020304" pitchFamily="18" charset="0"/>
              </a:rPr>
              <a:t>The family shipping business is founded</a:t>
            </a:r>
            <a:endParaRPr kumimoji="0" lang="da-DK" sz="1000" b="0" i="0" u="none" strike="noStrike" kern="1200" cap="none" spc="0" normalizeH="0" baseline="0" noProof="0" dirty="0">
              <a:ln>
                <a:noFill/>
              </a:ln>
              <a:solidFill>
                <a:srgbClr val="000000"/>
              </a:solidFill>
              <a:effectLst/>
              <a:uLnTx/>
              <a:uFillTx/>
              <a:latin typeface="+mj-lt"/>
              <a:ea typeface="+mn-ea"/>
              <a:cs typeface="+mn-cs"/>
            </a:endParaRPr>
          </a:p>
        </p:txBody>
      </p:sp>
      <p:sp>
        <p:nvSpPr>
          <p:cNvPr id="36" name="TextBox 35">
            <a:extLst>
              <a:ext uri="{FF2B5EF4-FFF2-40B4-BE49-F238E27FC236}">
                <a16:creationId xmlns:a16="http://schemas.microsoft.com/office/drawing/2014/main" id="{59115714-1167-7C88-9A76-1CE5B68B4D0B}"/>
              </a:ext>
            </a:extLst>
          </p:cNvPr>
          <p:cNvSpPr txBox="1"/>
          <p:nvPr/>
        </p:nvSpPr>
        <p:spPr>
          <a:xfrm>
            <a:off x="1858710" y="2704775"/>
            <a:ext cx="1100957" cy="260823"/>
          </a:xfrm>
          <a:prstGeom prst="rect">
            <a:avLst/>
          </a:prstGeom>
          <a:noFill/>
        </p:spPr>
        <p:txBody>
          <a:bodyPr wrap="square" lIns="0" rIns="0" rtlCol="0">
            <a:noAutofit/>
          </a:bodyPr>
          <a:lstStyle/>
          <a:p>
            <a:pPr marL="0" marR="0" lvl="0" indent="0" algn="l" defTabSz="914400" rtl="0" eaLnBrk="1" fontAlgn="auto" latinLnBrk="0" hangingPunct="1">
              <a:lnSpc>
                <a:spcPct val="100000"/>
              </a:lnSpc>
              <a:spcBef>
                <a:spcPts val="500"/>
              </a:spcBef>
              <a:spcAft>
                <a:spcPts val="0"/>
              </a:spcAft>
              <a:buClrTx/>
              <a:buSzTx/>
              <a:buFontTx/>
              <a:buNone/>
              <a:tabLst/>
              <a:defRPr/>
            </a:pPr>
            <a:r>
              <a:rPr kumimoji="0" lang="en-US" sz="1000" b="1" i="0" u="none" strike="noStrike" kern="1200" cap="none" spc="0" normalizeH="0" baseline="0" noProof="0" dirty="0">
                <a:ln>
                  <a:noFill/>
                </a:ln>
                <a:solidFill>
                  <a:srgbClr val="002132"/>
                </a:solidFill>
                <a:effectLst/>
                <a:uLnTx/>
                <a:uFillTx/>
                <a:latin typeface="Myriad Pro"/>
                <a:ea typeface="Calibri" panose="020F0502020204030204" pitchFamily="34" charset="0"/>
                <a:cs typeface="Times New Roman" panose="02020603050405020304" pitchFamily="18" charset="0"/>
              </a:rPr>
              <a:t>Bayard</a:t>
            </a:r>
            <a:endParaRPr kumimoji="0" lang="da-DK" sz="1000" b="0" i="0" u="none" strike="noStrike" kern="1200" cap="none" spc="0" normalizeH="0" baseline="0" noProof="0" dirty="0">
              <a:ln>
                <a:noFill/>
              </a:ln>
              <a:solidFill>
                <a:srgbClr val="002132"/>
              </a:solidFill>
              <a:effectLst/>
              <a:uLnTx/>
              <a:uFillTx/>
              <a:latin typeface="Myriad Pro"/>
              <a:ea typeface="+mn-ea"/>
              <a:cs typeface="+mn-cs"/>
            </a:endParaRPr>
          </a:p>
        </p:txBody>
      </p:sp>
      <p:sp>
        <p:nvSpPr>
          <p:cNvPr id="37" name="TextBox 36">
            <a:extLst>
              <a:ext uri="{FF2B5EF4-FFF2-40B4-BE49-F238E27FC236}">
                <a16:creationId xmlns:a16="http://schemas.microsoft.com/office/drawing/2014/main" id="{985E2220-E1AB-801A-4C6B-61DEBC6DB97C}"/>
              </a:ext>
            </a:extLst>
          </p:cNvPr>
          <p:cNvSpPr txBox="1"/>
          <p:nvPr/>
        </p:nvSpPr>
        <p:spPr>
          <a:xfrm>
            <a:off x="1858710" y="2915777"/>
            <a:ext cx="1100957" cy="455738"/>
          </a:xfrm>
          <a:prstGeom prst="rect">
            <a:avLst/>
          </a:prstGeom>
          <a:noFill/>
        </p:spPr>
        <p:txBody>
          <a:bodyPr wrap="square" lIns="0" rIns="0" rtlCol="0">
            <a:noAutofit/>
          </a:bodyPr>
          <a:lstStyle/>
          <a:p>
            <a:pPr marL="0" marR="0" lvl="0" indent="0" algn="l" defTabSz="914400" rtl="0" eaLnBrk="1" fontAlgn="auto" latinLnBrk="0" hangingPunct="1">
              <a:lnSpc>
                <a:spcPct val="100000"/>
              </a:lnSpc>
              <a:spcBef>
                <a:spcPts val="50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mj-lt"/>
                <a:ea typeface="Calibri" panose="020F0502020204030204" pitchFamily="34" charset="0"/>
                <a:cs typeface="Times New Roman" panose="02020603050405020304" pitchFamily="18" charset="0"/>
              </a:rPr>
              <a:t>Transition from sail </a:t>
            </a:r>
            <a:br>
              <a:rPr kumimoji="0" lang="en-DK" sz="1000" b="0" i="0" u="none" strike="noStrike" kern="1200" cap="none" spc="0" normalizeH="0" baseline="0" noProof="0" dirty="0">
                <a:ln>
                  <a:noFill/>
                </a:ln>
                <a:solidFill>
                  <a:srgbClr val="000000"/>
                </a:solidFill>
                <a:effectLst/>
                <a:uLnTx/>
                <a:uFillTx/>
                <a:latin typeface="+mj-lt"/>
                <a:ea typeface="Calibri" panose="020F0502020204030204" pitchFamily="34" charset="0"/>
                <a:cs typeface="Times New Roman" panose="02020603050405020304" pitchFamily="18" charset="0"/>
              </a:rPr>
            </a:br>
            <a:r>
              <a:rPr kumimoji="0" lang="en-US" sz="1000" b="0" i="0" u="none" strike="noStrike" kern="1200" cap="none" spc="0" normalizeH="0" baseline="0" noProof="0" dirty="0">
                <a:ln>
                  <a:noFill/>
                </a:ln>
                <a:solidFill>
                  <a:srgbClr val="000000"/>
                </a:solidFill>
                <a:effectLst/>
                <a:uLnTx/>
                <a:uFillTx/>
                <a:latin typeface="+mj-lt"/>
                <a:ea typeface="Calibri" panose="020F0502020204030204" pitchFamily="34" charset="0"/>
                <a:cs typeface="Times New Roman" panose="02020603050405020304" pitchFamily="18" charset="0"/>
              </a:rPr>
              <a:t>to steam ships</a:t>
            </a:r>
            <a:endParaRPr kumimoji="0" lang="da-DK" sz="1000" b="0" i="0" u="none" strike="noStrike" kern="1200" cap="none" spc="0" normalizeH="0" baseline="0" noProof="0" dirty="0">
              <a:ln>
                <a:noFill/>
              </a:ln>
              <a:solidFill>
                <a:srgbClr val="000000"/>
              </a:solidFill>
              <a:effectLst/>
              <a:uLnTx/>
              <a:uFillTx/>
              <a:latin typeface="+mj-lt"/>
              <a:ea typeface="+mn-ea"/>
              <a:cs typeface="+mn-cs"/>
            </a:endParaRPr>
          </a:p>
        </p:txBody>
      </p:sp>
      <p:sp>
        <p:nvSpPr>
          <p:cNvPr id="38" name="TextBox 37">
            <a:extLst>
              <a:ext uri="{FF2B5EF4-FFF2-40B4-BE49-F238E27FC236}">
                <a16:creationId xmlns:a16="http://schemas.microsoft.com/office/drawing/2014/main" id="{C27D4B44-4D1A-A05D-53AD-2D41EF288F32}"/>
              </a:ext>
            </a:extLst>
          </p:cNvPr>
          <p:cNvSpPr txBox="1"/>
          <p:nvPr/>
        </p:nvSpPr>
        <p:spPr>
          <a:xfrm>
            <a:off x="3105524" y="2704775"/>
            <a:ext cx="1100957" cy="260823"/>
          </a:xfrm>
          <a:prstGeom prst="rect">
            <a:avLst/>
          </a:prstGeom>
          <a:noFill/>
        </p:spPr>
        <p:txBody>
          <a:bodyPr wrap="square" lIns="0" rIns="0" rtlCol="0">
            <a:noAutofit/>
          </a:bodyPr>
          <a:lstStyle/>
          <a:p>
            <a:pPr marL="0" marR="0" lvl="0" indent="0" algn="l" defTabSz="914400" rtl="0" eaLnBrk="1" fontAlgn="auto" latinLnBrk="0" hangingPunct="1">
              <a:lnSpc>
                <a:spcPct val="100000"/>
              </a:lnSpc>
              <a:spcBef>
                <a:spcPts val="500"/>
              </a:spcBef>
              <a:spcAft>
                <a:spcPts val="0"/>
              </a:spcAft>
              <a:buClrTx/>
              <a:buSzTx/>
              <a:buFontTx/>
              <a:buNone/>
              <a:tabLst/>
              <a:defRPr/>
            </a:pPr>
            <a:r>
              <a:rPr kumimoji="0" lang="en-US" sz="1000" b="1" i="0" u="none" strike="noStrike" kern="1200" cap="none" spc="0" normalizeH="0" baseline="0" noProof="0" dirty="0">
                <a:ln>
                  <a:noFill/>
                </a:ln>
                <a:solidFill>
                  <a:srgbClr val="002132"/>
                </a:solidFill>
                <a:effectLst/>
                <a:uLnTx/>
                <a:uFillTx/>
                <a:latin typeface="Myriad Pro"/>
                <a:ea typeface="Calibri" panose="020F0502020204030204" pitchFamily="34" charset="0"/>
                <a:cs typeface="Times New Roman" panose="02020603050405020304" pitchFamily="18" charset="0"/>
              </a:rPr>
              <a:t>Bessheim</a:t>
            </a:r>
            <a:endParaRPr kumimoji="0" lang="da-DK" sz="1000" b="0" i="0" u="none" strike="noStrike" kern="1200" cap="none" spc="0" normalizeH="0" baseline="0" noProof="0" dirty="0">
              <a:ln>
                <a:noFill/>
              </a:ln>
              <a:solidFill>
                <a:srgbClr val="002132"/>
              </a:solidFill>
              <a:effectLst/>
              <a:uLnTx/>
              <a:uFillTx/>
              <a:latin typeface="Myriad Pro"/>
              <a:ea typeface="+mn-ea"/>
              <a:cs typeface="+mn-cs"/>
            </a:endParaRPr>
          </a:p>
        </p:txBody>
      </p:sp>
      <p:sp>
        <p:nvSpPr>
          <p:cNvPr id="39" name="TextBox 38">
            <a:extLst>
              <a:ext uri="{FF2B5EF4-FFF2-40B4-BE49-F238E27FC236}">
                <a16:creationId xmlns:a16="http://schemas.microsoft.com/office/drawing/2014/main" id="{D2FD9D76-D2A2-2A71-92AD-073276D34679}"/>
              </a:ext>
            </a:extLst>
          </p:cNvPr>
          <p:cNvSpPr txBox="1"/>
          <p:nvPr/>
        </p:nvSpPr>
        <p:spPr>
          <a:xfrm>
            <a:off x="3105524" y="2915777"/>
            <a:ext cx="1100957" cy="733594"/>
          </a:xfrm>
          <a:prstGeom prst="rect">
            <a:avLst/>
          </a:prstGeom>
          <a:noFill/>
        </p:spPr>
        <p:txBody>
          <a:bodyPr wrap="square" lIns="0" rIns="0" rtlCol="0">
            <a:noAutofit/>
          </a:bodyPr>
          <a:lstStyle/>
          <a:p>
            <a:pPr marL="0" marR="0" lvl="0" indent="0" algn="l" defTabSz="914400" rtl="0" eaLnBrk="1" fontAlgn="auto" latinLnBrk="0" hangingPunct="1">
              <a:lnSpc>
                <a:spcPct val="100000"/>
              </a:lnSpc>
              <a:spcBef>
                <a:spcPts val="50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mj-lt"/>
                <a:ea typeface="Calibri" panose="020F0502020204030204" pitchFamily="34" charset="0"/>
                <a:cs typeface="Times New Roman" panose="02020603050405020304" pitchFamily="18" charset="0"/>
              </a:rPr>
              <a:t>Early passenger services</a:t>
            </a:r>
            <a:endParaRPr kumimoji="0" lang="da-DK" sz="1000" b="0" i="0" u="none" strike="noStrike" kern="1200" cap="none" spc="0" normalizeH="0" baseline="0" noProof="0" dirty="0">
              <a:ln>
                <a:noFill/>
              </a:ln>
              <a:solidFill>
                <a:srgbClr val="000000"/>
              </a:solidFill>
              <a:effectLst/>
              <a:uLnTx/>
              <a:uFillTx/>
              <a:latin typeface="+mj-lt"/>
              <a:ea typeface="+mn-ea"/>
              <a:cs typeface="+mn-cs"/>
            </a:endParaRPr>
          </a:p>
        </p:txBody>
      </p:sp>
      <p:sp>
        <p:nvSpPr>
          <p:cNvPr id="40" name="TextBox 39">
            <a:extLst>
              <a:ext uri="{FF2B5EF4-FFF2-40B4-BE49-F238E27FC236}">
                <a16:creationId xmlns:a16="http://schemas.microsoft.com/office/drawing/2014/main" id="{E0F6E095-FC3A-E0D7-C12C-CAFEC6B4D3B5}"/>
              </a:ext>
            </a:extLst>
          </p:cNvPr>
          <p:cNvSpPr txBox="1"/>
          <p:nvPr/>
        </p:nvSpPr>
        <p:spPr>
          <a:xfrm>
            <a:off x="4336911" y="2704775"/>
            <a:ext cx="1100957" cy="260823"/>
          </a:xfrm>
          <a:prstGeom prst="rect">
            <a:avLst/>
          </a:prstGeom>
          <a:noFill/>
        </p:spPr>
        <p:txBody>
          <a:bodyPr wrap="square" lIns="0" rIns="0" rtlCol="0">
            <a:noAutofit/>
          </a:bodyPr>
          <a:lstStyle/>
          <a:p>
            <a:pPr marL="0" marR="0" lvl="0" indent="0" algn="l" defTabSz="914400" rtl="0" eaLnBrk="1" fontAlgn="auto" latinLnBrk="0" hangingPunct="1">
              <a:lnSpc>
                <a:spcPct val="100000"/>
              </a:lnSpc>
              <a:spcBef>
                <a:spcPts val="500"/>
              </a:spcBef>
              <a:spcAft>
                <a:spcPts val="0"/>
              </a:spcAft>
              <a:buClrTx/>
              <a:buSzTx/>
              <a:buFontTx/>
              <a:buNone/>
              <a:tabLst/>
              <a:defRPr/>
            </a:pPr>
            <a:r>
              <a:rPr kumimoji="0" lang="nb-NO" sz="1000" b="1" i="0" u="none" strike="noStrike" kern="1200" cap="none" spc="0" normalizeH="0" baseline="0" noProof="0" dirty="0">
                <a:ln>
                  <a:noFill/>
                </a:ln>
                <a:solidFill>
                  <a:srgbClr val="002132"/>
                </a:solidFill>
                <a:effectLst/>
                <a:uLnTx/>
                <a:uFillTx/>
                <a:latin typeface="Myriad Pro"/>
                <a:ea typeface="Calibri" panose="020F0502020204030204" pitchFamily="34" charset="0"/>
                <a:cs typeface="Times New Roman" panose="02020603050405020304" pitchFamily="18" charset="0"/>
              </a:rPr>
              <a:t>Akers mek Verkested </a:t>
            </a:r>
            <a:endParaRPr kumimoji="0" lang="da-DK" sz="1000" b="0" i="0" u="none" strike="noStrike" kern="1200" cap="none" spc="0" normalizeH="0" baseline="0" noProof="0" dirty="0">
              <a:ln>
                <a:noFill/>
              </a:ln>
              <a:solidFill>
                <a:srgbClr val="002132"/>
              </a:solidFill>
              <a:effectLst/>
              <a:uLnTx/>
              <a:uFillTx/>
              <a:latin typeface="Myriad Pro"/>
              <a:ea typeface="+mn-ea"/>
              <a:cs typeface="+mn-cs"/>
            </a:endParaRPr>
          </a:p>
        </p:txBody>
      </p:sp>
      <p:sp>
        <p:nvSpPr>
          <p:cNvPr id="41" name="TextBox 40">
            <a:extLst>
              <a:ext uri="{FF2B5EF4-FFF2-40B4-BE49-F238E27FC236}">
                <a16:creationId xmlns:a16="http://schemas.microsoft.com/office/drawing/2014/main" id="{D68AC018-F74A-A22D-E99C-06D50AFB1CFE}"/>
              </a:ext>
            </a:extLst>
          </p:cNvPr>
          <p:cNvSpPr txBox="1"/>
          <p:nvPr/>
        </p:nvSpPr>
        <p:spPr>
          <a:xfrm>
            <a:off x="4336911" y="3075949"/>
            <a:ext cx="1100957" cy="342962"/>
          </a:xfrm>
          <a:prstGeom prst="rect">
            <a:avLst/>
          </a:prstGeom>
          <a:noFill/>
        </p:spPr>
        <p:txBody>
          <a:bodyPr wrap="square" lIns="0" rIns="0" rtlCol="0">
            <a:noAutofit/>
          </a:bodyPr>
          <a:lstStyle/>
          <a:p>
            <a:pPr marL="0" marR="0" lvl="0" indent="0" algn="l" defTabSz="914400" rtl="0" eaLnBrk="1" fontAlgn="auto" latinLnBrk="0" hangingPunct="1">
              <a:lnSpc>
                <a:spcPct val="100000"/>
              </a:lnSpc>
              <a:spcBef>
                <a:spcPts val="50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mj-lt"/>
                <a:ea typeface="Calibri" panose="020F0502020204030204" pitchFamily="34" charset="0"/>
                <a:cs typeface="Times New Roman" panose="02020603050405020304" pitchFamily="18" charset="0"/>
              </a:rPr>
              <a:t>Enters shipbuilding </a:t>
            </a:r>
            <a:endParaRPr kumimoji="0" lang="da-DK" sz="1000" b="0" i="0" u="none" strike="noStrike" kern="1200" cap="none" spc="0" normalizeH="0" baseline="0" noProof="0" dirty="0">
              <a:ln>
                <a:noFill/>
              </a:ln>
              <a:solidFill>
                <a:srgbClr val="000000"/>
              </a:solidFill>
              <a:effectLst/>
              <a:uLnTx/>
              <a:uFillTx/>
              <a:latin typeface="+mj-lt"/>
              <a:ea typeface="+mn-ea"/>
              <a:cs typeface="+mn-cs"/>
            </a:endParaRPr>
          </a:p>
        </p:txBody>
      </p:sp>
      <p:sp>
        <p:nvSpPr>
          <p:cNvPr id="42" name="TextBox 41">
            <a:extLst>
              <a:ext uri="{FF2B5EF4-FFF2-40B4-BE49-F238E27FC236}">
                <a16:creationId xmlns:a16="http://schemas.microsoft.com/office/drawing/2014/main" id="{223E46B9-0E87-3033-E2E3-E14705B97B22}"/>
              </a:ext>
            </a:extLst>
          </p:cNvPr>
          <p:cNvSpPr txBox="1"/>
          <p:nvPr/>
        </p:nvSpPr>
        <p:spPr>
          <a:xfrm>
            <a:off x="5567404" y="2704775"/>
            <a:ext cx="1100957" cy="260823"/>
          </a:xfrm>
          <a:prstGeom prst="rect">
            <a:avLst/>
          </a:prstGeom>
          <a:noFill/>
        </p:spPr>
        <p:txBody>
          <a:bodyPr wrap="square" lIns="0" rIns="0" rtlCol="0">
            <a:noAutofit/>
          </a:bodyPr>
          <a:lstStyle/>
          <a:p>
            <a:pPr marL="0" marR="0" lvl="0" indent="0" algn="l" defTabSz="914400" rtl="0" eaLnBrk="1" fontAlgn="auto" latinLnBrk="0" hangingPunct="1">
              <a:lnSpc>
                <a:spcPct val="100000"/>
              </a:lnSpc>
              <a:spcBef>
                <a:spcPts val="500"/>
              </a:spcBef>
              <a:spcAft>
                <a:spcPts val="0"/>
              </a:spcAft>
              <a:buClrTx/>
              <a:buSzTx/>
              <a:buFontTx/>
              <a:buNone/>
              <a:tabLst/>
              <a:defRPr/>
            </a:pPr>
            <a:r>
              <a:rPr kumimoji="0" lang="en-US" sz="1000" b="1" i="0" u="none" strike="noStrike" kern="1200" cap="none" spc="0" normalizeH="0" baseline="0" noProof="0" dirty="0">
                <a:ln>
                  <a:noFill/>
                </a:ln>
                <a:solidFill>
                  <a:srgbClr val="002132"/>
                </a:solidFill>
                <a:effectLst/>
                <a:uLnTx/>
                <a:uFillTx/>
                <a:latin typeface="Myriad Pro"/>
                <a:ea typeface="Calibri" panose="020F0502020204030204" pitchFamily="34" charset="0"/>
                <a:cs typeface="Times New Roman" panose="02020603050405020304" pitchFamily="18" charset="0"/>
              </a:rPr>
              <a:t>Brazil</a:t>
            </a:r>
            <a:endParaRPr kumimoji="0" lang="da-DK" sz="1000" b="0" i="0" u="none" strike="noStrike" kern="1200" cap="none" spc="0" normalizeH="0" baseline="0" noProof="0" dirty="0">
              <a:ln>
                <a:noFill/>
              </a:ln>
              <a:solidFill>
                <a:srgbClr val="002132"/>
              </a:solidFill>
              <a:effectLst/>
              <a:uLnTx/>
              <a:uFillTx/>
              <a:latin typeface="Myriad Pro"/>
              <a:ea typeface="+mn-ea"/>
              <a:cs typeface="+mn-cs"/>
            </a:endParaRPr>
          </a:p>
        </p:txBody>
      </p:sp>
      <p:sp>
        <p:nvSpPr>
          <p:cNvPr id="43" name="TextBox 42">
            <a:extLst>
              <a:ext uri="{FF2B5EF4-FFF2-40B4-BE49-F238E27FC236}">
                <a16:creationId xmlns:a16="http://schemas.microsoft.com/office/drawing/2014/main" id="{F7EF7681-EBAB-4074-CBB6-AF269076D8FB}"/>
              </a:ext>
            </a:extLst>
          </p:cNvPr>
          <p:cNvSpPr txBox="1"/>
          <p:nvPr/>
        </p:nvSpPr>
        <p:spPr>
          <a:xfrm>
            <a:off x="5563017" y="2915777"/>
            <a:ext cx="1100957" cy="733594"/>
          </a:xfrm>
          <a:prstGeom prst="rect">
            <a:avLst/>
          </a:prstGeom>
          <a:noFill/>
        </p:spPr>
        <p:txBody>
          <a:bodyPr wrap="square" lIns="0" rIns="0" rtlCol="0">
            <a:noAutofit/>
          </a:bodyPr>
          <a:lstStyle/>
          <a:p>
            <a:pPr marL="0" marR="0" lvl="0" indent="0" algn="l" defTabSz="914400" rtl="0" eaLnBrk="1" fontAlgn="auto" latinLnBrk="0" hangingPunct="1">
              <a:lnSpc>
                <a:spcPct val="100000"/>
              </a:lnSpc>
              <a:spcBef>
                <a:spcPts val="50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mj-lt"/>
                <a:ea typeface="Calibri" panose="020F0502020204030204" pitchFamily="34" charset="0"/>
                <a:cs typeface="Times New Roman" panose="02020603050405020304" pitchFamily="18" charset="0"/>
              </a:rPr>
              <a:t>First motorship </a:t>
            </a:r>
            <a:br>
              <a:rPr kumimoji="0" lang="en-DK" sz="1000" b="0" i="0" u="none" strike="noStrike" kern="1200" cap="none" spc="0" normalizeH="0" baseline="0" noProof="0" dirty="0">
                <a:ln>
                  <a:noFill/>
                </a:ln>
                <a:solidFill>
                  <a:srgbClr val="000000"/>
                </a:solidFill>
                <a:effectLst/>
                <a:uLnTx/>
                <a:uFillTx/>
                <a:latin typeface="+mj-lt"/>
                <a:ea typeface="Calibri" panose="020F0502020204030204" pitchFamily="34" charset="0"/>
                <a:cs typeface="Times New Roman" panose="02020603050405020304" pitchFamily="18" charset="0"/>
              </a:rPr>
            </a:br>
            <a:r>
              <a:rPr kumimoji="0" lang="en-US" sz="1000" b="0" i="0" u="none" strike="noStrike" kern="1200" cap="none" spc="0" normalizeH="0" baseline="0" noProof="0" dirty="0">
                <a:ln>
                  <a:noFill/>
                </a:ln>
                <a:solidFill>
                  <a:srgbClr val="000000"/>
                </a:solidFill>
                <a:effectLst/>
                <a:uLnTx/>
                <a:uFillTx/>
                <a:latin typeface="+mj-lt"/>
                <a:ea typeface="Calibri" panose="020F0502020204030204" pitchFamily="34" charset="0"/>
                <a:cs typeface="Times New Roman" panose="02020603050405020304" pitchFamily="18" charset="0"/>
              </a:rPr>
              <a:t>in fleet</a:t>
            </a:r>
            <a:endParaRPr kumimoji="0" lang="da-DK" sz="1000" b="0" i="0" u="none" strike="noStrike" kern="1200" cap="none" spc="0" normalizeH="0" baseline="0" noProof="0" dirty="0">
              <a:ln>
                <a:noFill/>
              </a:ln>
              <a:solidFill>
                <a:srgbClr val="000000"/>
              </a:solidFill>
              <a:effectLst/>
              <a:uLnTx/>
              <a:uFillTx/>
              <a:latin typeface="+mj-lt"/>
              <a:ea typeface="+mn-ea"/>
              <a:cs typeface="+mn-cs"/>
            </a:endParaRPr>
          </a:p>
        </p:txBody>
      </p:sp>
      <p:sp>
        <p:nvSpPr>
          <p:cNvPr id="44" name="TextBox 43">
            <a:extLst>
              <a:ext uri="{FF2B5EF4-FFF2-40B4-BE49-F238E27FC236}">
                <a16:creationId xmlns:a16="http://schemas.microsoft.com/office/drawing/2014/main" id="{7ACDD385-E720-7423-0B9A-19869AE137DB}"/>
              </a:ext>
            </a:extLst>
          </p:cNvPr>
          <p:cNvSpPr txBox="1"/>
          <p:nvPr/>
        </p:nvSpPr>
        <p:spPr>
          <a:xfrm>
            <a:off x="6799717" y="2704775"/>
            <a:ext cx="1100957" cy="260823"/>
          </a:xfrm>
          <a:prstGeom prst="rect">
            <a:avLst/>
          </a:prstGeom>
          <a:noFill/>
        </p:spPr>
        <p:txBody>
          <a:bodyPr wrap="square" lIns="0" rIns="0" rtlCol="0">
            <a:noAutofit/>
          </a:bodyPr>
          <a:lstStyle/>
          <a:p>
            <a:pPr marL="0" marR="0" lvl="0" indent="0" algn="l" defTabSz="914400" rtl="0" eaLnBrk="1" fontAlgn="auto" latinLnBrk="0" hangingPunct="1">
              <a:lnSpc>
                <a:spcPct val="100000"/>
              </a:lnSpc>
              <a:spcBef>
                <a:spcPts val="500"/>
              </a:spcBef>
              <a:spcAft>
                <a:spcPts val="0"/>
              </a:spcAft>
              <a:buClrTx/>
              <a:buSzTx/>
              <a:buFontTx/>
              <a:buNone/>
              <a:tabLst/>
              <a:defRPr/>
            </a:pPr>
            <a:r>
              <a:rPr kumimoji="0" lang="en-US" sz="1000" b="1" i="0" u="none" strike="noStrike" kern="1200" cap="none" spc="0" normalizeH="0" baseline="0" noProof="0" dirty="0">
                <a:ln>
                  <a:noFill/>
                </a:ln>
                <a:solidFill>
                  <a:srgbClr val="002132"/>
                </a:solidFill>
                <a:effectLst/>
                <a:uLnTx/>
                <a:uFillTx/>
                <a:latin typeface="Myriad Pro"/>
                <a:ea typeface="Calibri" panose="020F0502020204030204" pitchFamily="34" charset="0"/>
                <a:cs typeface="Times New Roman" panose="02020603050405020304" pitchFamily="18" charset="0"/>
              </a:rPr>
              <a:t>Borgny II</a:t>
            </a:r>
            <a:endParaRPr kumimoji="0" lang="da-DK" sz="1000" b="0" i="0" u="none" strike="noStrike" kern="1200" cap="none" spc="0" normalizeH="0" baseline="0" noProof="0" dirty="0">
              <a:ln>
                <a:noFill/>
              </a:ln>
              <a:solidFill>
                <a:srgbClr val="002132"/>
              </a:solidFill>
              <a:effectLst/>
              <a:uLnTx/>
              <a:uFillTx/>
              <a:latin typeface="Myriad Pro"/>
              <a:ea typeface="+mn-ea"/>
              <a:cs typeface="+mn-cs"/>
            </a:endParaRPr>
          </a:p>
        </p:txBody>
      </p:sp>
      <p:sp>
        <p:nvSpPr>
          <p:cNvPr id="45" name="TextBox 44">
            <a:extLst>
              <a:ext uri="{FF2B5EF4-FFF2-40B4-BE49-F238E27FC236}">
                <a16:creationId xmlns:a16="http://schemas.microsoft.com/office/drawing/2014/main" id="{2A12790B-D3D5-ECEF-4ACC-33ED278A6F67}"/>
              </a:ext>
            </a:extLst>
          </p:cNvPr>
          <p:cNvSpPr txBox="1"/>
          <p:nvPr/>
        </p:nvSpPr>
        <p:spPr>
          <a:xfrm>
            <a:off x="6799717" y="2915777"/>
            <a:ext cx="1130367" cy="733594"/>
          </a:xfrm>
          <a:prstGeom prst="rect">
            <a:avLst/>
          </a:prstGeom>
          <a:noFill/>
        </p:spPr>
        <p:txBody>
          <a:bodyPr wrap="square" lIns="0" rIns="0" rtlCol="0">
            <a:noAutofit/>
          </a:bodyPr>
          <a:lstStyle/>
          <a:p>
            <a:pPr marL="0" marR="0" lvl="0" indent="0" algn="l" defTabSz="914400" rtl="0" eaLnBrk="1" fontAlgn="auto" latinLnBrk="0" hangingPunct="1">
              <a:lnSpc>
                <a:spcPct val="100000"/>
              </a:lnSpc>
              <a:spcBef>
                <a:spcPts val="50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mj-lt"/>
                <a:ea typeface="Calibri" panose="020F0502020204030204" pitchFamily="34" charset="0"/>
                <a:cs typeface="Times New Roman" panose="02020603050405020304" pitchFamily="18" charset="0"/>
              </a:rPr>
              <a:t>First motor tanker </a:t>
            </a:r>
            <a:endParaRPr kumimoji="0" lang="da-DK" sz="1000" b="0" i="0" u="none" strike="noStrike" kern="1200" cap="none" spc="0" normalizeH="0" baseline="0" noProof="0" dirty="0">
              <a:ln>
                <a:noFill/>
              </a:ln>
              <a:solidFill>
                <a:srgbClr val="000000"/>
              </a:solidFill>
              <a:effectLst/>
              <a:uLnTx/>
              <a:uFillTx/>
              <a:latin typeface="+mj-lt"/>
              <a:ea typeface="+mn-ea"/>
              <a:cs typeface="+mn-cs"/>
            </a:endParaRPr>
          </a:p>
        </p:txBody>
      </p:sp>
      <p:sp>
        <p:nvSpPr>
          <p:cNvPr id="46" name="TextBox 45">
            <a:extLst>
              <a:ext uri="{FF2B5EF4-FFF2-40B4-BE49-F238E27FC236}">
                <a16:creationId xmlns:a16="http://schemas.microsoft.com/office/drawing/2014/main" id="{D704B337-3260-8244-356C-C002432F8E27}"/>
              </a:ext>
            </a:extLst>
          </p:cNvPr>
          <p:cNvSpPr txBox="1"/>
          <p:nvPr/>
        </p:nvSpPr>
        <p:spPr>
          <a:xfrm>
            <a:off x="8031833" y="2704775"/>
            <a:ext cx="1100957" cy="260823"/>
          </a:xfrm>
          <a:prstGeom prst="rect">
            <a:avLst/>
          </a:prstGeom>
          <a:noFill/>
        </p:spPr>
        <p:txBody>
          <a:bodyPr wrap="square" lIns="0" rIns="0" rtlCol="0">
            <a:noAutofit/>
          </a:bodyPr>
          <a:lstStyle/>
          <a:p>
            <a:pPr marL="0" marR="0" lvl="0" indent="0" algn="l" defTabSz="914400" rtl="0" eaLnBrk="1" fontAlgn="auto" latinLnBrk="0" hangingPunct="1">
              <a:lnSpc>
                <a:spcPct val="100000"/>
              </a:lnSpc>
              <a:spcBef>
                <a:spcPts val="500"/>
              </a:spcBef>
              <a:spcAft>
                <a:spcPts val="0"/>
              </a:spcAft>
              <a:buClrTx/>
              <a:buSzTx/>
              <a:buFontTx/>
              <a:buNone/>
              <a:tabLst/>
              <a:defRPr/>
            </a:pPr>
            <a:r>
              <a:rPr kumimoji="0" lang="en-US" sz="1000" b="1" i="0" u="none" strike="noStrike" kern="1200" cap="none" spc="0" normalizeH="0" baseline="0" noProof="0" dirty="0">
                <a:ln>
                  <a:noFill/>
                </a:ln>
                <a:solidFill>
                  <a:srgbClr val="002132"/>
                </a:solidFill>
                <a:effectLst/>
                <a:uLnTx/>
                <a:uFillTx/>
                <a:latin typeface="Myriad Pro"/>
                <a:ea typeface="Calibri" panose="020F0502020204030204" pitchFamily="34" charset="0"/>
                <a:cs typeface="Times New Roman" panose="02020603050405020304" pitchFamily="18" charset="0"/>
              </a:rPr>
              <a:t>Aviation</a:t>
            </a:r>
            <a:endParaRPr kumimoji="0" lang="da-DK" sz="1000" b="0" i="0" u="none" strike="noStrike" kern="1200" cap="none" spc="0" normalizeH="0" baseline="0" noProof="0" dirty="0">
              <a:ln>
                <a:noFill/>
              </a:ln>
              <a:solidFill>
                <a:srgbClr val="002132"/>
              </a:solidFill>
              <a:effectLst/>
              <a:uLnTx/>
              <a:uFillTx/>
              <a:latin typeface="Myriad Pro"/>
              <a:ea typeface="+mn-ea"/>
              <a:cs typeface="+mn-cs"/>
            </a:endParaRPr>
          </a:p>
        </p:txBody>
      </p:sp>
      <p:sp>
        <p:nvSpPr>
          <p:cNvPr id="47" name="TextBox 46">
            <a:extLst>
              <a:ext uri="{FF2B5EF4-FFF2-40B4-BE49-F238E27FC236}">
                <a16:creationId xmlns:a16="http://schemas.microsoft.com/office/drawing/2014/main" id="{384D63A6-1701-94EC-952F-AE8572DD90C9}"/>
              </a:ext>
            </a:extLst>
          </p:cNvPr>
          <p:cNvSpPr txBox="1"/>
          <p:nvPr/>
        </p:nvSpPr>
        <p:spPr>
          <a:xfrm>
            <a:off x="8031833" y="2915777"/>
            <a:ext cx="1100957" cy="733594"/>
          </a:xfrm>
          <a:prstGeom prst="rect">
            <a:avLst/>
          </a:prstGeom>
          <a:noFill/>
        </p:spPr>
        <p:txBody>
          <a:bodyPr wrap="square" lIns="0" rIns="0" rtlCol="0">
            <a:noAutofit/>
          </a:bodyPr>
          <a:lstStyle/>
          <a:p>
            <a:pPr marL="0" marR="0" lvl="0" indent="0" algn="l" defTabSz="914400" rtl="0" eaLnBrk="1" fontAlgn="auto" latinLnBrk="0" hangingPunct="1">
              <a:lnSpc>
                <a:spcPct val="100000"/>
              </a:lnSpc>
              <a:spcBef>
                <a:spcPts val="50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mj-lt"/>
                <a:ea typeface="Calibri" panose="020F0502020204030204" pitchFamily="34" charset="0"/>
                <a:cs typeface="Times New Roman" panose="02020603050405020304" pitchFamily="18" charset="0"/>
              </a:rPr>
              <a:t>Enters commercial aviation</a:t>
            </a:r>
            <a:endParaRPr kumimoji="0" lang="da-DK" sz="1000" b="0" i="0" u="none" strike="noStrike" kern="1200" cap="none" spc="0" normalizeH="0" baseline="0" noProof="0" dirty="0">
              <a:ln>
                <a:noFill/>
              </a:ln>
              <a:solidFill>
                <a:srgbClr val="000000"/>
              </a:solidFill>
              <a:effectLst/>
              <a:uLnTx/>
              <a:uFillTx/>
              <a:latin typeface="+mj-lt"/>
              <a:ea typeface="+mn-ea"/>
              <a:cs typeface="+mn-cs"/>
            </a:endParaRPr>
          </a:p>
        </p:txBody>
      </p:sp>
      <p:sp>
        <p:nvSpPr>
          <p:cNvPr id="48" name="TextBox 47">
            <a:extLst>
              <a:ext uri="{FF2B5EF4-FFF2-40B4-BE49-F238E27FC236}">
                <a16:creationId xmlns:a16="http://schemas.microsoft.com/office/drawing/2014/main" id="{DFD1EBC0-D0E6-732B-0224-84173A0623EB}"/>
              </a:ext>
            </a:extLst>
          </p:cNvPr>
          <p:cNvSpPr txBox="1"/>
          <p:nvPr/>
        </p:nvSpPr>
        <p:spPr>
          <a:xfrm>
            <a:off x="9281340" y="2704775"/>
            <a:ext cx="1100957" cy="260823"/>
          </a:xfrm>
          <a:prstGeom prst="rect">
            <a:avLst/>
          </a:prstGeom>
          <a:noFill/>
        </p:spPr>
        <p:txBody>
          <a:bodyPr wrap="square" lIns="0" rIns="0" rtlCol="0">
            <a:noAutofit/>
          </a:bodyPr>
          <a:lstStyle/>
          <a:p>
            <a:pPr marL="0" marR="0" lvl="0" indent="0" algn="l" defTabSz="914400" rtl="0" eaLnBrk="1" fontAlgn="auto" latinLnBrk="0" hangingPunct="1">
              <a:lnSpc>
                <a:spcPct val="100000"/>
              </a:lnSpc>
              <a:spcBef>
                <a:spcPts val="500"/>
              </a:spcBef>
              <a:spcAft>
                <a:spcPts val="0"/>
              </a:spcAft>
              <a:buClrTx/>
              <a:buSzTx/>
              <a:buFontTx/>
              <a:buNone/>
              <a:tabLst/>
              <a:defRPr/>
            </a:pPr>
            <a:r>
              <a:rPr kumimoji="0" lang="en-US" sz="1000" b="1" i="0" u="none" strike="noStrike" kern="1200" cap="none" spc="0" normalizeH="0" baseline="0" noProof="0" dirty="0">
                <a:ln>
                  <a:noFill/>
                </a:ln>
                <a:solidFill>
                  <a:srgbClr val="002132"/>
                </a:solidFill>
                <a:effectLst/>
                <a:uLnTx/>
                <a:uFillTx/>
                <a:latin typeface="Myriad Pro"/>
                <a:ea typeface="Calibri" panose="020F0502020204030204" pitchFamily="34" charset="0"/>
                <a:cs typeface="Times New Roman" panose="02020603050405020304" pitchFamily="18" charset="0"/>
              </a:rPr>
              <a:t>Petroleum </a:t>
            </a:r>
            <a:endParaRPr kumimoji="0" lang="da-DK" sz="1000" b="0" i="0" u="none" strike="noStrike" kern="1200" cap="none" spc="0" normalizeH="0" baseline="0" noProof="0" dirty="0">
              <a:ln>
                <a:noFill/>
              </a:ln>
              <a:solidFill>
                <a:srgbClr val="002132"/>
              </a:solidFill>
              <a:effectLst/>
              <a:uLnTx/>
              <a:uFillTx/>
              <a:latin typeface="Myriad Pro"/>
              <a:ea typeface="+mn-ea"/>
              <a:cs typeface="+mn-cs"/>
            </a:endParaRPr>
          </a:p>
        </p:txBody>
      </p:sp>
      <p:sp>
        <p:nvSpPr>
          <p:cNvPr id="49" name="TextBox 48">
            <a:extLst>
              <a:ext uri="{FF2B5EF4-FFF2-40B4-BE49-F238E27FC236}">
                <a16:creationId xmlns:a16="http://schemas.microsoft.com/office/drawing/2014/main" id="{03841EB1-E509-AC23-D55A-DF9C6007F0AB}"/>
              </a:ext>
            </a:extLst>
          </p:cNvPr>
          <p:cNvSpPr txBox="1"/>
          <p:nvPr/>
        </p:nvSpPr>
        <p:spPr>
          <a:xfrm>
            <a:off x="10507172" y="2704775"/>
            <a:ext cx="1100957" cy="260823"/>
          </a:xfrm>
          <a:prstGeom prst="rect">
            <a:avLst/>
          </a:prstGeom>
          <a:noFill/>
        </p:spPr>
        <p:txBody>
          <a:bodyPr wrap="square" lIns="0" rIns="0" rtlCol="0">
            <a:noAutofit/>
          </a:bodyPr>
          <a:lstStyle/>
          <a:p>
            <a:pPr marL="0" marR="0" lvl="0" indent="0" algn="l" defTabSz="914400" rtl="0" eaLnBrk="1" fontAlgn="auto" latinLnBrk="0" hangingPunct="1">
              <a:lnSpc>
                <a:spcPct val="100000"/>
              </a:lnSpc>
              <a:spcBef>
                <a:spcPts val="500"/>
              </a:spcBef>
              <a:spcAft>
                <a:spcPts val="0"/>
              </a:spcAft>
              <a:buClrTx/>
              <a:buSzTx/>
              <a:buFontTx/>
              <a:buNone/>
              <a:tabLst/>
              <a:defRPr/>
            </a:pPr>
            <a:r>
              <a:rPr kumimoji="0" lang="en-US" sz="1000" b="1" i="0" u="none" strike="noStrike" kern="1200" cap="none" spc="0" normalizeH="0" baseline="0" noProof="0" dirty="0">
                <a:ln>
                  <a:noFill/>
                </a:ln>
                <a:solidFill>
                  <a:srgbClr val="002132"/>
                </a:solidFill>
                <a:effectLst/>
                <a:uLnTx/>
                <a:uFillTx/>
                <a:latin typeface="Myriad Pro"/>
                <a:ea typeface="Calibri" panose="020F0502020204030204" pitchFamily="34" charset="0"/>
                <a:cs typeface="Times New Roman" panose="02020603050405020304" pitchFamily="18" charset="0"/>
              </a:rPr>
              <a:t>Offshore drilling</a:t>
            </a:r>
            <a:endParaRPr kumimoji="0" lang="da-DK" sz="1000" b="0" i="0" u="none" strike="noStrike" kern="1200" cap="none" spc="0" normalizeH="0" baseline="0" noProof="0" dirty="0">
              <a:ln>
                <a:noFill/>
              </a:ln>
              <a:solidFill>
                <a:srgbClr val="002132"/>
              </a:solidFill>
              <a:effectLst/>
              <a:uLnTx/>
              <a:uFillTx/>
              <a:latin typeface="Myriad Pro"/>
              <a:ea typeface="+mn-ea"/>
              <a:cs typeface="+mn-cs"/>
            </a:endParaRPr>
          </a:p>
        </p:txBody>
      </p:sp>
      <p:sp>
        <p:nvSpPr>
          <p:cNvPr id="50" name="TextBox 49">
            <a:extLst>
              <a:ext uri="{FF2B5EF4-FFF2-40B4-BE49-F238E27FC236}">
                <a16:creationId xmlns:a16="http://schemas.microsoft.com/office/drawing/2014/main" id="{384E32A4-9D64-9947-4CEA-56356C803CA5}"/>
              </a:ext>
            </a:extLst>
          </p:cNvPr>
          <p:cNvSpPr txBox="1"/>
          <p:nvPr/>
        </p:nvSpPr>
        <p:spPr>
          <a:xfrm>
            <a:off x="10507172" y="2915777"/>
            <a:ext cx="1237894" cy="733594"/>
          </a:xfrm>
          <a:prstGeom prst="rect">
            <a:avLst/>
          </a:prstGeom>
          <a:noFill/>
        </p:spPr>
        <p:txBody>
          <a:bodyPr wrap="square" lIns="0" rIns="0" rtlCol="0">
            <a:noAutofit/>
          </a:bodyPr>
          <a:lstStyle/>
          <a:p>
            <a:pPr marL="0" marR="0" lvl="0" indent="0" algn="l" defTabSz="914400" rtl="0" eaLnBrk="1" fontAlgn="auto" latinLnBrk="0" hangingPunct="1">
              <a:lnSpc>
                <a:spcPct val="100000"/>
              </a:lnSpc>
              <a:spcBef>
                <a:spcPts val="50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mj-lt"/>
                <a:ea typeface="Calibri" panose="020F0502020204030204" pitchFamily="34" charset="0"/>
                <a:cs typeface="Times New Roman" panose="02020603050405020304" pitchFamily="18" charset="0"/>
              </a:rPr>
              <a:t>Enters offshore drilling</a:t>
            </a:r>
            <a:endParaRPr kumimoji="0" lang="da-DK" sz="1000" b="0" i="0" u="none" strike="noStrike" kern="1200" cap="none" spc="0" normalizeH="0" baseline="0" noProof="0" dirty="0">
              <a:ln>
                <a:noFill/>
              </a:ln>
              <a:solidFill>
                <a:srgbClr val="000000"/>
              </a:solidFill>
              <a:effectLst/>
              <a:uLnTx/>
              <a:uFillTx/>
              <a:latin typeface="+mj-lt"/>
              <a:ea typeface="+mn-ea"/>
              <a:cs typeface="+mn-cs"/>
            </a:endParaRPr>
          </a:p>
        </p:txBody>
      </p:sp>
      <p:sp>
        <p:nvSpPr>
          <p:cNvPr id="51" name="TextBox 50">
            <a:extLst>
              <a:ext uri="{FF2B5EF4-FFF2-40B4-BE49-F238E27FC236}">
                <a16:creationId xmlns:a16="http://schemas.microsoft.com/office/drawing/2014/main" id="{C52F71F4-DF1C-97CC-DEDB-78635DD12B3E}"/>
              </a:ext>
            </a:extLst>
          </p:cNvPr>
          <p:cNvSpPr txBox="1"/>
          <p:nvPr/>
        </p:nvSpPr>
        <p:spPr>
          <a:xfrm>
            <a:off x="9281340" y="2925359"/>
            <a:ext cx="1095402" cy="733594"/>
          </a:xfrm>
          <a:prstGeom prst="rect">
            <a:avLst/>
          </a:prstGeom>
          <a:noFill/>
        </p:spPr>
        <p:txBody>
          <a:bodyPr wrap="square" lIns="0" rIns="0" rtlCol="0">
            <a:noAutofit/>
          </a:bodyPr>
          <a:lstStyle/>
          <a:p>
            <a:pPr marL="0" marR="0" lvl="0" indent="0" algn="l" defTabSz="914400" rtl="0" eaLnBrk="1" fontAlgn="auto" latinLnBrk="0" hangingPunct="1">
              <a:lnSpc>
                <a:spcPct val="100000"/>
              </a:lnSpc>
              <a:spcBef>
                <a:spcPts val="50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mj-lt"/>
                <a:ea typeface="Calibri" panose="020F0502020204030204" pitchFamily="34" charset="0"/>
                <a:cs typeface="Times New Roman" panose="02020603050405020304" pitchFamily="18" charset="0"/>
              </a:rPr>
              <a:t>Early offshore stake in the North Sea</a:t>
            </a:r>
            <a:endParaRPr kumimoji="0" lang="da-DK" sz="1000" b="0" i="0" u="none" strike="noStrike" kern="1200" cap="none" spc="0" normalizeH="0" baseline="0" noProof="0" dirty="0">
              <a:ln>
                <a:noFill/>
              </a:ln>
              <a:solidFill>
                <a:srgbClr val="000000"/>
              </a:solidFill>
              <a:effectLst/>
              <a:uLnTx/>
              <a:uFillTx/>
              <a:latin typeface="+mj-lt"/>
              <a:ea typeface="+mn-ea"/>
              <a:cs typeface="+mn-cs"/>
            </a:endParaRPr>
          </a:p>
        </p:txBody>
      </p:sp>
      <p:cxnSp>
        <p:nvCxnSpPr>
          <p:cNvPr id="52" name="Straight Connector 51">
            <a:extLst>
              <a:ext uri="{FF2B5EF4-FFF2-40B4-BE49-F238E27FC236}">
                <a16:creationId xmlns:a16="http://schemas.microsoft.com/office/drawing/2014/main" id="{06F17DAF-437A-CB72-61BE-AA338DF6F260}"/>
              </a:ext>
            </a:extLst>
          </p:cNvPr>
          <p:cNvCxnSpPr>
            <a:cxnSpLocks/>
          </p:cNvCxnSpPr>
          <p:nvPr/>
        </p:nvCxnSpPr>
        <p:spPr>
          <a:xfrm>
            <a:off x="-5234" y="4718033"/>
            <a:ext cx="12192000" cy="0"/>
          </a:xfrm>
          <a:prstGeom prst="line">
            <a:avLst/>
          </a:prstGeom>
          <a:ln w="25400">
            <a:solidFill>
              <a:srgbClr val="00ACEC"/>
            </a:solidFill>
          </a:ln>
        </p:spPr>
        <p:style>
          <a:lnRef idx="1">
            <a:schemeClr val="accent1"/>
          </a:lnRef>
          <a:fillRef idx="0">
            <a:schemeClr val="accent1"/>
          </a:fillRef>
          <a:effectRef idx="0">
            <a:schemeClr val="accent1"/>
          </a:effectRef>
          <a:fontRef idx="minor">
            <a:schemeClr val="tx1"/>
          </a:fontRef>
        </p:style>
      </p:cxnSp>
      <p:pic>
        <p:nvPicPr>
          <p:cNvPr id="55" name="Picture 54">
            <a:extLst>
              <a:ext uri="{FF2B5EF4-FFF2-40B4-BE49-F238E27FC236}">
                <a16:creationId xmlns:a16="http://schemas.microsoft.com/office/drawing/2014/main" id="{A5E66DD8-3EE8-6591-C147-86371586C31E}"/>
              </a:ext>
            </a:extLst>
          </p:cNvPr>
          <p:cNvPicPr>
            <a:picLocks noChangeAspect="1"/>
          </p:cNvPicPr>
          <p:nvPr/>
        </p:nvPicPr>
        <p:blipFill>
          <a:blip r:embed="rId11" cstate="email">
            <a:extLst>
              <a:ext uri="{28A0092B-C50C-407E-A947-70E740481C1C}">
                <a14:useLocalDpi xmlns:a14="http://schemas.microsoft.com/office/drawing/2010/main"/>
              </a:ext>
            </a:extLst>
          </a:blip>
          <a:srcRect/>
          <a:stretch/>
        </p:blipFill>
        <p:spPr>
          <a:xfrm>
            <a:off x="2029967" y="4346118"/>
            <a:ext cx="1103550" cy="743829"/>
          </a:xfrm>
          <a:prstGeom prst="rect">
            <a:avLst/>
          </a:prstGeom>
        </p:spPr>
      </p:pic>
      <p:sp>
        <p:nvSpPr>
          <p:cNvPr id="56" name="TextBox 55">
            <a:extLst>
              <a:ext uri="{FF2B5EF4-FFF2-40B4-BE49-F238E27FC236}">
                <a16:creationId xmlns:a16="http://schemas.microsoft.com/office/drawing/2014/main" id="{F1E33E6B-853C-EB5A-1459-EDF02156C0F2}"/>
              </a:ext>
            </a:extLst>
          </p:cNvPr>
          <p:cNvSpPr txBox="1"/>
          <p:nvPr/>
        </p:nvSpPr>
        <p:spPr>
          <a:xfrm>
            <a:off x="2011548" y="4031414"/>
            <a:ext cx="1103550" cy="307777"/>
          </a:xfrm>
          <a:prstGeom prst="rect">
            <a:avLst/>
          </a:prstGeom>
          <a:noFill/>
        </p:spPr>
        <p:txBody>
          <a:bodyPr wrap="square" lIns="900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srgbClr val="00ACEC"/>
                </a:solidFill>
                <a:effectLst/>
                <a:uLnTx/>
                <a:uFillTx/>
                <a:latin typeface="+mj-lt"/>
                <a:ea typeface="+mn-ea"/>
                <a:cs typeface="+mn-cs"/>
              </a:rPr>
              <a:t>1999</a:t>
            </a:r>
          </a:p>
        </p:txBody>
      </p:sp>
      <p:pic>
        <p:nvPicPr>
          <p:cNvPr id="57" name="Picture 56">
            <a:extLst>
              <a:ext uri="{FF2B5EF4-FFF2-40B4-BE49-F238E27FC236}">
                <a16:creationId xmlns:a16="http://schemas.microsoft.com/office/drawing/2014/main" id="{C8E667C3-E329-A756-7CB0-320EA54FB42A}"/>
              </a:ext>
            </a:extLst>
          </p:cNvPr>
          <p:cNvPicPr>
            <a:picLocks noChangeAspect="1"/>
          </p:cNvPicPr>
          <p:nvPr/>
        </p:nvPicPr>
        <p:blipFill>
          <a:blip r:embed="rId12" cstate="email">
            <a:extLst>
              <a:ext uri="{28A0092B-C50C-407E-A947-70E740481C1C}">
                <a14:useLocalDpi xmlns:a14="http://schemas.microsoft.com/office/drawing/2010/main"/>
              </a:ext>
            </a:extLst>
          </a:blip>
          <a:srcRect/>
          <a:stretch/>
        </p:blipFill>
        <p:spPr>
          <a:xfrm>
            <a:off x="3451883" y="4346118"/>
            <a:ext cx="1103550" cy="743829"/>
          </a:xfrm>
          <a:prstGeom prst="rect">
            <a:avLst/>
          </a:prstGeom>
        </p:spPr>
      </p:pic>
      <p:sp>
        <p:nvSpPr>
          <p:cNvPr id="58" name="TextBox 57">
            <a:extLst>
              <a:ext uri="{FF2B5EF4-FFF2-40B4-BE49-F238E27FC236}">
                <a16:creationId xmlns:a16="http://schemas.microsoft.com/office/drawing/2014/main" id="{0CD96570-DFBB-9E59-B622-921C02A515CA}"/>
              </a:ext>
            </a:extLst>
          </p:cNvPr>
          <p:cNvSpPr txBox="1"/>
          <p:nvPr/>
        </p:nvSpPr>
        <p:spPr>
          <a:xfrm>
            <a:off x="3433464" y="4031414"/>
            <a:ext cx="1103550" cy="307777"/>
          </a:xfrm>
          <a:prstGeom prst="rect">
            <a:avLst/>
          </a:prstGeom>
          <a:noFill/>
        </p:spPr>
        <p:txBody>
          <a:bodyPr wrap="square" lIns="900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srgbClr val="00ACEC"/>
                </a:solidFill>
                <a:effectLst/>
                <a:uLnTx/>
                <a:uFillTx/>
                <a:latin typeface="+mj-lt"/>
                <a:ea typeface="+mn-ea"/>
                <a:cs typeface="+mn-cs"/>
              </a:rPr>
              <a:t>2003</a:t>
            </a:r>
          </a:p>
        </p:txBody>
      </p:sp>
      <p:pic>
        <p:nvPicPr>
          <p:cNvPr id="59" name="Picture 58">
            <a:extLst>
              <a:ext uri="{FF2B5EF4-FFF2-40B4-BE49-F238E27FC236}">
                <a16:creationId xmlns:a16="http://schemas.microsoft.com/office/drawing/2014/main" id="{A71F88ED-CF74-DF6F-A44C-E519D46FC348}"/>
              </a:ext>
            </a:extLst>
          </p:cNvPr>
          <p:cNvPicPr>
            <a:picLocks noChangeAspect="1"/>
          </p:cNvPicPr>
          <p:nvPr/>
        </p:nvPicPr>
        <p:blipFill>
          <a:blip r:embed="rId13" cstate="email">
            <a:extLst>
              <a:ext uri="{28A0092B-C50C-407E-A947-70E740481C1C}">
                <a14:useLocalDpi xmlns:a14="http://schemas.microsoft.com/office/drawing/2010/main"/>
              </a:ext>
            </a:extLst>
          </a:blip>
          <a:srcRect/>
          <a:stretch/>
        </p:blipFill>
        <p:spPr>
          <a:xfrm>
            <a:off x="4873218" y="4346118"/>
            <a:ext cx="1103550" cy="743829"/>
          </a:xfrm>
          <a:prstGeom prst="rect">
            <a:avLst/>
          </a:prstGeom>
        </p:spPr>
      </p:pic>
      <p:sp>
        <p:nvSpPr>
          <p:cNvPr id="60" name="TextBox 59">
            <a:extLst>
              <a:ext uri="{FF2B5EF4-FFF2-40B4-BE49-F238E27FC236}">
                <a16:creationId xmlns:a16="http://schemas.microsoft.com/office/drawing/2014/main" id="{42566F46-5FCB-B3A5-0827-11FAA6AEA377}"/>
              </a:ext>
            </a:extLst>
          </p:cNvPr>
          <p:cNvSpPr txBox="1"/>
          <p:nvPr/>
        </p:nvSpPr>
        <p:spPr>
          <a:xfrm>
            <a:off x="4849797" y="4031414"/>
            <a:ext cx="1103550" cy="307777"/>
          </a:xfrm>
          <a:prstGeom prst="rect">
            <a:avLst/>
          </a:prstGeom>
          <a:noFill/>
        </p:spPr>
        <p:txBody>
          <a:bodyPr wrap="square" lIns="900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srgbClr val="00ACEC"/>
                </a:solidFill>
                <a:effectLst/>
                <a:uLnTx/>
                <a:uFillTx/>
                <a:latin typeface="+mj-lt"/>
                <a:ea typeface="+mn-ea"/>
                <a:cs typeface="+mn-cs"/>
              </a:rPr>
              <a:t>2009</a:t>
            </a:r>
          </a:p>
        </p:txBody>
      </p:sp>
      <p:pic>
        <p:nvPicPr>
          <p:cNvPr id="61" name="Picture 60">
            <a:extLst>
              <a:ext uri="{FF2B5EF4-FFF2-40B4-BE49-F238E27FC236}">
                <a16:creationId xmlns:a16="http://schemas.microsoft.com/office/drawing/2014/main" id="{2F888C54-57B3-FE89-C152-F0B473B5FC88}"/>
              </a:ext>
            </a:extLst>
          </p:cNvPr>
          <p:cNvPicPr>
            <a:picLocks noChangeAspect="1"/>
          </p:cNvPicPr>
          <p:nvPr/>
        </p:nvPicPr>
        <p:blipFill>
          <a:blip r:embed="rId14" cstate="email">
            <a:extLst>
              <a:ext uri="{28A0092B-C50C-407E-A947-70E740481C1C}">
                <a14:useLocalDpi xmlns:a14="http://schemas.microsoft.com/office/drawing/2010/main"/>
              </a:ext>
            </a:extLst>
          </a:blip>
          <a:srcRect/>
          <a:stretch/>
        </p:blipFill>
        <p:spPr>
          <a:xfrm>
            <a:off x="6278145" y="4343633"/>
            <a:ext cx="1101892" cy="748800"/>
          </a:xfrm>
          <a:prstGeom prst="rect">
            <a:avLst/>
          </a:prstGeom>
        </p:spPr>
      </p:pic>
      <p:sp>
        <p:nvSpPr>
          <p:cNvPr id="62" name="TextBox 61">
            <a:extLst>
              <a:ext uri="{FF2B5EF4-FFF2-40B4-BE49-F238E27FC236}">
                <a16:creationId xmlns:a16="http://schemas.microsoft.com/office/drawing/2014/main" id="{7C18A508-D084-197F-94C5-B21AC503B72F}"/>
              </a:ext>
            </a:extLst>
          </p:cNvPr>
          <p:cNvSpPr txBox="1"/>
          <p:nvPr/>
        </p:nvSpPr>
        <p:spPr>
          <a:xfrm>
            <a:off x="6258897" y="4031414"/>
            <a:ext cx="1103551" cy="307777"/>
          </a:xfrm>
          <a:prstGeom prst="rect">
            <a:avLst/>
          </a:prstGeom>
          <a:noFill/>
        </p:spPr>
        <p:txBody>
          <a:bodyPr wrap="square" lIns="900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srgbClr val="00ACEC"/>
                </a:solidFill>
                <a:effectLst/>
                <a:uLnTx/>
                <a:uFillTx/>
                <a:latin typeface="+mj-lt"/>
                <a:ea typeface="+mn-ea"/>
                <a:cs typeface="+mn-cs"/>
              </a:rPr>
              <a:t>2012/13</a:t>
            </a:r>
          </a:p>
        </p:txBody>
      </p:sp>
      <p:pic>
        <p:nvPicPr>
          <p:cNvPr id="63" name="Picture 62">
            <a:extLst>
              <a:ext uri="{FF2B5EF4-FFF2-40B4-BE49-F238E27FC236}">
                <a16:creationId xmlns:a16="http://schemas.microsoft.com/office/drawing/2014/main" id="{48FAAC17-1910-45B7-088D-6AE1636B79C0}"/>
              </a:ext>
            </a:extLst>
          </p:cNvPr>
          <p:cNvPicPr>
            <a:picLocks noChangeAspect="1"/>
          </p:cNvPicPr>
          <p:nvPr/>
        </p:nvPicPr>
        <p:blipFill>
          <a:blip r:embed="rId15" cstate="email">
            <a:extLst>
              <a:ext uri="{28A0092B-C50C-407E-A947-70E740481C1C}">
                <a14:useLocalDpi xmlns:a14="http://schemas.microsoft.com/office/drawing/2010/main"/>
              </a:ext>
            </a:extLst>
          </a:blip>
          <a:srcRect/>
          <a:stretch/>
        </p:blipFill>
        <p:spPr>
          <a:xfrm>
            <a:off x="7692032" y="4343633"/>
            <a:ext cx="1101892" cy="748800"/>
          </a:xfrm>
          <a:prstGeom prst="rect">
            <a:avLst/>
          </a:prstGeom>
        </p:spPr>
      </p:pic>
      <p:sp>
        <p:nvSpPr>
          <p:cNvPr id="1024" name="TextBox 1023">
            <a:extLst>
              <a:ext uri="{FF2B5EF4-FFF2-40B4-BE49-F238E27FC236}">
                <a16:creationId xmlns:a16="http://schemas.microsoft.com/office/drawing/2014/main" id="{AAF2A468-3B35-C2F5-5293-6B2EFA3D5AF1}"/>
              </a:ext>
            </a:extLst>
          </p:cNvPr>
          <p:cNvSpPr txBox="1"/>
          <p:nvPr/>
        </p:nvSpPr>
        <p:spPr>
          <a:xfrm>
            <a:off x="7649952" y="4031414"/>
            <a:ext cx="1103550" cy="307777"/>
          </a:xfrm>
          <a:prstGeom prst="rect">
            <a:avLst/>
          </a:prstGeom>
          <a:noFill/>
        </p:spPr>
        <p:txBody>
          <a:bodyPr wrap="square" lIns="900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srgbClr val="00ACEC"/>
                </a:solidFill>
                <a:effectLst/>
                <a:uLnTx/>
                <a:uFillTx/>
                <a:latin typeface="+mj-lt"/>
                <a:ea typeface="+mn-ea"/>
                <a:cs typeface="+mn-cs"/>
              </a:rPr>
              <a:t>2021</a:t>
            </a:r>
          </a:p>
        </p:txBody>
      </p:sp>
      <p:pic>
        <p:nvPicPr>
          <p:cNvPr id="1025" name="Picture 1024">
            <a:extLst>
              <a:ext uri="{FF2B5EF4-FFF2-40B4-BE49-F238E27FC236}">
                <a16:creationId xmlns:a16="http://schemas.microsoft.com/office/drawing/2014/main" id="{78FD0F70-73AF-6AF1-D299-AB8DBCE8BDE6}"/>
              </a:ext>
            </a:extLst>
          </p:cNvPr>
          <p:cNvPicPr>
            <a:picLocks noChangeAspect="1"/>
          </p:cNvPicPr>
          <p:nvPr/>
        </p:nvPicPr>
        <p:blipFill>
          <a:blip r:embed="rId16" cstate="email">
            <a:extLst>
              <a:ext uri="{28A0092B-C50C-407E-A947-70E740481C1C}">
                <a14:useLocalDpi xmlns:a14="http://schemas.microsoft.com/office/drawing/2010/main"/>
              </a:ext>
            </a:extLst>
          </a:blip>
          <a:srcRect/>
          <a:stretch/>
        </p:blipFill>
        <p:spPr>
          <a:xfrm>
            <a:off x="9102349" y="4346118"/>
            <a:ext cx="1103550" cy="743829"/>
          </a:xfrm>
          <a:prstGeom prst="rect">
            <a:avLst/>
          </a:prstGeom>
        </p:spPr>
      </p:pic>
      <p:sp>
        <p:nvSpPr>
          <p:cNvPr id="1027" name="TextBox 1026">
            <a:extLst>
              <a:ext uri="{FF2B5EF4-FFF2-40B4-BE49-F238E27FC236}">
                <a16:creationId xmlns:a16="http://schemas.microsoft.com/office/drawing/2014/main" id="{95432430-FBA6-DB2E-3CA0-7823CFEECEC3}"/>
              </a:ext>
            </a:extLst>
          </p:cNvPr>
          <p:cNvSpPr txBox="1"/>
          <p:nvPr/>
        </p:nvSpPr>
        <p:spPr>
          <a:xfrm>
            <a:off x="9047695" y="4031414"/>
            <a:ext cx="1103550" cy="307777"/>
          </a:xfrm>
          <a:prstGeom prst="rect">
            <a:avLst/>
          </a:prstGeom>
          <a:noFill/>
        </p:spPr>
        <p:txBody>
          <a:bodyPr wrap="square" lIns="900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srgbClr val="00ACEC"/>
                </a:solidFill>
                <a:effectLst/>
                <a:uLnTx/>
                <a:uFillTx/>
                <a:latin typeface="+mj-lt"/>
                <a:ea typeface="+mn-ea"/>
                <a:cs typeface="+mn-cs"/>
              </a:rPr>
              <a:t>2021</a:t>
            </a:r>
          </a:p>
        </p:txBody>
      </p:sp>
      <p:pic>
        <p:nvPicPr>
          <p:cNvPr id="1028" name="Picture 1027">
            <a:extLst>
              <a:ext uri="{FF2B5EF4-FFF2-40B4-BE49-F238E27FC236}">
                <a16:creationId xmlns:a16="http://schemas.microsoft.com/office/drawing/2014/main" id="{8822BD72-D473-BAD0-DDFF-B3763CE95FBB}"/>
              </a:ext>
            </a:extLst>
          </p:cNvPr>
          <p:cNvPicPr>
            <a:picLocks noChangeAspect="1"/>
          </p:cNvPicPr>
          <p:nvPr/>
        </p:nvPicPr>
        <p:blipFill>
          <a:blip r:embed="rId17" cstate="email">
            <a:extLst>
              <a:ext uri="{28A0092B-C50C-407E-A947-70E740481C1C}">
                <a14:useLocalDpi xmlns:a14="http://schemas.microsoft.com/office/drawing/2010/main"/>
              </a:ext>
            </a:extLst>
          </a:blip>
          <a:srcRect/>
          <a:stretch/>
        </p:blipFill>
        <p:spPr>
          <a:xfrm>
            <a:off x="10512435" y="4348162"/>
            <a:ext cx="1103550" cy="739742"/>
          </a:xfrm>
          <a:prstGeom prst="rect">
            <a:avLst/>
          </a:prstGeom>
        </p:spPr>
      </p:pic>
      <p:sp>
        <p:nvSpPr>
          <p:cNvPr id="1029" name="TextBox 1028">
            <a:extLst>
              <a:ext uri="{FF2B5EF4-FFF2-40B4-BE49-F238E27FC236}">
                <a16:creationId xmlns:a16="http://schemas.microsoft.com/office/drawing/2014/main" id="{E01B4C02-1A8A-D975-5DCF-F81CB5724FBF}"/>
              </a:ext>
            </a:extLst>
          </p:cNvPr>
          <p:cNvSpPr txBox="1"/>
          <p:nvPr/>
        </p:nvSpPr>
        <p:spPr>
          <a:xfrm>
            <a:off x="10475385" y="4031414"/>
            <a:ext cx="1100631" cy="307777"/>
          </a:xfrm>
          <a:prstGeom prst="rect">
            <a:avLst/>
          </a:prstGeom>
          <a:noFill/>
        </p:spPr>
        <p:txBody>
          <a:bodyPr wrap="square" lIns="900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srgbClr val="00ACEC"/>
                </a:solidFill>
                <a:effectLst/>
                <a:uLnTx/>
                <a:uFillTx/>
                <a:latin typeface="+mj-lt"/>
                <a:ea typeface="+mn-ea"/>
                <a:cs typeface="+mn-cs"/>
              </a:rPr>
              <a:t>2022</a:t>
            </a:r>
          </a:p>
        </p:txBody>
      </p:sp>
      <p:pic>
        <p:nvPicPr>
          <p:cNvPr id="1030" name="Picture 1029">
            <a:extLst>
              <a:ext uri="{FF2B5EF4-FFF2-40B4-BE49-F238E27FC236}">
                <a16:creationId xmlns:a16="http://schemas.microsoft.com/office/drawing/2014/main" id="{897EC7FA-38B8-86E3-9616-268D13C14357}"/>
              </a:ext>
            </a:extLst>
          </p:cNvPr>
          <p:cNvPicPr>
            <a:picLocks noChangeAspect="1"/>
          </p:cNvPicPr>
          <p:nvPr/>
        </p:nvPicPr>
        <p:blipFill>
          <a:blip r:embed="rId18" cstate="email">
            <a:extLst>
              <a:ext uri="{28A0092B-C50C-407E-A947-70E740481C1C}">
                <a14:useLocalDpi xmlns:a14="http://schemas.microsoft.com/office/drawing/2010/main"/>
              </a:ext>
            </a:extLst>
          </a:blip>
          <a:srcRect/>
          <a:stretch/>
        </p:blipFill>
        <p:spPr>
          <a:xfrm>
            <a:off x="627299" y="4336691"/>
            <a:ext cx="1101892" cy="748800"/>
          </a:xfrm>
          <a:prstGeom prst="rect">
            <a:avLst/>
          </a:prstGeom>
        </p:spPr>
      </p:pic>
      <p:sp>
        <p:nvSpPr>
          <p:cNvPr id="1032" name="TextBox 1031">
            <a:extLst>
              <a:ext uri="{FF2B5EF4-FFF2-40B4-BE49-F238E27FC236}">
                <a16:creationId xmlns:a16="http://schemas.microsoft.com/office/drawing/2014/main" id="{54031093-7167-71D0-3652-6D42F157B400}"/>
              </a:ext>
            </a:extLst>
          </p:cNvPr>
          <p:cNvSpPr txBox="1"/>
          <p:nvPr/>
        </p:nvSpPr>
        <p:spPr>
          <a:xfrm>
            <a:off x="2032560" y="5157804"/>
            <a:ext cx="1100957" cy="260823"/>
          </a:xfrm>
          <a:prstGeom prst="rect">
            <a:avLst/>
          </a:prstGeom>
          <a:noFill/>
        </p:spPr>
        <p:txBody>
          <a:bodyPr wrap="square" lIns="0" rIns="0" rtlCol="0">
            <a:noAutofit/>
          </a:bodyPr>
          <a:lstStyle/>
          <a:p>
            <a:pPr marL="0" marR="0" lvl="0" indent="0" algn="l" defTabSz="914400" rtl="0" eaLnBrk="1" fontAlgn="auto" latinLnBrk="0" hangingPunct="1">
              <a:lnSpc>
                <a:spcPct val="100000"/>
              </a:lnSpc>
              <a:spcBef>
                <a:spcPts val="500"/>
              </a:spcBef>
              <a:spcAft>
                <a:spcPts val="0"/>
              </a:spcAft>
              <a:buClrTx/>
              <a:buSzTx/>
              <a:buFontTx/>
              <a:buNone/>
              <a:tabLst/>
              <a:defRPr/>
            </a:pPr>
            <a:r>
              <a:rPr kumimoji="0" lang="en-US" sz="1000" b="1" i="0" u="none" strike="noStrike" kern="1200" cap="none" spc="0" normalizeH="0" baseline="0" noProof="0" dirty="0">
                <a:ln>
                  <a:noFill/>
                </a:ln>
                <a:solidFill>
                  <a:srgbClr val="009DE0"/>
                </a:solidFill>
                <a:effectLst/>
                <a:uLnTx/>
                <a:uFillTx/>
                <a:latin typeface="Myriad Pro"/>
                <a:ea typeface="Calibri" panose="020F0502020204030204" pitchFamily="34" charset="0"/>
                <a:cs typeface="Times New Roman" panose="02020603050405020304" pitchFamily="18" charset="0"/>
              </a:rPr>
              <a:t>Green House</a:t>
            </a:r>
            <a:endParaRPr kumimoji="0" lang="da-DK" sz="1000" b="0" i="0" u="none" strike="noStrike" kern="1200" cap="none" spc="0" normalizeH="0" baseline="0" noProof="0" dirty="0">
              <a:ln>
                <a:noFill/>
              </a:ln>
              <a:solidFill>
                <a:srgbClr val="009DE0"/>
              </a:solidFill>
              <a:effectLst/>
              <a:uLnTx/>
              <a:uFillTx/>
              <a:latin typeface="Myriad Pro"/>
              <a:ea typeface="+mn-ea"/>
              <a:cs typeface="+mn-cs"/>
            </a:endParaRPr>
          </a:p>
        </p:txBody>
      </p:sp>
      <p:sp>
        <p:nvSpPr>
          <p:cNvPr id="1033" name="TextBox 1032">
            <a:extLst>
              <a:ext uri="{FF2B5EF4-FFF2-40B4-BE49-F238E27FC236}">
                <a16:creationId xmlns:a16="http://schemas.microsoft.com/office/drawing/2014/main" id="{96D5D874-4E32-B716-BFC6-53DEB7F43915}"/>
              </a:ext>
            </a:extLst>
          </p:cNvPr>
          <p:cNvSpPr txBox="1"/>
          <p:nvPr/>
        </p:nvSpPr>
        <p:spPr>
          <a:xfrm>
            <a:off x="2032560" y="5361186"/>
            <a:ext cx="1100957" cy="733594"/>
          </a:xfrm>
          <a:prstGeom prst="rect">
            <a:avLst/>
          </a:prstGeom>
          <a:noFill/>
        </p:spPr>
        <p:txBody>
          <a:bodyPr wrap="square" lIns="0" rIns="0" rtlCol="0">
            <a:noAutofit/>
          </a:bodyPr>
          <a:lstStyle/>
          <a:p>
            <a:pPr marL="0" marR="0" lvl="0" indent="0" algn="l" defTabSz="914400" rtl="0" eaLnBrk="1" fontAlgn="auto" latinLnBrk="0" hangingPunct="1">
              <a:lnSpc>
                <a:spcPct val="100000"/>
              </a:lnSpc>
              <a:spcBef>
                <a:spcPts val="500"/>
              </a:spcBef>
              <a:spcAft>
                <a:spcPts val="0"/>
              </a:spcAft>
              <a:buClrTx/>
              <a:buSzTx/>
              <a:buFontTx/>
              <a:buNone/>
              <a:tabLst/>
              <a:defRPr/>
            </a:pPr>
            <a:r>
              <a:rPr kumimoji="0" lang="en-US" sz="1000" b="0" i="0" u="none" strike="noStrike" kern="1200" cap="none" spc="0" normalizeH="0" baseline="0" noProof="0" dirty="0">
                <a:ln>
                  <a:noFill/>
                </a:ln>
                <a:solidFill>
                  <a:srgbClr val="002132"/>
                </a:solidFill>
                <a:effectLst/>
                <a:uLnTx/>
                <a:uFillTx/>
                <a:latin typeface="+mj-lt"/>
                <a:ea typeface="Calibri" panose="020F0502020204030204" pitchFamily="34" charset="0"/>
                <a:cs typeface="Times New Roman" panose="02020603050405020304" pitchFamily="18" charset="0"/>
              </a:rPr>
              <a:t>Enters renewables consultancy with Natural Power</a:t>
            </a:r>
            <a:endParaRPr kumimoji="0" lang="da-DK" sz="1000" b="0" i="0" u="none" strike="noStrike" kern="1200" cap="none" spc="0" normalizeH="0" baseline="0" noProof="0" dirty="0">
              <a:ln>
                <a:noFill/>
              </a:ln>
              <a:solidFill>
                <a:srgbClr val="002132"/>
              </a:solidFill>
              <a:effectLst/>
              <a:uLnTx/>
              <a:uFillTx/>
              <a:latin typeface="+mj-lt"/>
              <a:ea typeface="+mn-ea"/>
              <a:cs typeface="+mn-cs"/>
            </a:endParaRPr>
          </a:p>
        </p:txBody>
      </p:sp>
      <p:sp>
        <p:nvSpPr>
          <p:cNvPr id="1034" name="TextBox 1033">
            <a:extLst>
              <a:ext uri="{FF2B5EF4-FFF2-40B4-BE49-F238E27FC236}">
                <a16:creationId xmlns:a16="http://schemas.microsoft.com/office/drawing/2014/main" id="{84094F76-CE0E-DCB9-B2D6-425EB8EB9E82}"/>
              </a:ext>
            </a:extLst>
          </p:cNvPr>
          <p:cNvSpPr txBox="1"/>
          <p:nvPr/>
        </p:nvSpPr>
        <p:spPr>
          <a:xfrm>
            <a:off x="3450388" y="5157804"/>
            <a:ext cx="1141340" cy="260823"/>
          </a:xfrm>
          <a:prstGeom prst="rect">
            <a:avLst/>
          </a:prstGeom>
          <a:noFill/>
        </p:spPr>
        <p:txBody>
          <a:bodyPr wrap="square" lIns="0" rIns="0" rtlCol="0">
            <a:noAutofit/>
          </a:bodyPr>
          <a:lstStyle/>
          <a:p>
            <a:pPr marL="0" marR="0" lvl="0" indent="0" algn="l" defTabSz="914400" rtl="0" eaLnBrk="1" fontAlgn="auto" latinLnBrk="0" hangingPunct="1">
              <a:lnSpc>
                <a:spcPct val="100000"/>
              </a:lnSpc>
              <a:spcBef>
                <a:spcPts val="500"/>
              </a:spcBef>
              <a:spcAft>
                <a:spcPts val="0"/>
              </a:spcAft>
              <a:buClrTx/>
              <a:buSzTx/>
              <a:buFontTx/>
              <a:buNone/>
              <a:tabLst/>
              <a:defRPr/>
            </a:pPr>
            <a:r>
              <a:rPr kumimoji="0" lang="en-US" sz="1000" b="1" i="0" u="none" strike="noStrike" kern="1200" cap="none" spc="0" normalizeH="0" baseline="0" noProof="0" dirty="0">
                <a:ln>
                  <a:noFill/>
                </a:ln>
                <a:solidFill>
                  <a:srgbClr val="009DE0"/>
                </a:solidFill>
                <a:effectLst/>
                <a:uLnTx/>
                <a:uFillTx/>
                <a:latin typeface="Myriad Pro"/>
                <a:ea typeface="Calibri" panose="020F0502020204030204" pitchFamily="34" charset="0"/>
                <a:cs typeface="Times New Roman" panose="02020603050405020304" pitchFamily="18" charset="0"/>
              </a:rPr>
              <a:t>Wind measurement systems</a:t>
            </a:r>
            <a:endParaRPr kumimoji="0" lang="da-DK" sz="1000" b="0" i="0" u="none" strike="noStrike" kern="1200" cap="none" spc="0" normalizeH="0" baseline="0" noProof="0" dirty="0">
              <a:ln>
                <a:noFill/>
              </a:ln>
              <a:solidFill>
                <a:srgbClr val="009DE0"/>
              </a:solidFill>
              <a:effectLst/>
              <a:uLnTx/>
              <a:uFillTx/>
              <a:latin typeface="Myriad Pro"/>
              <a:ea typeface="+mn-ea"/>
              <a:cs typeface="+mn-cs"/>
            </a:endParaRPr>
          </a:p>
        </p:txBody>
      </p:sp>
      <p:sp>
        <p:nvSpPr>
          <p:cNvPr id="1035" name="TextBox 1034">
            <a:extLst>
              <a:ext uri="{FF2B5EF4-FFF2-40B4-BE49-F238E27FC236}">
                <a16:creationId xmlns:a16="http://schemas.microsoft.com/office/drawing/2014/main" id="{E26D99D2-A4AB-2E8D-39F3-E2F1D2653EDC}"/>
              </a:ext>
            </a:extLst>
          </p:cNvPr>
          <p:cNvSpPr txBox="1"/>
          <p:nvPr/>
        </p:nvSpPr>
        <p:spPr>
          <a:xfrm>
            <a:off x="3461909" y="5546757"/>
            <a:ext cx="1100957" cy="733594"/>
          </a:xfrm>
          <a:prstGeom prst="rect">
            <a:avLst/>
          </a:prstGeom>
          <a:noFill/>
        </p:spPr>
        <p:txBody>
          <a:bodyPr wrap="square" lIns="0" rIns="0" rtlCol="0">
            <a:noAutofit/>
          </a:bodyPr>
          <a:lstStyle/>
          <a:p>
            <a:pPr marL="0" marR="0" lvl="0" indent="0" algn="l" defTabSz="914400" rtl="0" eaLnBrk="1" fontAlgn="auto" latinLnBrk="0" hangingPunct="1">
              <a:lnSpc>
                <a:spcPct val="100000"/>
              </a:lnSpc>
              <a:spcBef>
                <a:spcPts val="500"/>
              </a:spcBef>
              <a:spcAft>
                <a:spcPts val="0"/>
              </a:spcAft>
              <a:buClrTx/>
              <a:buSzTx/>
              <a:buFontTx/>
              <a:buNone/>
              <a:tabLst/>
              <a:defRPr/>
            </a:pPr>
            <a:r>
              <a:rPr kumimoji="0" lang="en-US" sz="1000" b="0" i="0" u="none" strike="noStrike" kern="1200" cap="none" spc="0" normalizeH="0" baseline="0" noProof="0" dirty="0">
                <a:ln>
                  <a:noFill/>
                </a:ln>
                <a:solidFill>
                  <a:srgbClr val="002132"/>
                </a:solidFill>
                <a:effectLst/>
                <a:uLnTx/>
                <a:uFillTx/>
                <a:latin typeface="+mj-lt"/>
                <a:ea typeface="Calibri" panose="020F0502020204030204" pitchFamily="34" charset="0"/>
                <a:cs typeface="Times New Roman" panose="02020603050405020304" pitchFamily="18" charset="0"/>
              </a:rPr>
              <a:t>ZX Lidars is founded</a:t>
            </a:r>
            <a:endParaRPr kumimoji="0" lang="da-DK" sz="1000" b="0" i="0" u="none" strike="noStrike" kern="1200" cap="none" spc="0" normalizeH="0" baseline="0" noProof="0" dirty="0">
              <a:ln>
                <a:noFill/>
              </a:ln>
              <a:solidFill>
                <a:srgbClr val="002132"/>
              </a:solidFill>
              <a:effectLst/>
              <a:uLnTx/>
              <a:uFillTx/>
              <a:latin typeface="+mj-lt"/>
              <a:ea typeface="+mn-ea"/>
              <a:cs typeface="+mn-cs"/>
            </a:endParaRPr>
          </a:p>
        </p:txBody>
      </p:sp>
      <p:sp>
        <p:nvSpPr>
          <p:cNvPr id="1036" name="TextBox 1035">
            <a:extLst>
              <a:ext uri="{FF2B5EF4-FFF2-40B4-BE49-F238E27FC236}">
                <a16:creationId xmlns:a16="http://schemas.microsoft.com/office/drawing/2014/main" id="{C2595967-A104-7017-EFA2-8456D0653C19}"/>
              </a:ext>
            </a:extLst>
          </p:cNvPr>
          <p:cNvSpPr txBox="1"/>
          <p:nvPr/>
        </p:nvSpPr>
        <p:spPr>
          <a:xfrm>
            <a:off x="4868216" y="5157804"/>
            <a:ext cx="1100957" cy="260823"/>
          </a:xfrm>
          <a:prstGeom prst="rect">
            <a:avLst/>
          </a:prstGeom>
          <a:noFill/>
        </p:spPr>
        <p:txBody>
          <a:bodyPr wrap="square" lIns="0" rIns="0" rtlCol="0">
            <a:noAutofit/>
          </a:bodyPr>
          <a:lstStyle/>
          <a:p>
            <a:pPr marL="0" marR="0" lvl="0" indent="0" algn="l" defTabSz="914400" rtl="0" eaLnBrk="1" fontAlgn="auto" latinLnBrk="0" hangingPunct="1">
              <a:lnSpc>
                <a:spcPct val="100000"/>
              </a:lnSpc>
              <a:spcBef>
                <a:spcPts val="500"/>
              </a:spcBef>
              <a:spcAft>
                <a:spcPts val="0"/>
              </a:spcAft>
              <a:buClrTx/>
              <a:buSzTx/>
              <a:buFontTx/>
              <a:buNone/>
              <a:tabLst/>
              <a:defRPr/>
            </a:pPr>
            <a:r>
              <a:rPr kumimoji="0" lang="en-US" sz="1000" b="1" i="0" u="none" strike="noStrike" kern="1200" cap="none" spc="0" normalizeH="0" baseline="0" noProof="0" dirty="0">
                <a:ln>
                  <a:noFill/>
                </a:ln>
                <a:solidFill>
                  <a:srgbClr val="009DE0"/>
                </a:solidFill>
                <a:effectLst/>
                <a:uLnTx/>
                <a:uFillTx/>
                <a:latin typeface="Myriad Pro"/>
                <a:ea typeface="Calibri" panose="020F0502020204030204" pitchFamily="34" charset="0"/>
                <a:cs typeface="Times New Roman" panose="02020603050405020304" pitchFamily="18" charset="0"/>
              </a:rPr>
              <a:t>Service of wind turbines</a:t>
            </a:r>
            <a:endParaRPr kumimoji="0" lang="da-DK" sz="1000" b="0" i="0" u="none" strike="noStrike" kern="1200" cap="none" spc="0" normalizeH="0" baseline="0" noProof="0" dirty="0">
              <a:ln>
                <a:noFill/>
              </a:ln>
              <a:solidFill>
                <a:srgbClr val="009DE0"/>
              </a:solidFill>
              <a:effectLst/>
              <a:uLnTx/>
              <a:uFillTx/>
              <a:latin typeface="Myriad Pro"/>
              <a:ea typeface="+mn-ea"/>
              <a:cs typeface="+mn-cs"/>
            </a:endParaRPr>
          </a:p>
        </p:txBody>
      </p:sp>
      <p:sp>
        <p:nvSpPr>
          <p:cNvPr id="1037" name="TextBox 1036">
            <a:extLst>
              <a:ext uri="{FF2B5EF4-FFF2-40B4-BE49-F238E27FC236}">
                <a16:creationId xmlns:a16="http://schemas.microsoft.com/office/drawing/2014/main" id="{925E3770-C028-9894-BC83-379A8E745B70}"/>
              </a:ext>
            </a:extLst>
          </p:cNvPr>
          <p:cNvSpPr txBox="1"/>
          <p:nvPr/>
        </p:nvSpPr>
        <p:spPr>
          <a:xfrm>
            <a:off x="4868216" y="5546757"/>
            <a:ext cx="1100957" cy="733594"/>
          </a:xfrm>
          <a:prstGeom prst="rect">
            <a:avLst/>
          </a:prstGeom>
          <a:noFill/>
        </p:spPr>
        <p:txBody>
          <a:bodyPr wrap="square" lIns="0" rIns="0" rtlCol="0">
            <a:noAutofit/>
          </a:bodyPr>
          <a:lstStyle/>
          <a:p>
            <a:pPr marL="0" marR="0" lvl="0" indent="0" algn="l" defTabSz="914400" rtl="0" eaLnBrk="1" fontAlgn="auto" latinLnBrk="0" hangingPunct="1">
              <a:lnSpc>
                <a:spcPct val="100000"/>
              </a:lnSpc>
              <a:spcBef>
                <a:spcPts val="500"/>
              </a:spcBef>
              <a:spcAft>
                <a:spcPts val="0"/>
              </a:spcAft>
              <a:buClrTx/>
              <a:buSzTx/>
              <a:buFontTx/>
              <a:buNone/>
              <a:tabLst/>
              <a:defRPr/>
            </a:pPr>
            <a:r>
              <a:rPr kumimoji="0" lang="en-US" sz="1000" b="0" i="0" u="none" strike="noStrike" kern="1200" cap="none" spc="0" normalizeH="0" baseline="0" noProof="0" dirty="0">
                <a:ln>
                  <a:noFill/>
                </a:ln>
                <a:solidFill>
                  <a:srgbClr val="002132"/>
                </a:solidFill>
                <a:effectLst/>
                <a:uLnTx/>
                <a:uFillTx/>
                <a:latin typeface="+mj-lt"/>
                <a:ea typeface="Calibri" panose="020F0502020204030204" pitchFamily="34" charset="0"/>
                <a:cs typeface="Times New Roman" panose="02020603050405020304" pitchFamily="18" charset="0"/>
              </a:rPr>
              <a:t>Aquires a major stake in Global Wind Service</a:t>
            </a:r>
            <a:endParaRPr kumimoji="0" lang="da-DK" sz="1000" b="0" i="0" u="none" strike="noStrike" kern="1200" cap="none" spc="0" normalizeH="0" baseline="0" noProof="0" dirty="0">
              <a:ln>
                <a:noFill/>
              </a:ln>
              <a:solidFill>
                <a:srgbClr val="002132"/>
              </a:solidFill>
              <a:effectLst/>
              <a:uLnTx/>
              <a:uFillTx/>
              <a:latin typeface="+mj-lt"/>
              <a:ea typeface="+mn-ea"/>
              <a:cs typeface="+mn-cs"/>
            </a:endParaRPr>
          </a:p>
        </p:txBody>
      </p:sp>
      <p:sp>
        <p:nvSpPr>
          <p:cNvPr id="1038" name="TextBox 1037">
            <a:extLst>
              <a:ext uri="{FF2B5EF4-FFF2-40B4-BE49-F238E27FC236}">
                <a16:creationId xmlns:a16="http://schemas.microsoft.com/office/drawing/2014/main" id="{EC0A5E9F-03DC-6929-C19F-06A9391F351D}"/>
              </a:ext>
            </a:extLst>
          </p:cNvPr>
          <p:cNvSpPr txBox="1"/>
          <p:nvPr/>
        </p:nvSpPr>
        <p:spPr>
          <a:xfrm>
            <a:off x="6245661" y="5157804"/>
            <a:ext cx="1100957" cy="260823"/>
          </a:xfrm>
          <a:prstGeom prst="rect">
            <a:avLst/>
          </a:prstGeom>
          <a:noFill/>
        </p:spPr>
        <p:txBody>
          <a:bodyPr wrap="square" lIns="0" rIns="0" rtlCol="0">
            <a:noAutofit/>
          </a:bodyPr>
          <a:lstStyle/>
          <a:p>
            <a:pPr marL="0" marR="0" lvl="0" indent="0" algn="l" defTabSz="914400" rtl="0" eaLnBrk="1" fontAlgn="auto" latinLnBrk="0" hangingPunct="1">
              <a:lnSpc>
                <a:spcPct val="100000"/>
              </a:lnSpc>
              <a:spcBef>
                <a:spcPts val="500"/>
              </a:spcBef>
              <a:spcAft>
                <a:spcPts val="0"/>
              </a:spcAft>
              <a:buClrTx/>
              <a:buSzTx/>
              <a:buFontTx/>
              <a:buNone/>
              <a:tabLst/>
              <a:defRPr/>
            </a:pPr>
            <a:r>
              <a:rPr kumimoji="0" lang="en-US" sz="1000" b="1" i="0" u="none" strike="noStrike" kern="1200" cap="none" spc="0" normalizeH="0" baseline="0" noProof="0" dirty="0">
                <a:ln>
                  <a:noFill/>
                </a:ln>
                <a:solidFill>
                  <a:srgbClr val="009DE0"/>
                </a:solidFill>
                <a:effectLst/>
                <a:uLnTx/>
                <a:uFillTx/>
                <a:latin typeface="Myriad Pro"/>
                <a:ea typeface="Calibri" panose="020F0502020204030204" pitchFamily="34" charset="0"/>
                <a:cs typeface="Times New Roman" panose="02020603050405020304" pitchFamily="18" charset="0"/>
              </a:rPr>
              <a:t>Jack-up vessels</a:t>
            </a:r>
            <a:endParaRPr kumimoji="0" lang="da-DK" sz="1000" b="0" i="0" u="none" strike="noStrike" kern="1200" cap="none" spc="0" normalizeH="0" baseline="0" noProof="0" dirty="0">
              <a:ln>
                <a:noFill/>
              </a:ln>
              <a:solidFill>
                <a:srgbClr val="009DE0"/>
              </a:solidFill>
              <a:effectLst/>
              <a:uLnTx/>
              <a:uFillTx/>
              <a:latin typeface="Myriad Pro"/>
              <a:ea typeface="+mn-ea"/>
              <a:cs typeface="+mn-cs"/>
            </a:endParaRPr>
          </a:p>
        </p:txBody>
      </p:sp>
      <p:sp>
        <p:nvSpPr>
          <p:cNvPr id="1039" name="TextBox 1038">
            <a:extLst>
              <a:ext uri="{FF2B5EF4-FFF2-40B4-BE49-F238E27FC236}">
                <a16:creationId xmlns:a16="http://schemas.microsoft.com/office/drawing/2014/main" id="{DB0B679D-D665-1AC8-F959-C7E9C0426613}"/>
              </a:ext>
            </a:extLst>
          </p:cNvPr>
          <p:cNvSpPr txBox="1"/>
          <p:nvPr/>
        </p:nvSpPr>
        <p:spPr>
          <a:xfrm>
            <a:off x="6245661" y="5361186"/>
            <a:ext cx="1100957" cy="733594"/>
          </a:xfrm>
          <a:prstGeom prst="rect">
            <a:avLst/>
          </a:prstGeom>
          <a:noFill/>
        </p:spPr>
        <p:txBody>
          <a:bodyPr wrap="square" lIns="0" rIns="0" rtlCol="0">
            <a:noAutofit/>
          </a:bodyPr>
          <a:lstStyle/>
          <a:p>
            <a:pPr marL="0" marR="0" lvl="0" indent="0" algn="l" defTabSz="914400" rtl="0" eaLnBrk="1" fontAlgn="auto" latinLnBrk="0" hangingPunct="1">
              <a:lnSpc>
                <a:spcPct val="100000"/>
              </a:lnSpc>
              <a:spcBef>
                <a:spcPts val="500"/>
              </a:spcBef>
              <a:spcAft>
                <a:spcPts val="0"/>
              </a:spcAft>
              <a:buClrTx/>
              <a:buSzTx/>
              <a:buFontTx/>
              <a:buNone/>
              <a:tabLst/>
              <a:defRPr/>
            </a:pPr>
            <a:r>
              <a:rPr kumimoji="0" lang="en-US" sz="1000" b="0" i="0" u="none" strike="noStrike" kern="1200" cap="none" spc="0" normalizeH="0" baseline="0" noProof="0" dirty="0">
                <a:ln>
                  <a:noFill/>
                </a:ln>
                <a:solidFill>
                  <a:srgbClr val="002132"/>
                </a:solidFill>
                <a:effectLst/>
                <a:uLnTx/>
                <a:uFillTx/>
                <a:latin typeface="+mj-lt"/>
                <a:ea typeface="Calibri" panose="020F0502020204030204" pitchFamily="34" charset="0"/>
                <a:cs typeface="Times New Roman" panose="02020603050405020304" pitchFamily="18" charset="0"/>
              </a:rPr>
              <a:t>Fred. Olsen Windcarrier takes delivery of Bold and Brave Tern </a:t>
            </a:r>
            <a:endParaRPr kumimoji="0" lang="da-DK" sz="1000" b="0" i="0" u="none" strike="noStrike" kern="1200" cap="none" spc="0" normalizeH="0" baseline="0" noProof="0" dirty="0">
              <a:ln>
                <a:noFill/>
              </a:ln>
              <a:solidFill>
                <a:srgbClr val="002132"/>
              </a:solidFill>
              <a:effectLst/>
              <a:uLnTx/>
              <a:uFillTx/>
              <a:latin typeface="+mj-lt"/>
              <a:ea typeface="+mn-ea"/>
              <a:cs typeface="+mn-cs"/>
            </a:endParaRPr>
          </a:p>
        </p:txBody>
      </p:sp>
      <p:sp>
        <p:nvSpPr>
          <p:cNvPr id="1040" name="TextBox 1039">
            <a:extLst>
              <a:ext uri="{FF2B5EF4-FFF2-40B4-BE49-F238E27FC236}">
                <a16:creationId xmlns:a16="http://schemas.microsoft.com/office/drawing/2014/main" id="{B44EC18D-B87A-C8E8-DD36-22D408A658FD}"/>
              </a:ext>
            </a:extLst>
          </p:cNvPr>
          <p:cNvSpPr txBox="1"/>
          <p:nvPr/>
        </p:nvSpPr>
        <p:spPr>
          <a:xfrm>
            <a:off x="7668371" y="5157804"/>
            <a:ext cx="1100957" cy="260823"/>
          </a:xfrm>
          <a:prstGeom prst="rect">
            <a:avLst/>
          </a:prstGeom>
          <a:noFill/>
        </p:spPr>
        <p:txBody>
          <a:bodyPr wrap="square" lIns="0" rIns="0" rtlCol="0">
            <a:noAutofit/>
          </a:bodyPr>
          <a:lstStyle/>
          <a:p>
            <a:pPr marL="0" marR="0" lvl="0" indent="0" algn="l" defTabSz="914400" rtl="0" eaLnBrk="1" fontAlgn="auto" latinLnBrk="0" hangingPunct="1">
              <a:lnSpc>
                <a:spcPct val="100000"/>
              </a:lnSpc>
              <a:spcBef>
                <a:spcPts val="500"/>
              </a:spcBef>
              <a:spcAft>
                <a:spcPts val="0"/>
              </a:spcAft>
              <a:buClrTx/>
              <a:buSzTx/>
              <a:buFontTx/>
              <a:buNone/>
              <a:tabLst/>
              <a:defRPr/>
            </a:pPr>
            <a:r>
              <a:rPr kumimoji="0" lang="en-US" sz="1000" b="1" i="0" u="none" strike="noStrike" kern="1200" cap="none" spc="0" normalizeH="0" baseline="0" noProof="0" dirty="0">
                <a:ln>
                  <a:noFill/>
                </a:ln>
                <a:solidFill>
                  <a:srgbClr val="009DE0"/>
                </a:solidFill>
                <a:effectLst/>
                <a:uLnTx/>
                <a:uFillTx/>
                <a:latin typeface="Myriad Pro"/>
                <a:ea typeface="Calibri" panose="020F0502020204030204" pitchFamily="34" charset="0"/>
                <a:cs typeface="Times New Roman" panose="02020603050405020304" pitchFamily="18" charset="0"/>
              </a:rPr>
              <a:t>Floating solar</a:t>
            </a:r>
            <a:endParaRPr kumimoji="0" lang="da-DK" sz="1000" b="0" i="0" u="none" strike="noStrike" kern="1200" cap="none" spc="0" normalizeH="0" baseline="0" noProof="0" dirty="0">
              <a:ln>
                <a:noFill/>
              </a:ln>
              <a:solidFill>
                <a:srgbClr val="009DE0"/>
              </a:solidFill>
              <a:effectLst/>
              <a:uLnTx/>
              <a:uFillTx/>
              <a:latin typeface="Myriad Pro"/>
              <a:ea typeface="+mn-ea"/>
              <a:cs typeface="+mn-cs"/>
            </a:endParaRPr>
          </a:p>
        </p:txBody>
      </p:sp>
      <p:sp>
        <p:nvSpPr>
          <p:cNvPr id="1041" name="TextBox 1040">
            <a:extLst>
              <a:ext uri="{FF2B5EF4-FFF2-40B4-BE49-F238E27FC236}">
                <a16:creationId xmlns:a16="http://schemas.microsoft.com/office/drawing/2014/main" id="{FC23A005-8E56-F018-603A-E30ACB8C0615}"/>
              </a:ext>
            </a:extLst>
          </p:cNvPr>
          <p:cNvSpPr txBox="1"/>
          <p:nvPr/>
        </p:nvSpPr>
        <p:spPr>
          <a:xfrm>
            <a:off x="7668371" y="5376734"/>
            <a:ext cx="1100957" cy="733594"/>
          </a:xfrm>
          <a:prstGeom prst="rect">
            <a:avLst/>
          </a:prstGeom>
          <a:noFill/>
        </p:spPr>
        <p:txBody>
          <a:bodyPr wrap="square" lIns="0" rIns="0" rtlCol="0">
            <a:noAutofit/>
          </a:bodyPr>
          <a:lstStyle/>
          <a:p>
            <a:pPr marL="0" marR="0" lvl="0" indent="0" algn="l" defTabSz="914400" rtl="0" eaLnBrk="1" fontAlgn="auto" latinLnBrk="0" hangingPunct="1">
              <a:lnSpc>
                <a:spcPct val="100000"/>
              </a:lnSpc>
              <a:spcBef>
                <a:spcPts val="500"/>
              </a:spcBef>
              <a:spcAft>
                <a:spcPts val="0"/>
              </a:spcAft>
              <a:buClrTx/>
              <a:buSzTx/>
              <a:buFontTx/>
              <a:buNone/>
              <a:tabLst/>
              <a:defRPr/>
            </a:pPr>
            <a:r>
              <a:rPr kumimoji="0" lang="en-US" sz="1000" b="0" i="0" u="none" strike="noStrike" kern="1200" cap="none" spc="0" normalizeH="0" baseline="0" noProof="0" dirty="0">
                <a:ln>
                  <a:noFill/>
                </a:ln>
                <a:solidFill>
                  <a:srgbClr val="002132"/>
                </a:solidFill>
                <a:effectLst/>
                <a:uLnTx/>
                <a:uFillTx/>
                <a:latin typeface="+mj-lt"/>
                <a:ea typeface="Calibri" panose="020F0502020204030204" pitchFamily="34" charset="0"/>
                <a:cs typeface="Times New Roman" panose="02020603050405020304" pitchFamily="18" charset="0"/>
              </a:rPr>
              <a:t>Fred. Olsen Renewables enters floating solar power</a:t>
            </a:r>
            <a:endParaRPr kumimoji="0" lang="da-DK" sz="1000" b="0" i="0" u="none" strike="noStrike" kern="1200" cap="none" spc="0" normalizeH="0" baseline="0" noProof="0" dirty="0">
              <a:ln>
                <a:noFill/>
              </a:ln>
              <a:solidFill>
                <a:srgbClr val="002132"/>
              </a:solidFill>
              <a:effectLst/>
              <a:uLnTx/>
              <a:uFillTx/>
              <a:latin typeface="+mj-lt"/>
              <a:ea typeface="+mn-ea"/>
              <a:cs typeface="+mn-cs"/>
            </a:endParaRPr>
          </a:p>
        </p:txBody>
      </p:sp>
      <p:sp>
        <p:nvSpPr>
          <p:cNvPr id="1042" name="TextBox 1041">
            <a:extLst>
              <a:ext uri="{FF2B5EF4-FFF2-40B4-BE49-F238E27FC236}">
                <a16:creationId xmlns:a16="http://schemas.microsoft.com/office/drawing/2014/main" id="{7919995B-034A-3276-4E2E-6633B2214A59}"/>
              </a:ext>
            </a:extLst>
          </p:cNvPr>
          <p:cNvSpPr txBox="1"/>
          <p:nvPr/>
        </p:nvSpPr>
        <p:spPr>
          <a:xfrm>
            <a:off x="9075144" y="5157804"/>
            <a:ext cx="1100957" cy="260823"/>
          </a:xfrm>
          <a:prstGeom prst="rect">
            <a:avLst/>
          </a:prstGeom>
          <a:noFill/>
        </p:spPr>
        <p:txBody>
          <a:bodyPr wrap="square" lIns="0" rIns="0" rtlCol="0">
            <a:noAutofit/>
          </a:bodyPr>
          <a:lstStyle/>
          <a:p>
            <a:pPr marL="0" marR="0" lvl="0" indent="0" algn="l" defTabSz="914400" rtl="0" eaLnBrk="1" fontAlgn="auto" latinLnBrk="0" hangingPunct="1">
              <a:lnSpc>
                <a:spcPct val="100000"/>
              </a:lnSpc>
              <a:spcBef>
                <a:spcPts val="500"/>
              </a:spcBef>
              <a:spcAft>
                <a:spcPts val="0"/>
              </a:spcAft>
              <a:buClrTx/>
              <a:buSzTx/>
              <a:buFontTx/>
              <a:buNone/>
              <a:tabLst/>
              <a:defRPr/>
            </a:pPr>
            <a:r>
              <a:rPr kumimoji="0" lang="en-US" sz="1000" b="1" i="0" u="none" strike="noStrike" kern="1200" cap="none" spc="0" normalizeH="0" baseline="0" noProof="0" dirty="0">
                <a:ln>
                  <a:noFill/>
                </a:ln>
                <a:solidFill>
                  <a:srgbClr val="009DE0"/>
                </a:solidFill>
                <a:effectLst/>
                <a:uLnTx/>
                <a:uFillTx/>
                <a:latin typeface="Myriad Pro"/>
                <a:ea typeface="Calibri" panose="020F0502020204030204" pitchFamily="34" charset="0"/>
                <a:cs typeface="Times New Roman" panose="02020603050405020304" pitchFamily="18" charset="0"/>
              </a:rPr>
              <a:t>Offshore wind</a:t>
            </a:r>
            <a:endParaRPr kumimoji="0" lang="da-DK" sz="1000" b="0" i="0" u="none" strike="noStrike" kern="1200" cap="none" spc="0" normalizeH="0" baseline="0" noProof="0" dirty="0">
              <a:ln>
                <a:noFill/>
              </a:ln>
              <a:solidFill>
                <a:srgbClr val="009DE0"/>
              </a:solidFill>
              <a:effectLst/>
              <a:uLnTx/>
              <a:uFillTx/>
              <a:latin typeface="Myriad Pro"/>
              <a:ea typeface="+mn-ea"/>
              <a:cs typeface="+mn-cs"/>
            </a:endParaRPr>
          </a:p>
        </p:txBody>
      </p:sp>
      <p:sp>
        <p:nvSpPr>
          <p:cNvPr id="1043" name="TextBox 1042">
            <a:extLst>
              <a:ext uri="{FF2B5EF4-FFF2-40B4-BE49-F238E27FC236}">
                <a16:creationId xmlns:a16="http://schemas.microsoft.com/office/drawing/2014/main" id="{345F84ED-2853-D74A-C838-8887B1321AFA}"/>
              </a:ext>
            </a:extLst>
          </p:cNvPr>
          <p:cNvSpPr txBox="1"/>
          <p:nvPr/>
        </p:nvSpPr>
        <p:spPr>
          <a:xfrm>
            <a:off x="9075144" y="5361186"/>
            <a:ext cx="1100957" cy="733594"/>
          </a:xfrm>
          <a:prstGeom prst="rect">
            <a:avLst/>
          </a:prstGeom>
          <a:noFill/>
        </p:spPr>
        <p:txBody>
          <a:bodyPr wrap="square" lIns="0" rIns="0" rtlCol="0">
            <a:noAutofit/>
          </a:bodyPr>
          <a:lstStyle/>
          <a:p>
            <a:pPr marL="0" marR="0" lvl="0" indent="0" algn="l" defTabSz="914400" rtl="0" eaLnBrk="1" fontAlgn="auto" latinLnBrk="0" hangingPunct="1">
              <a:lnSpc>
                <a:spcPct val="100000"/>
              </a:lnSpc>
              <a:spcBef>
                <a:spcPts val="500"/>
              </a:spcBef>
              <a:spcAft>
                <a:spcPts val="0"/>
              </a:spcAft>
              <a:buClrTx/>
              <a:buSzTx/>
              <a:buFontTx/>
              <a:buNone/>
              <a:tabLst/>
              <a:defRPr/>
            </a:pPr>
            <a:r>
              <a:rPr kumimoji="0" lang="en-US" sz="1000" b="0" i="0" u="none" strike="noStrike" kern="1200" cap="none" spc="0" normalizeH="0" baseline="0" noProof="0" dirty="0">
                <a:ln>
                  <a:noFill/>
                </a:ln>
                <a:solidFill>
                  <a:srgbClr val="002132"/>
                </a:solidFill>
                <a:effectLst/>
                <a:uLnTx/>
                <a:uFillTx/>
                <a:latin typeface="+mj-lt"/>
                <a:ea typeface="Calibri" panose="020F0502020204030204" pitchFamily="34" charset="0"/>
                <a:cs typeface="Times New Roman" panose="02020603050405020304" pitchFamily="18" charset="0"/>
              </a:rPr>
              <a:t>Fred. Olsen Seawind formed to invest in offshore wind development</a:t>
            </a:r>
            <a:endParaRPr kumimoji="0" lang="da-DK" sz="1000" b="0" i="0" u="none" strike="noStrike" kern="1200" cap="none" spc="0" normalizeH="0" baseline="0" noProof="0" dirty="0">
              <a:ln>
                <a:noFill/>
              </a:ln>
              <a:solidFill>
                <a:srgbClr val="002132"/>
              </a:solidFill>
              <a:effectLst/>
              <a:uLnTx/>
              <a:uFillTx/>
              <a:latin typeface="+mj-lt"/>
              <a:ea typeface="+mn-ea"/>
              <a:cs typeface="+mn-cs"/>
            </a:endParaRPr>
          </a:p>
        </p:txBody>
      </p:sp>
      <p:sp>
        <p:nvSpPr>
          <p:cNvPr id="1044" name="TextBox 1043">
            <a:extLst>
              <a:ext uri="{FF2B5EF4-FFF2-40B4-BE49-F238E27FC236}">
                <a16:creationId xmlns:a16="http://schemas.microsoft.com/office/drawing/2014/main" id="{F6DC8C6B-3BF4-35E7-96F5-A47BA41C0877}"/>
              </a:ext>
            </a:extLst>
          </p:cNvPr>
          <p:cNvSpPr txBox="1"/>
          <p:nvPr/>
        </p:nvSpPr>
        <p:spPr>
          <a:xfrm>
            <a:off x="10485183" y="5157804"/>
            <a:ext cx="1100957" cy="260823"/>
          </a:xfrm>
          <a:prstGeom prst="rect">
            <a:avLst/>
          </a:prstGeom>
          <a:noFill/>
        </p:spPr>
        <p:txBody>
          <a:bodyPr wrap="square" lIns="0" rIns="0" rtlCol="0">
            <a:noAutofit/>
          </a:bodyPr>
          <a:lstStyle/>
          <a:p>
            <a:pPr marL="0" marR="0" lvl="0" indent="0" algn="l" defTabSz="914400" rtl="0" eaLnBrk="1" fontAlgn="auto" latinLnBrk="0" hangingPunct="1">
              <a:lnSpc>
                <a:spcPct val="100000"/>
              </a:lnSpc>
              <a:spcBef>
                <a:spcPts val="500"/>
              </a:spcBef>
              <a:spcAft>
                <a:spcPts val="0"/>
              </a:spcAft>
              <a:buClrTx/>
              <a:buSzTx/>
              <a:buFontTx/>
              <a:buNone/>
              <a:tabLst/>
              <a:defRPr/>
            </a:pPr>
            <a:r>
              <a:rPr kumimoji="0" lang="en-US" sz="1000" b="1" i="0" u="none" strike="noStrike" kern="1200" cap="none" spc="0" normalizeH="0" baseline="0" noProof="0" dirty="0">
                <a:ln>
                  <a:noFill/>
                </a:ln>
                <a:solidFill>
                  <a:srgbClr val="009DE0"/>
                </a:solidFill>
                <a:effectLst/>
                <a:uLnTx/>
                <a:uFillTx/>
                <a:latin typeface="Myriad Pro"/>
                <a:ea typeface="Calibri" panose="020F0502020204030204" pitchFamily="34" charset="0"/>
                <a:cs typeface="Times New Roman" panose="02020603050405020304" pitchFamily="18" charset="0"/>
              </a:rPr>
              <a:t>Technology &amp; innovation</a:t>
            </a:r>
            <a:endParaRPr kumimoji="0" lang="da-DK" sz="1000" b="0" i="0" u="none" strike="noStrike" kern="1200" cap="none" spc="0" normalizeH="0" baseline="0" noProof="0" dirty="0">
              <a:ln>
                <a:noFill/>
              </a:ln>
              <a:solidFill>
                <a:srgbClr val="009DE0"/>
              </a:solidFill>
              <a:effectLst/>
              <a:uLnTx/>
              <a:uFillTx/>
              <a:latin typeface="Myriad Pro"/>
              <a:ea typeface="+mn-ea"/>
              <a:cs typeface="+mn-cs"/>
            </a:endParaRPr>
          </a:p>
        </p:txBody>
      </p:sp>
      <p:sp>
        <p:nvSpPr>
          <p:cNvPr id="1045" name="TextBox 1044">
            <a:extLst>
              <a:ext uri="{FF2B5EF4-FFF2-40B4-BE49-F238E27FC236}">
                <a16:creationId xmlns:a16="http://schemas.microsoft.com/office/drawing/2014/main" id="{4B482EC2-CE91-B7AA-4295-DEA269731ED0}"/>
              </a:ext>
            </a:extLst>
          </p:cNvPr>
          <p:cNvSpPr txBox="1"/>
          <p:nvPr/>
        </p:nvSpPr>
        <p:spPr>
          <a:xfrm>
            <a:off x="10485183" y="5546757"/>
            <a:ext cx="1100957" cy="612666"/>
          </a:xfrm>
          <a:prstGeom prst="rect">
            <a:avLst/>
          </a:prstGeom>
          <a:noFill/>
        </p:spPr>
        <p:txBody>
          <a:bodyPr wrap="square" lIns="0" rIns="0" rtlCol="0">
            <a:noAutofit/>
          </a:bodyPr>
          <a:lstStyle/>
          <a:p>
            <a:pPr marL="0" marR="0" lvl="0" indent="0" algn="l" defTabSz="914400" rtl="0" eaLnBrk="1" fontAlgn="auto" latinLnBrk="0" hangingPunct="1">
              <a:lnSpc>
                <a:spcPct val="100000"/>
              </a:lnSpc>
              <a:spcBef>
                <a:spcPts val="500"/>
              </a:spcBef>
              <a:spcAft>
                <a:spcPts val="0"/>
              </a:spcAft>
              <a:buClrTx/>
              <a:buSzTx/>
              <a:buFontTx/>
              <a:buNone/>
              <a:tabLst/>
              <a:defRPr/>
            </a:pPr>
            <a:r>
              <a:rPr kumimoji="0" lang="en-US" sz="1000" b="0" i="0" u="none" strike="noStrike" kern="1200" cap="none" spc="0" normalizeH="0" baseline="0" noProof="0" dirty="0">
                <a:ln>
                  <a:noFill/>
                </a:ln>
                <a:solidFill>
                  <a:srgbClr val="002132"/>
                </a:solidFill>
                <a:effectLst/>
                <a:uLnTx/>
                <a:uFillTx/>
                <a:latin typeface="+mj-lt"/>
                <a:ea typeface="Calibri" panose="020F0502020204030204" pitchFamily="34" charset="0"/>
                <a:cs typeface="Times New Roman" panose="02020603050405020304" pitchFamily="18" charset="0"/>
              </a:rPr>
              <a:t>Fred. Olsen 1848 established</a:t>
            </a:r>
            <a:endParaRPr kumimoji="0" lang="da-DK" sz="1000" b="0" i="0" u="none" strike="noStrike" kern="1200" cap="none" spc="0" normalizeH="0" baseline="0" noProof="0" dirty="0">
              <a:ln>
                <a:noFill/>
              </a:ln>
              <a:solidFill>
                <a:srgbClr val="002132"/>
              </a:solidFill>
              <a:effectLst/>
              <a:uLnTx/>
              <a:uFillTx/>
              <a:latin typeface="+mj-lt"/>
              <a:ea typeface="+mn-ea"/>
              <a:cs typeface="+mn-cs"/>
            </a:endParaRPr>
          </a:p>
        </p:txBody>
      </p:sp>
      <p:sp>
        <p:nvSpPr>
          <p:cNvPr id="25" name="TextBox 24">
            <a:extLst>
              <a:ext uri="{FF2B5EF4-FFF2-40B4-BE49-F238E27FC236}">
                <a16:creationId xmlns:a16="http://schemas.microsoft.com/office/drawing/2014/main" id="{1AC5AA0B-44AD-68E3-AF4D-29D12CCC5A16}"/>
              </a:ext>
            </a:extLst>
          </p:cNvPr>
          <p:cNvSpPr txBox="1"/>
          <p:nvPr/>
        </p:nvSpPr>
        <p:spPr>
          <a:xfrm>
            <a:off x="583871" y="1577730"/>
            <a:ext cx="1095936" cy="307777"/>
          </a:xfrm>
          <a:prstGeom prst="rect">
            <a:avLst/>
          </a:prstGeom>
          <a:noFill/>
        </p:spPr>
        <p:txBody>
          <a:bodyPr wrap="square" lIns="900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effectLst/>
                <a:uLnTx/>
                <a:uFillTx/>
                <a:latin typeface="+mj-lt"/>
                <a:ea typeface="+mn-ea"/>
                <a:cs typeface="+mn-cs"/>
              </a:rPr>
              <a:t>18</a:t>
            </a:r>
            <a:r>
              <a:rPr kumimoji="0" lang="en-DK" sz="1400" i="0" u="none" strike="noStrike" kern="1200" cap="none" spc="0" normalizeH="0" baseline="0" noProof="0" dirty="0">
                <a:ln>
                  <a:noFill/>
                </a:ln>
                <a:effectLst/>
                <a:uLnTx/>
                <a:uFillTx/>
                <a:latin typeface="+mj-lt"/>
                <a:ea typeface="+mn-ea"/>
                <a:cs typeface="+mn-cs"/>
              </a:rPr>
              <a:t>48</a:t>
            </a:r>
            <a:endParaRPr kumimoji="0" lang="en-US" sz="1400" i="0" u="none" strike="noStrike" kern="1200" cap="none" spc="0" normalizeH="0" baseline="0" noProof="0" dirty="0">
              <a:ln>
                <a:noFill/>
              </a:ln>
              <a:effectLst/>
              <a:uLnTx/>
              <a:uFillTx/>
              <a:latin typeface="+mj-lt"/>
              <a:ea typeface="+mn-ea"/>
              <a:cs typeface="+mn-cs"/>
            </a:endParaRPr>
          </a:p>
        </p:txBody>
      </p:sp>
      <p:sp>
        <p:nvSpPr>
          <p:cNvPr id="28" name="TextBox 27">
            <a:extLst>
              <a:ext uri="{FF2B5EF4-FFF2-40B4-BE49-F238E27FC236}">
                <a16:creationId xmlns:a16="http://schemas.microsoft.com/office/drawing/2014/main" id="{0C567904-5872-D178-9095-CD80AE303850}"/>
              </a:ext>
            </a:extLst>
          </p:cNvPr>
          <p:cNvSpPr txBox="1"/>
          <p:nvPr/>
        </p:nvSpPr>
        <p:spPr>
          <a:xfrm>
            <a:off x="623107" y="5157804"/>
            <a:ext cx="1110276" cy="260823"/>
          </a:xfrm>
          <a:prstGeom prst="rect">
            <a:avLst/>
          </a:prstGeom>
          <a:noFill/>
        </p:spPr>
        <p:txBody>
          <a:bodyPr wrap="square" lIns="0" rIns="0" rtlCol="0">
            <a:noAutofit/>
          </a:bodyPr>
          <a:lstStyle/>
          <a:p>
            <a:pPr marL="0" marR="0" lvl="0" indent="0" algn="l" defTabSz="914400" rtl="0" eaLnBrk="1" fontAlgn="auto" latinLnBrk="0" hangingPunct="1">
              <a:lnSpc>
                <a:spcPct val="100000"/>
              </a:lnSpc>
              <a:spcBef>
                <a:spcPts val="500"/>
              </a:spcBef>
              <a:spcAft>
                <a:spcPts val="0"/>
              </a:spcAft>
              <a:buClrTx/>
              <a:buSzTx/>
              <a:buFontTx/>
              <a:buNone/>
              <a:tabLst/>
              <a:defRPr/>
            </a:pPr>
            <a:r>
              <a:rPr kumimoji="0" lang="en-US" sz="1000" b="1" i="0" u="none" strike="noStrike" kern="1200" cap="none" spc="0" normalizeH="0" baseline="0" noProof="0" dirty="0">
                <a:ln>
                  <a:noFill/>
                </a:ln>
                <a:solidFill>
                  <a:srgbClr val="009DE0"/>
                </a:solidFill>
                <a:effectLst/>
                <a:uLnTx/>
                <a:uFillTx/>
                <a:latin typeface="Myriad Pro"/>
                <a:ea typeface="Calibri" panose="020F0502020204030204" pitchFamily="34" charset="0"/>
                <a:cs typeface="Times New Roman" panose="02020603050405020304" pitchFamily="18" charset="0"/>
              </a:rPr>
              <a:t>Onshore wind</a:t>
            </a:r>
            <a:endParaRPr kumimoji="0" lang="da-DK" sz="1000" b="0" i="0" u="none" strike="noStrike" kern="1200" cap="none" spc="0" normalizeH="0" baseline="0" noProof="0" dirty="0">
              <a:ln>
                <a:noFill/>
              </a:ln>
              <a:solidFill>
                <a:srgbClr val="009DE0"/>
              </a:solidFill>
              <a:effectLst/>
              <a:uLnTx/>
              <a:uFillTx/>
              <a:latin typeface="Myriad Pro"/>
              <a:ea typeface="+mn-ea"/>
              <a:cs typeface="+mn-cs"/>
            </a:endParaRPr>
          </a:p>
        </p:txBody>
      </p:sp>
      <p:sp>
        <p:nvSpPr>
          <p:cNvPr id="29" name="TextBox 28">
            <a:extLst>
              <a:ext uri="{FF2B5EF4-FFF2-40B4-BE49-F238E27FC236}">
                <a16:creationId xmlns:a16="http://schemas.microsoft.com/office/drawing/2014/main" id="{A39230C1-3F5B-F3A1-CCC9-B1481294A5A1}"/>
              </a:ext>
            </a:extLst>
          </p:cNvPr>
          <p:cNvSpPr txBox="1"/>
          <p:nvPr/>
        </p:nvSpPr>
        <p:spPr>
          <a:xfrm>
            <a:off x="623107" y="5361186"/>
            <a:ext cx="1110276" cy="733594"/>
          </a:xfrm>
          <a:prstGeom prst="rect">
            <a:avLst/>
          </a:prstGeom>
          <a:noFill/>
        </p:spPr>
        <p:txBody>
          <a:bodyPr wrap="square" lIns="0" rIns="0" rtlCol="0">
            <a:noAutofit/>
          </a:bodyPr>
          <a:lstStyle/>
          <a:p>
            <a:pPr marL="0" marR="0" lvl="0" indent="0" algn="l" defTabSz="914400" rtl="0" eaLnBrk="1" fontAlgn="auto" latinLnBrk="0" hangingPunct="1">
              <a:lnSpc>
                <a:spcPct val="100000"/>
              </a:lnSpc>
              <a:spcBef>
                <a:spcPts val="500"/>
              </a:spcBef>
              <a:spcAft>
                <a:spcPts val="0"/>
              </a:spcAft>
              <a:buClrTx/>
              <a:buSzTx/>
              <a:buFontTx/>
              <a:buNone/>
              <a:tabLst/>
              <a:defRPr/>
            </a:pPr>
            <a:r>
              <a:rPr kumimoji="0" lang="en-US" sz="1000" b="0" i="0" u="none" strike="noStrike" kern="1200" cap="none" spc="0" normalizeH="0" baseline="0" noProof="0" dirty="0">
                <a:ln>
                  <a:noFill/>
                </a:ln>
                <a:solidFill>
                  <a:srgbClr val="002132"/>
                </a:solidFill>
                <a:effectLst/>
                <a:uLnTx/>
                <a:uFillTx/>
                <a:latin typeface="+mj-lt"/>
                <a:ea typeface="Calibri" panose="020F0502020204030204" pitchFamily="34" charset="0"/>
                <a:cs typeface="Times New Roman" panose="02020603050405020304" pitchFamily="18" charset="0"/>
              </a:rPr>
              <a:t>Fred. Olsen Renewables first wind farm in Scotland</a:t>
            </a:r>
            <a:endParaRPr kumimoji="0" lang="da-DK" sz="1000" b="0" i="0" u="none" strike="noStrike" kern="1200" cap="none" spc="0" normalizeH="0" baseline="0" noProof="0" dirty="0">
              <a:ln>
                <a:noFill/>
              </a:ln>
              <a:solidFill>
                <a:srgbClr val="002132"/>
              </a:solidFill>
              <a:effectLst/>
              <a:uLnTx/>
              <a:uFillTx/>
              <a:latin typeface="+mj-lt"/>
              <a:ea typeface="+mn-ea"/>
              <a:cs typeface="+mn-cs"/>
            </a:endParaRPr>
          </a:p>
        </p:txBody>
      </p:sp>
      <p:sp>
        <p:nvSpPr>
          <p:cNvPr id="30" name="TextBox 29">
            <a:extLst>
              <a:ext uri="{FF2B5EF4-FFF2-40B4-BE49-F238E27FC236}">
                <a16:creationId xmlns:a16="http://schemas.microsoft.com/office/drawing/2014/main" id="{943FC164-898F-9F1F-C97D-EFAB3D2DF6FF}"/>
              </a:ext>
            </a:extLst>
          </p:cNvPr>
          <p:cNvSpPr txBox="1"/>
          <p:nvPr/>
        </p:nvSpPr>
        <p:spPr>
          <a:xfrm>
            <a:off x="623107" y="4031414"/>
            <a:ext cx="1095936" cy="307777"/>
          </a:xfrm>
          <a:prstGeom prst="rect">
            <a:avLst/>
          </a:prstGeom>
          <a:noFill/>
        </p:spPr>
        <p:txBody>
          <a:bodyPr wrap="square" lIns="900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srgbClr val="00ACEC"/>
                </a:solidFill>
                <a:effectLst/>
                <a:uLnTx/>
                <a:uFillTx/>
                <a:latin typeface="+mj-lt"/>
                <a:ea typeface="+mn-ea"/>
                <a:cs typeface="+mn-cs"/>
              </a:rPr>
              <a:t>1992</a:t>
            </a:r>
          </a:p>
        </p:txBody>
      </p:sp>
    </p:spTree>
    <p:extLst>
      <p:ext uri="{BB962C8B-B14F-4D97-AF65-F5344CB8AC3E}">
        <p14:creationId xmlns:p14="http://schemas.microsoft.com/office/powerpoint/2010/main" val="11744943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911D7D9C-835F-781A-ECE8-F5AB35D90CF3}"/>
              </a:ext>
            </a:extLst>
          </p:cNvPr>
          <p:cNvSpPr/>
          <p:nvPr/>
        </p:nvSpPr>
        <p:spPr>
          <a:xfrm>
            <a:off x="0" y="585216"/>
            <a:ext cx="12192000" cy="57424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152E4FB1-4B06-4935-921C-D52B91691B2B}"/>
              </a:ext>
            </a:extLst>
          </p:cNvPr>
          <p:cNvSpPr/>
          <p:nvPr/>
        </p:nvSpPr>
        <p:spPr>
          <a:xfrm>
            <a:off x="226875" y="1467532"/>
            <a:ext cx="11659492" cy="332989"/>
          </a:xfrm>
          <a:prstGeom prst="rect">
            <a:avLst/>
          </a:prstGeom>
          <a:solidFill>
            <a:schemeClr val="tx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555">
              <a:defRPr/>
            </a:pPr>
            <a:endParaRPr lang="en-GB" sz="1600" b="1" i="1">
              <a:solidFill>
                <a:srgbClr val="FFFFFF"/>
              </a:solidFill>
              <a:latin typeface="Myriad Pro"/>
            </a:endParaRPr>
          </a:p>
        </p:txBody>
      </p:sp>
      <p:sp>
        <p:nvSpPr>
          <p:cNvPr id="89" name="Rectangle 88">
            <a:extLst>
              <a:ext uri="{FF2B5EF4-FFF2-40B4-BE49-F238E27FC236}">
                <a16:creationId xmlns:a16="http://schemas.microsoft.com/office/drawing/2014/main" id="{36624C84-AF61-46EC-A3DB-E5945AF3D74A}"/>
              </a:ext>
            </a:extLst>
          </p:cNvPr>
          <p:cNvSpPr/>
          <p:nvPr/>
        </p:nvSpPr>
        <p:spPr>
          <a:xfrm>
            <a:off x="10699205" y="2319988"/>
            <a:ext cx="1187163" cy="3150434"/>
          </a:xfrm>
          <a:prstGeom prst="rect">
            <a:avLst/>
          </a:prstGeom>
          <a:solidFill>
            <a:srgbClr val="EFF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555">
              <a:defRPr/>
            </a:pPr>
            <a:endParaRPr lang="en-GB" sz="1797">
              <a:solidFill>
                <a:srgbClr val="FFFFFF"/>
              </a:solidFill>
              <a:latin typeface="Myriad Pro"/>
            </a:endParaRPr>
          </a:p>
        </p:txBody>
      </p:sp>
      <p:sp>
        <p:nvSpPr>
          <p:cNvPr id="2" name="Slide Number Placeholder 1">
            <a:extLst>
              <a:ext uri="{FF2B5EF4-FFF2-40B4-BE49-F238E27FC236}">
                <a16:creationId xmlns:a16="http://schemas.microsoft.com/office/drawing/2014/main" id="{05B52740-927C-4579-B49F-F341B6894849}"/>
              </a:ext>
            </a:extLst>
          </p:cNvPr>
          <p:cNvSpPr>
            <a:spLocks noGrp="1"/>
          </p:cNvSpPr>
          <p:nvPr>
            <p:ph type="sldNum" sz="quarter" idx="12"/>
          </p:nvPr>
        </p:nvSpPr>
        <p:spPr/>
        <p:txBody>
          <a:bodyPr/>
          <a:lstStyle/>
          <a:p>
            <a:pPr defTabSz="914103">
              <a:defRPr/>
            </a:pPr>
            <a:fld id="{1A5C2190-0A43-4A38-9CB7-C891F6E6B676}" type="slidenum">
              <a:rPr lang="en-US">
                <a:solidFill>
                  <a:srgbClr val="5CC6F2"/>
                </a:solidFill>
                <a:latin typeface="Myriad Pro"/>
              </a:rPr>
              <a:pPr defTabSz="914103">
                <a:defRPr/>
              </a:pPr>
              <a:t>5</a:t>
            </a:fld>
            <a:endParaRPr lang="en-US">
              <a:solidFill>
                <a:srgbClr val="5CC6F2"/>
              </a:solidFill>
              <a:latin typeface="Myriad Pro"/>
            </a:endParaRPr>
          </a:p>
        </p:txBody>
      </p:sp>
      <p:sp>
        <p:nvSpPr>
          <p:cNvPr id="3" name="Title 2">
            <a:extLst>
              <a:ext uri="{FF2B5EF4-FFF2-40B4-BE49-F238E27FC236}">
                <a16:creationId xmlns:a16="http://schemas.microsoft.com/office/drawing/2014/main" id="{29E36C40-84DD-851E-137C-AA82FDF40B98}"/>
              </a:ext>
            </a:extLst>
          </p:cNvPr>
          <p:cNvSpPr>
            <a:spLocks noGrp="1"/>
          </p:cNvSpPr>
          <p:nvPr>
            <p:ph type="title"/>
          </p:nvPr>
        </p:nvSpPr>
        <p:spPr/>
        <p:txBody>
          <a:bodyPr/>
          <a:lstStyle/>
          <a:p>
            <a:r>
              <a:rPr lang="da-DK" dirty="0"/>
              <a:t>Fred. Olsen-</a:t>
            </a:r>
            <a:r>
              <a:rPr lang="da-DK" dirty="0" err="1"/>
              <a:t>related</a:t>
            </a:r>
            <a:r>
              <a:rPr lang="da-DK" dirty="0"/>
              <a:t> </a:t>
            </a:r>
            <a:r>
              <a:rPr lang="da-DK" dirty="0" err="1"/>
              <a:t>companies</a:t>
            </a:r>
            <a:r>
              <a:rPr lang="da-DK" dirty="0"/>
              <a:t> in </a:t>
            </a:r>
            <a:r>
              <a:rPr lang="da-DK" i="1" dirty="0" err="1">
                <a:solidFill>
                  <a:srgbClr val="009DE0"/>
                </a:solidFill>
              </a:rPr>
              <a:t>renewable</a:t>
            </a:r>
            <a:r>
              <a:rPr lang="da-DK" i="1" dirty="0">
                <a:solidFill>
                  <a:srgbClr val="009DE0"/>
                </a:solidFill>
              </a:rPr>
              <a:t> </a:t>
            </a:r>
            <a:r>
              <a:rPr lang="da-DK" i="1" dirty="0" err="1">
                <a:solidFill>
                  <a:srgbClr val="009DE0"/>
                </a:solidFill>
              </a:rPr>
              <a:t>energy</a:t>
            </a:r>
            <a:endParaRPr lang="en-GB" i="1" dirty="0">
              <a:solidFill>
                <a:srgbClr val="009DE0"/>
              </a:solidFill>
            </a:endParaRPr>
          </a:p>
        </p:txBody>
      </p:sp>
      <p:sp>
        <p:nvSpPr>
          <p:cNvPr id="4" name="Subtitle 3">
            <a:extLst>
              <a:ext uri="{FF2B5EF4-FFF2-40B4-BE49-F238E27FC236}">
                <a16:creationId xmlns:a16="http://schemas.microsoft.com/office/drawing/2014/main" id="{F26A1297-F8A1-4D79-9070-17A5B75DE850}"/>
              </a:ext>
            </a:extLst>
          </p:cNvPr>
          <p:cNvSpPr>
            <a:spLocks noGrp="1"/>
          </p:cNvSpPr>
          <p:nvPr>
            <p:ph type="subTitle" idx="4294967295"/>
          </p:nvPr>
        </p:nvSpPr>
        <p:spPr>
          <a:xfrm>
            <a:off x="237317" y="5816600"/>
            <a:ext cx="6630988" cy="215900"/>
          </a:xfrm>
        </p:spPr>
        <p:txBody>
          <a:bodyPr>
            <a:noAutofit/>
          </a:bodyPr>
          <a:lstStyle/>
          <a:p>
            <a:pPr marL="0" indent="0">
              <a:buNone/>
            </a:pPr>
            <a:r>
              <a:rPr lang="en-GB" sz="1400" dirty="0">
                <a:solidFill>
                  <a:srgbClr val="009DE0"/>
                </a:solidFill>
              </a:rPr>
              <a:t>+2,600 employees with activities in more than 40 countries  </a:t>
            </a:r>
          </a:p>
        </p:txBody>
      </p:sp>
      <p:sp>
        <p:nvSpPr>
          <p:cNvPr id="5" name="Rectangle 4">
            <a:extLst>
              <a:ext uri="{FF2B5EF4-FFF2-40B4-BE49-F238E27FC236}">
                <a16:creationId xmlns:a16="http://schemas.microsoft.com/office/drawing/2014/main" id="{2D6953D9-91DE-4BAD-A823-68078A75229E}"/>
              </a:ext>
            </a:extLst>
          </p:cNvPr>
          <p:cNvSpPr/>
          <p:nvPr/>
        </p:nvSpPr>
        <p:spPr>
          <a:xfrm>
            <a:off x="3160728" y="2330731"/>
            <a:ext cx="4726913" cy="3062448"/>
          </a:xfrm>
          <a:prstGeom prst="rect">
            <a:avLst/>
          </a:prstGeom>
          <a:solidFill>
            <a:srgbClr val="EFF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555">
              <a:defRPr/>
            </a:pPr>
            <a:endParaRPr lang="en-GB" sz="1797">
              <a:solidFill>
                <a:srgbClr val="FFFFFF"/>
              </a:solidFill>
              <a:latin typeface="Myriad Pro"/>
            </a:endParaRPr>
          </a:p>
        </p:txBody>
      </p:sp>
      <p:sp>
        <p:nvSpPr>
          <p:cNvPr id="6" name="Rectangle 5">
            <a:extLst>
              <a:ext uri="{FF2B5EF4-FFF2-40B4-BE49-F238E27FC236}">
                <a16:creationId xmlns:a16="http://schemas.microsoft.com/office/drawing/2014/main" id="{0445BD23-06CF-406F-A14E-97D5E23EBE20}"/>
              </a:ext>
            </a:extLst>
          </p:cNvPr>
          <p:cNvSpPr/>
          <p:nvPr/>
        </p:nvSpPr>
        <p:spPr>
          <a:xfrm>
            <a:off x="7749959" y="2307060"/>
            <a:ext cx="4136409" cy="3150434"/>
          </a:xfrm>
          <a:prstGeom prst="rect">
            <a:avLst/>
          </a:prstGeom>
          <a:solidFill>
            <a:srgbClr val="EFF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555">
              <a:defRPr/>
            </a:pPr>
            <a:endParaRPr lang="en-GB" sz="1797">
              <a:solidFill>
                <a:srgbClr val="FFFFFF"/>
              </a:solidFill>
              <a:latin typeface="Myriad Pro"/>
            </a:endParaRPr>
          </a:p>
        </p:txBody>
      </p:sp>
      <p:sp>
        <p:nvSpPr>
          <p:cNvPr id="7" name="Rectangle 6">
            <a:extLst>
              <a:ext uri="{FF2B5EF4-FFF2-40B4-BE49-F238E27FC236}">
                <a16:creationId xmlns:a16="http://schemas.microsoft.com/office/drawing/2014/main" id="{D7A62815-0888-4890-B7B3-B40E14FCDA6E}"/>
              </a:ext>
            </a:extLst>
          </p:cNvPr>
          <p:cNvSpPr/>
          <p:nvPr/>
        </p:nvSpPr>
        <p:spPr>
          <a:xfrm>
            <a:off x="225277" y="2270032"/>
            <a:ext cx="3660000" cy="3043917"/>
          </a:xfrm>
          <a:prstGeom prst="rect">
            <a:avLst/>
          </a:prstGeom>
          <a:solidFill>
            <a:srgbClr val="EFF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555">
              <a:defRPr/>
            </a:pPr>
            <a:endParaRPr lang="en-GB" sz="1797">
              <a:solidFill>
                <a:srgbClr val="FFFFFF"/>
              </a:solidFill>
              <a:latin typeface="Myriad Pro"/>
            </a:endParaRPr>
          </a:p>
        </p:txBody>
      </p:sp>
      <p:sp>
        <p:nvSpPr>
          <p:cNvPr id="8" name="Rectangle 7">
            <a:extLst>
              <a:ext uri="{FF2B5EF4-FFF2-40B4-BE49-F238E27FC236}">
                <a16:creationId xmlns:a16="http://schemas.microsoft.com/office/drawing/2014/main" id="{1E992114-941E-44A5-8BE8-0BFAB5E3AFAF}"/>
              </a:ext>
            </a:extLst>
          </p:cNvPr>
          <p:cNvSpPr/>
          <p:nvPr/>
        </p:nvSpPr>
        <p:spPr>
          <a:xfrm>
            <a:off x="223809" y="1902829"/>
            <a:ext cx="2124108" cy="46494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555">
              <a:defRPr/>
            </a:pPr>
            <a:r>
              <a:rPr lang="en-GB" sz="1600" b="1" i="1">
                <a:solidFill>
                  <a:srgbClr val="FFFFFF"/>
                </a:solidFill>
                <a:latin typeface="Myriad Pro"/>
              </a:rPr>
              <a:t>Renewables</a:t>
            </a:r>
          </a:p>
        </p:txBody>
      </p:sp>
      <p:sp>
        <p:nvSpPr>
          <p:cNvPr id="9" name="Rectangle 8">
            <a:extLst>
              <a:ext uri="{FF2B5EF4-FFF2-40B4-BE49-F238E27FC236}">
                <a16:creationId xmlns:a16="http://schemas.microsoft.com/office/drawing/2014/main" id="{DF24BA9F-982A-448C-AC1F-D0DAF5EB9BFE}"/>
              </a:ext>
            </a:extLst>
          </p:cNvPr>
          <p:cNvSpPr/>
          <p:nvPr/>
        </p:nvSpPr>
        <p:spPr>
          <a:xfrm>
            <a:off x="2429103" y="1902829"/>
            <a:ext cx="4218776" cy="4649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555">
              <a:defRPr/>
            </a:pPr>
            <a:r>
              <a:rPr lang="en-GB" sz="1600" b="1" i="1">
                <a:solidFill>
                  <a:srgbClr val="FFFFFF"/>
                </a:solidFill>
                <a:latin typeface="Myriad Pro"/>
              </a:rPr>
              <a:t>Services</a:t>
            </a:r>
          </a:p>
        </p:txBody>
      </p:sp>
      <p:sp>
        <p:nvSpPr>
          <p:cNvPr id="10" name="Rectangle 9">
            <a:extLst>
              <a:ext uri="{FF2B5EF4-FFF2-40B4-BE49-F238E27FC236}">
                <a16:creationId xmlns:a16="http://schemas.microsoft.com/office/drawing/2014/main" id="{7A0AD5FD-EE9E-46E4-9E15-F613CB5D427F}"/>
              </a:ext>
            </a:extLst>
          </p:cNvPr>
          <p:cNvSpPr/>
          <p:nvPr/>
        </p:nvSpPr>
        <p:spPr>
          <a:xfrm>
            <a:off x="6696997" y="1902829"/>
            <a:ext cx="3119576" cy="4649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555">
              <a:defRPr/>
            </a:pPr>
            <a:r>
              <a:rPr lang="en-GB" sz="1600" b="1" i="1">
                <a:solidFill>
                  <a:srgbClr val="FFFFFF"/>
                </a:solidFill>
                <a:latin typeface="Myriad Pro"/>
              </a:rPr>
              <a:t>Technology &amp; innovation</a:t>
            </a:r>
          </a:p>
        </p:txBody>
      </p:sp>
      <p:pic>
        <p:nvPicPr>
          <p:cNvPr id="13" name="Picture Placeholder 8">
            <a:extLst>
              <a:ext uri="{FF2B5EF4-FFF2-40B4-BE49-F238E27FC236}">
                <a16:creationId xmlns:a16="http://schemas.microsoft.com/office/drawing/2014/main" id="{42E1B4AD-D281-4AF6-9C92-8904EAE15DD5}"/>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48307" y="2782446"/>
            <a:ext cx="1013871" cy="1098867"/>
          </a:xfrm>
          <a:prstGeom prst="rect">
            <a:avLst/>
          </a:prstGeom>
          <a:ln>
            <a:noFill/>
          </a:ln>
          <a:effectLst/>
        </p:spPr>
      </p:pic>
      <p:sp>
        <p:nvSpPr>
          <p:cNvPr id="14" name="Rectangle 13">
            <a:extLst>
              <a:ext uri="{FF2B5EF4-FFF2-40B4-BE49-F238E27FC236}">
                <a16:creationId xmlns:a16="http://schemas.microsoft.com/office/drawing/2014/main" id="{9298C4D8-5D32-4872-8223-13DDCC0A85D2}"/>
              </a:ext>
            </a:extLst>
          </p:cNvPr>
          <p:cNvSpPr/>
          <p:nvPr/>
        </p:nvSpPr>
        <p:spPr>
          <a:xfrm>
            <a:off x="237317" y="3933897"/>
            <a:ext cx="1028467" cy="810685"/>
          </a:xfrm>
          <a:prstGeom prst="rect">
            <a:avLst/>
          </a:prstGeom>
          <a:solidFill>
            <a:srgbClr val="009DE0"/>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5973" rIns="35973" rtlCol="0" anchor="ctr"/>
          <a:lstStyle/>
          <a:p>
            <a:pPr algn="ctr" defTabSz="913555">
              <a:defRPr/>
            </a:pPr>
            <a:r>
              <a:rPr lang="en-GB" sz="1000" b="1" i="1">
                <a:solidFill>
                  <a:srgbClr val="FFFFFF"/>
                </a:solidFill>
                <a:latin typeface="Myriad Pro"/>
              </a:rPr>
              <a:t>Onshore wind and other renewables developer and owner </a:t>
            </a:r>
          </a:p>
        </p:txBody>
      </p:sp>
      <p:sp>
        <p:nvSpPr>
          <p:cNvPr id="15" name="Rectangle 14">
            <a:extLst>
              <a:ext uri="{FF2B5EF4-FFF2-40B4-BE49-F238E27FC236}">
                <a16:creationId xmlns:a16="http://schemas.microsoft.com/office/drawing/2014/main" id="{A9ED6200-72D2-4FFD-A7BB-9BA1255634E2}"/>
              </a:ext>
            </a:extLst>
          </p:cNvPr>
          <p:cNvSpPr/>
          <p:nvPr/>
        </p:nvSpPr>
        <p:spPr>
          <a:xfrm>
            <a:off x="237317" y="4726431"/>
            <a:ext cx="1028467" cy="842226"/>
          </a:xfrm>
          <a:prstGeom prst="rect">
            <a:avLst/>
          </a:prstGeom>
          <a:solidFill>
            <a:schemeClr val="accent1">
              <a:lumMod val="50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5973" rIns="35973" rtlCol="0" anchor="t"/>
          <a:lstStyle/>
          <a:p>
            <a:pPr algn="ctr" defTabSz="913555">
              <a:defRPr/>
            </a:pPr>
            <a:r>
              <a:rPr lang="en-GB" sz="1600" b="1" i="1">
                <a:solidFill>
                  <a:srgbClr val="FFFFFF"/>
                </a:solidFill>
                <a:latin typeface="Myriad Pro"/>
              </a:rPr>
              <a:t>805 MW</a:t>
            </a:r>
            <a:br>
              <a:rPr lang="en-GB" sz="1100" b="1" i="1">
                <a:solidFill>
                  <a:srgbClr val="009DE0"/>
                </a:solidFill>
                <a:latin typeface="Myriad Pro"/>
              </a:rPr>
            </a:br>
            <a:r>
              <a:rPr lang="en-GB" sz="900" b="1" i="1">
                <a:solidFill>
                  <a:srgbClr val="FFFFFF"/>
                </a:solidFill>
                <a:latin typeface="Myriad Pro"/>
              </a:rPr>
              <a:t>in operation</a:t>
            </a:r>
          </a:p>
          <a:p>
            <a:pPr algn="ctr" defTabSz="913555">
              <a:defRPr/>
            </a:pPr>
            <a:r>
              <a:rPr lang="en-GB" sz="1600" b="1" i="1">
                <a:solidFill>
                  <a:srgbClr val="FFFFFF"/>
                </a:solidFill>
                <a:latin typeface="Myriad Pro"/>
              </a:rPr>
              <a:t>4GW</a:t>
            </a:r>
            <a:r>
              <a:rPr lang="en-GB" sz="900" b="1" i="1">
                <a:solidFill>
                  <a:srgbClr val="FFFFFF"/>
                </a:solidFill>
                <a:latin typeface="Myriad Pro"/>
              </a:rPr>
              <a:t> pipeline</a:t>
            </a:r>
          </a:p>
        </p:txBody>
      </p:sp>
      <p:cxnSp>
        <p:nvCxnSpPr>
          <p:cNvPr id="16" name="Straight Connector 15">
            <a:extLst>
              <a:ext uri="{FF2B5EF4-FFF2-40B4-BE49-F238E27FC236}">
                <a16:creationId xmlns:a16="http://schemas.microsoft.com/office/drawing/2014/main" id="{1A1B2EBD-E3A8-4543-8E7B-320772452EA8}"/>
              </a:ext>
            </a:extLst>
          </p:cNvPr>
          <p:cNvCxnSpPr>
            <a:cxnSpLocks/>
          </p:cNvCxnSpPr>
          <p:nvPr/>
        </p:nvCxnSpPr>
        <p:spPr>
          <a:xfrm>
            <a:off x="245664" y="2727981"/>
            <a:ext cx="2089802" cy="10491"/>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1184241C-D340-4474-9CA1-B8BE1D23C81C}"/>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2383534" y="2798048"/>
            <a:ext cx="1019158" cy="1098493"/>
          </a:xfrm>
          <a:prstGeom prst="rect">
            <a:avLst/>
          </a:prstGeom>
          <a:ln>
            <a:noFill/>
          </a:ln>
          <a:effectLst/>
        </p:spPr>
      </p:pic>
      <p:sp>
        <p:nvSpPr>
          <p:cNvPr id="18" name="Rectangle 17">
            <a:extLst>
              <a:ext uri="{FF2B5EF4-FFF2-40B4-BE49-F238E27FC236}">
                <a16:creationId xmlns:a16="http://schemas.microsoft.com/office/drawing/2014/main" id="{F58F92F9-CBBE-47DB-BF26-B859CFE69D03}"/>
              </a:ext>
            </a:extLst>
          </p:cNvPr>
          <p:cNvSpPr/>
          <p:nvPr/>
        </p:nvSpPr>
        <p:spPr>
          <a:xfrm>
            <a:off x="2383029" y="3920700"/>
            <a:ext cx="1007694" cy="810685"/>
          </a:xfrm>
          <a:prstGeom prst="rect">
            <a:avLst/>
          </a:prstGeom>
          <a:solidFill>
            <a:srgbClr val="009DE0"/>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5973" rIns="35973" rtlCol="0" anchor="ctr"/>
          <a:lstStyle/>
          <a:p>
            <a:pPr algn="ctr" defTabSz="913555">
              <a:defRPr/>
            </a:pPr>
            <a:r>
              <a:rPr lang="en-GB" sz="1000" b="1" i="1">
                <a:solidFill>
                  <a:srgbClr val="FFFFFF"/>
                </a:solidFill>
                <a:latin typeface="Myriad Pro"/>
              </a:rPr>
              <a:t>Turbine installation services</a:t>
            </a:r>
          </a:p>
        </p:txBody>
      </p:sp>
      <p:cxnSp>
        <p:nvCxnSpPr>
          <p:cNvPr id="19" name="Straight Connector 18">
            <a:extLst>
              <a:ext uri="{FF2B5EF4-FFF2-40B4-BE49-F238E27FC236}">
                <a16:creationId xmlns:a16="http://schemas.microsoft.com/office/drawing/2014/main" id="{BC0285C0-598F-447E-9619-8DA71F3A3C5B}"/>
              </a:ext>
            </a:extLst>
          </p:cNvPr>
          <p:cNvCxnSpPr>
            <a:cxnSpLocks/>
          </p:cNvCxnSpPr>
          <p:nvPr/>
        </p:nvCxnSpPr>
        <p:spPr>
          <a:xfrm>
            <a:off x="2417737" y="2733226"/>
            <a:ext cx="1103175" cy="3"/>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8269B60A-CBC9-4647-BAD9-77DC3906BD15}"/>
              </a:ext>
            </a:extLst>
          </p:cNvPr>
          <p:cNvSpPr/>
          <p:nvPr/>
        </p:nvSpPr>
        <p:spPr>
          <a:xfrm>
            <a:off x="2388522" y="4726432"/>
            <a:ext cx="998992" cy="865535"/>
          </a:xfrm>
          <a:prstGeom prst="rect">
            <a:avLst/>
          </a:prstGeom>
          <a:solidFill>
            <a:schemeClr val="accent1">
              <a:lumMod val="50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5973" rIns="35973" rtlCol="0" anchor="t"/>
          <a:lstStyle/>
          <a:p>
            <a:pPr algn="ctr" defTabSz="913555">
              <a:defRPr/>
            </a:pPr>
            <a:r>
              <a:rPr lang="en-GB" sz="1600" b="1" i="1">
                <a:solidFill>
                  <a:srgbClr val="FFFFFF"/>
                </a:solidFill>
                <a:latin typeface="Myriad Pro"/>
              </a:rPr>
              <a:t>20% </a:t>
            </a:r>
            <a:r>
              <a:rPr lang="en-GB" sz="1050" b="1" i="1">
                <a:solidFill>
                  <a:srgbClr val="FFFFFF"/>
                </a:solidFill>
                <a:latin typeface="Myriad Pro"/>
              </a:rPr>
              <a:t>of all offshore wind turbines globally </a:t>
            </a:r>
            <a:endParaRPr lang="en-GB" sz="500" b="1" i="1">
              <a:solidFill>
                <a:srgbClr val="FFFFFF"/>
              </a:solidFill>
              <a:latin typeface="Myriad Pro"/>
            </a:endParaRPr>
          </a:p>
        </p:txBody>
      </p:sp>
      <p:pic>
        <p:nvPicPr>
          <p:cNvPr id="21" name="Billede 5">
            <a:extLst>
              <a:ext uri="{FF2B5EF4-FFF2-40B4-BE49-F238E27FC236}">
                <a16:creationId xmlns:a16="http://schemas.microsoft.com/office/drawing/2014/main" id="{2E0F59C7-0E90-4BCB-87EC-13A49AD8F847}"/>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3450975" y="2798598"/>
            <a:ext cx="1019158" cy="1104596"/>
          </a:xfrm>
          <a:prstGeom prst="rect">
            <a:avLst/>
          </a:prstGeom>
          <a:ln>
            <a:noFill/>
          </a:ln>
          <a:effectLst/>
        </p:spPr>
      </p:pic>
      <p:sp>
        <p:nvSpPr>
          <p:cNvPr id="22" name="Rectangle 21">
            <a:extLst>
              <a:ext uri="{FF2B5EF4-FFF2-40B4-BE49-F238E27FC236}">
                <a16:creationId xmlns:a16="http://schemas.microsoft.com/office/drawing/2014/main" id="{4E307F93-2067-45E5-83EE-2D131B1EA832}"/>
              </a:ext>
            </a:extLst>
          </p:cNvPr>
          <p:cNvSpPr/>
          <p:nvPr/>
        </p:nvSpPr>
        <p:spPr>
          <a:xfrm>
            <a:off x="3450975" y="3920700"/>
            <a:ext cx="1019158" cy="810685"/>
          </a:xfrm>
          <a:prstGeom prst="rect">
            <a:avLst/>
          </a:prstGeom>
          <a:solidFill>
            <a:srgbClr val="009DE0"/>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5973" rIns="35973" rtlCol="0" anchor="ctr"/>
          <a:lstStyle/>
          <a:p>
            <a:pPr algn="ctr" defTabSz="913555">
              <a:defRPr/>
            </a:pPr>
            <a:r>
              <a:rPr lang="en-GB" sz="1000" b="1" i="1" dirty="0">
                <a:solidFill>
                  <a:srgbClr val="FFFFFF"/>
                </a:solidFill>
                <a:latin typeface="Myriad Pro"/>
              </a:rPr>
              <a:t>On- and offshore Installation, Service and expertise</a:t>
            </a:r>
          </a:p>
        </p:txBody>
      </p:sp>
      <p:cxnSp>
        <p:nvCxnSpPr>
          <p:cNvPr id="23" name="Straight Connector 22">
            <a:extLst>
              <a:ext uri="{FF2B5EF4-FFF2-40B4-BE49-F238E27FC236}">
                <a16:creationId xmlns:a16="http://schemas.microsoft.com/office/drawing/2014/main" id="{ABAD9F4A-0AD0-4D79-8AD5-97E9646FC306}"/>
              </a:ext>
            </a:extLst>
          </p:cNvPr>
          <p:cNvCxnSpPr>
            <a:cxnSpLocks/>
          </p:cNvCxnSpPr>
          <p:nvPr/>
        </p:nvCxnSpPr>
        <p:spPr>
          <a:xfrm>
            <a:off x="3490772" y="2733226"/>
            <a:ext cx="1103175" cy="3"/>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694D95BB-817D-4F26-AEAA-993D5E8DC724}"/>
              </a:ext>
            </a:extLst>
          </p:cNvPr>
          <p:cNvSpPr/>
          <p:nvPr/>
        </p:nvSpPr>
        <p:spPr>
          <a:xfrm>
            <a:off x="3450975" y="4726431"/>
            <a:ext cx="1027206" cy="842226"/>
          </a:xfrm>
          <a:prstGeom prst="rect">
            <a:avLst/>
          </a:prstGeom>
          <a:solidFill>
            <a:schemeClr val="accent1">
              <a:lumMod val="50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5973" rIns="35973" rtlCol="0" anchor="t"/>
          <a:lstStyle/>
          <a:p>
            <a:pPr algn="ctr" defTabSz="913555">
              <a:defRPr/>
            </a:pPr>
            <a:r>
              <a:rPr lang="en-GB" sz="1600" b="1" i="1">
                <a:solidFill>
                  <a:srgbClr val="FFFFFF"/>
                </a:solidFill>
                <a:latin typeface="Myriad Pro"/>
              </a:rPr>
              <a:t>2000+</a:t>
            </a:r>
            <a:br>
              <a:rPr lang="en-GB" sz="1100" b="1" i="1">
                <a:solidFill>
                  <a:srgbClr val="009DE0"/>
                </a:solidFill>
                <a:latin typeface="Myriad Pro"/>
              </a:rPr>
            </a:br>
            <a:r>
              <a:rPr lang="en-GB" sz="900" b="1" i="1">
                <a:solidFill>
                  <a:srgbClr val="FFFFFF"/>
                </a:solidFill>
                <a:latin typeface="Myriad Pro"/>
              </a:rPr>
              <a:t>Projects delivered across 40 geographies</a:t>
            </a:r>
          </a:p>
        </p:txBody>
      </p:sp>
      <p:sp>
        <p:nvSpPr>
          <p:cNvPr id="26" name="Rectangle 25">
            <a:extLst>
              <a:ext uri="{FF2B5EF4-FFF2-40B4-BE49-F238E27FC236}">
                <a16:creationId xmlns:a16="http://schemas.microsoft.com/office/drawing/2014/main" id="{4F27A5F8-E1C4-4927-A0E1-6B621FBB5562}"/>
              </a:ext>
            </a:extLst>
          </p:cNvPr>
          <p:cNvSpPr/>
          <p:nvPr/>
        </p:nvSpPr>
        <p:spPr>
          <a:xfrm>
            <a:off x="4536420" y="3920700"/>
            <a:ext cx="1002033" cy="810685"/>
          </a:xfrm>
          <a:prstGeom prst="rect">
            <a:avLst/>
          </a:prstGeom>
          <a:solidFill>
            <a:srgbClr val="009DE0"/>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5973" rIns="35973" rtlCol="0" anchor="ctr"/>
          <a:lstStyle/>
          <a:p>
            <a:pPr algn="ctr" defTabSz="913555">
              <a:defRPr/>
            </a:pPr>
            <a:r>
              <a:rPr lang="en-GB" sz="1000" b="1" i="1">
                <a:solidFill>
                  <a:srgbClr val="FFFFFF"/>
                </a:solidFill>
                <a:latin typeface="Myriad Pro"/>
              </a:rPr>
              <a:t>Solution for wind transportation</a:t>
            </a:r>
          </a:p>
        </p:txBody>
      </p:sp>
      <p:cxnSp>
        <p:nvCxnSpPr>
          <p:cNvPr id="27" name="Straight Connector 26">
            <a:extLst>
              <a:ext uri="{FF2B5EF4-FFF2-40B4-BE49-F238E27FC236}">
                <a16:creationId xmlns:a16="http://schemas.microsoft.com/office/drawing/2014/main" id="{8E56E334-07D9-4DC5-A43C-32E1743F64D9}"/>
              </a:ext>
            </a:extLst>
          </p:cNvPr>
          <p:cNvCxnSpPr>
            <a:cxnSpLocks/>
          </p:cNvCxnSpPr>
          <p:nvPr/>
        </p:nvCxnSpPr>
        <p:spPr>
          <a:xfrm>
            <a:off x="4557231" y="2733058"/>
            <a:ext cx="2085256" cy="10494"/>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76974B9C-2EBC-4555-972B-2F4063814957}"/>
              </a:ext>
            </a:extLst>
          </p:cNvPr>
          <p:cNvSpPr/>
          <p:nvPr/>
        </p:nvSpPr>
        <p:spPr>
          <a:xfrm>
            <a:off x="4536421" y="4726431"/>
            <a:ext cx="993952" cy="842226"/>
          </a:xfrm>
          <a:prstGeom prst="rect">
            <a:avLst/>
          </a:prstGeom>
          <a:solidFill>
            <a:schemeClr val="accent1">
              <a:lumMod val="50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5973" rIns="35973" rtlCol="0" anchor="t"/>
          <a:lstStyle/>
          <a:p>
            <a:pPr algn="ctr" defTabSz="913555">
              <a:defRPr/>
            </a:pPr>
            <a:r>
              <a:rPr lang="en-GB" sz="1600" b="1" i="1">
                <a:solidFill>
                  <a:srgbClr val="FFFFFF"/>
                </a:solidFill>
                <a:latin typeface="Myriad Pro"/>
              </a:rPr>
              <a:t>2,350</a:t>
            </a:r>
            <a:br>
              <a:rPr lang="en-GB" sz="1100" b="1" i="1">
                <a:solidFill>
                  <a:srgbClr val="009DE0"/>
                </a:solidFill>
                <a:latin typeface="Myriad Pro"/>
              </a:rPr>
            </a:br>
            <a:r>
              <a:rPr lang="en-GB" sz="900" b="1" i="1">
                <a:solidFill>
                  <a:srgbClr val="FFFFFF"/>
                </a:solidFill>
                <a:latin typeface="Myriad Pro"/>
              </a:rPr>
              <a:t>Clients served </a:t>
            </a:r>
            <a:br>
              <a:rPr lang="en-GB" sz="900" b="1" i="1">
                <a:solidFill>
                  <a:srgbClr val="FFFFFF"/>
                </a:solidFill>
                <a:latin typeface="Myriad Pro"/>
              </a:rPr>
            </a:br>
            <a:r>
              <a:rPr lang="en-GB" sz="900" b="1" i="1">
                <a:solidFill>
                  <a:srgbClr val="FFFFFF"/>
                </a:solidFill>
                <a:latin typeface="Myriad Pro"/>
              </a:rPr>
              <a:t>across 60 geographies</a:t>
            </a:r>
          </a:p>
        </p:txBody>
      </p:sp>
      <p:pic>
        <p:nvPicPr>
          <p:cNvPr id="29" name="Picture 28">
            <a:extLst>
              <a:ext uri="{FF2B5EF4-FFF2-40B4-BE49-F238E27FC236}">
                <a16:creationId xmlns:a16="http://schemas.microsoft.com/office/drawing/2014/main" id="{CF8AA224-275B-4DD2-9807-6C5745F89872}"/>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5593612" y="2798860"/>
            <a:ext cx="1019158" cy="1104596"/>
          </a:xfrm>
          <a:prstGeom prst="rect">
            <a:avLst/>
          </a:prstGeom>
          <a:ln>
            <a:noFill/>
          </a:ln>
          <a:effectLst/>
        </p:spPr>
      </p:pic>
      <p:sp>
        <p:nvSpPr>
          <p:cNvPr id="30" name="Rectangle 29">
            <a:extLst>
              <a:ext uri="{FF2B5EF4-FFF2-40B4-BE49-F238E27FC236}">
                <a16:creationId xmlns:a16="http://schemas.microsoft.com/office/drawing/2014/main" id="{769CB7ED-58B6-424A-815B-6C75837EF039}"/>
              </a:ext>
            </a:extLst>
          </p:cNvPr>
          <p:cNvSpPr/>
          <p:nvPr/>
        </p:nvSpPr>
        <p:spPr>
          <a:xfrm>
            <a:off x="5592128" y="3920700"/>
            <a:ext cx="1020642" cy="810685"/>
          </a:xfrm>
          <a:prstGeom prst="rect">
            <a:avLst/>
          </a:prstGeom>
          <a:solidFill>
            <a:srgbClr val="009DE0"/>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5973" rIns="35973" rtlCol="0" anchor="ctr"/>
          <a:lstStyle/>
          <a:p>
            <a:pPr algn="ctr" defTabSz="913555">
              <a:defRPr/>
            </a:pPr>
            <a:r>
              <a:rPr lang="en-GB" sz="1000" b="1" i="1">
                <a:solidFill>
                  <a:srgbClr val="FFFFFF"/>
                </a:solidFill>
                <a:latin typeface="Myriad Pro"/>
              </a:rPr>
              <a:t>Independent consultant</a:t>
            </a:r>
            <a:br>
              <a:rPr lang="en-GB" sz="1000" b="1" i="1">
                <a:solidFill>
                  <a:srgbClr val="FFFFFF"/>
                </a:solidFill>
                <a:latin typeface="Myriad Pro"/>
              </a:rPr>
            </a:br>
            <a:r>
              <a:rPr lang="en-GB" sz="1000" b="1" i="1">
                <a:solidFill>
                  <a:srgbClr val="FFFFFF"/>
                </a:solidFill>
                <a:latin typeface="Myriad Pro"/>
              </a:rPr>
              <a:t>and service providers</a:t>
            </a:r>
          </a:p>
        </p:txBody>
      </p:sp>
      <p:sp>
        <p:nvSpPr>
          <p:cNvPr id="32" name="Rectangle 31">
            <a:extLst>
              <a:ext uri="{FF2B5EF4-FFF2-40B4-BE49-F238E27FC236}">
                <a16:creationId xmlns:a16="http://schemas.microsoft.com/office/drawing/2014/main" id="{9BA00B0B-C88B-42C9-A490-2CCD0B22ED05}"/>
              </a:ext>
            </a:extLst>
          </p:cNvPr>
          <p:cNvSpPr/>
          <p:nvPr/>
        </p:nvSpPr>
        <p:spPr>
          <a:xfrm>
            <a:off x="5611853" y="4726431"/>
            <a:ext cx="1005957" cy="842226"/>
          </a:xfrm>
          <a:prstGeom prst="rect">
            <a:avLst/>
          </a:prstGeom>
          <a:solidFill>
            <a:schemeClr val="accent1">
              <a:lumMod val="50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5973" rIns="35973" rtlCol="0" anchor="t"/>
          <a:lstStyle/>
          <a:p>
            <a:pPr algn="ctr" defTabSz="913555">
              <a:defRPr/>
            </a:pPr>
            <a:r>
              <a:rPr lang="en-GB" sz="1600" b="1" i="1">
                <a:solidFill>
                  <a:srgbClr val="FFFFFF"/>
                </a:solidFill>
                <a:latin typeface="Myriad Pro"/>
              </a:rPr>
              <a:t>3,500</a:t>
            </a:r>
            <a:r>
              <a:rPr lang="en-GB" sz="1100" b="1" i="1">
                <a:solidFill>
                  <a:srgbClr val="009DE0"/>
                </a:solidFill>
                <a:latin typeface="Myriad Pro"/>
              </a:rPr>
              <a:t> </a:t>
            </a:r>
            <a:br>
              <a:rPr lang="en-GB" sz="1100" b="1" i="1">
                <a:solidFill>
                  <a:srgbClr val="009DE0"/>
                </a:solidFill>
                <a:latin typeface="Myriad Pro"/>
              </a:rPr>
            </a:br>
            <a:r>
              <a:rPr lang="en-GB" sz="900" b="1" i="1">
                <a:solidFill>
                  <a:srgbClr val="FFFFFF"/>
                </a:solidFill>
                <a:latin typeface="Myriad Pro"/>
              </a:rPr>
              <a:t>projects advised on globally across 13 offices </a:t>
            </a:r>
          </a:p>
        </p:txBody>
      </p:sp>
      <p:sp>
        <p:nvSpPr>
          <p:cNvPr id="34" name="Rectangle 33">
            <a:extLst>
              <a:ext uri="{FF2B5EF4-FFF2-40B4-BE49-F238E27FC236}">
                <a16:creationId xmlns:a16="http://schemas.microsoft.com/office/drawing/2014/main" id="{66DA7CAF-94E1-43F6-A2AA-F51AE24EFB08}"/>
              </a:ext>
            </a:extLst>
          </p:cNvPr>
          <p:cNvSpPr/>
          <p:nvPr/>
        </p:nvSpPr>
        <p:spPr>
          <a:xfrm>
            <a:off x="6666445" y="3920700"/>
            <a:ext cx="1025934" cy="810685"/>
          </a:xfrm>
          <a:prstGeom prst="rect">
            <a:avLst/>
          </a:prstGeom>
          <a:solidFill>
            <a:srgbClr val="009DE0"/>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5973" rIns="35973" rtlCol="0" anchor="ctr"/>
          <a:lstStyle/>
          <a:p>
            <a:pPr algn="ctr" defTabSz="913555">
              <a:defRPr/>
            </a:pPr>
            <a:r>
              <a:rPr lang="en-GB" sz="1000" b="1" i="1">
                <a:solidFill>
                  <a:srgbClr val="FFFFFF"/>
                </a:solidFill>
                <a:latin typeface="Myriad Pro"/>
              </a:rPr>
              <a:t>Wind measurement systems</a:t>
            </a:r>
          </a:p>
        </p:txBody>
      </p:sp>
      <p:cxnSp>
        <p:nvCxnSpPr>
          <p:cNvPr id="35" name="Straight Connector 34">
            <a:extLst>
              <a:ext uri="{FF2B5EF4-FFF2-40B4-BE49-F238E27FC236}">
                <a16:creationId xmlns:a16="http://schemas.microsoft.com/office/drawing/2014/main" id="{797DB2B3-E784-4C4D-B9A5-E16090C74D1C}"/>
              </a:ext>
            </a:extLst>
          </p:cNvPr>
          <p:cNvCxnSpPr>
            <a:cxnSpLocks/>
          </p:cNvCxnSpPr>
          <p:nvPr/>
        </p:nvCxnSpPr>
        <p:spPr>
          <a:xfrm>
            <a:off x="6684807" y="2738004"/>
            <a:ext cx="312372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53BABBB9-101B-4BA3-B7BC-6916FAE2DC5F}"/>
              </a:ext>
            </a:extLst>
          </p:cNvPr>
          <p:cNvSpPr/>
          <p:nvPr/>
        </p:nvSpPr>
        <p:spPr>
          <a:xfrm>
            <a:off x="6665753" y="4726431"/>
            <a:ext cx="1024584" cy="842226"/>
          </a:xfrm>
          <a:prstGeom prst="rect">
            <a:avLst/>
          </a:prstGeom>
          <a:solidFill>
            <a:schemeClr val="accent1">
              <a:lumMod val="50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5973" rIns="35973" rtlCol="0" anchor="t"/>
          <a:lstStyle/>
          <a:p>
            <a:pPr algn="ctr" defTabSz="913555">
              <a:defRPr/>
            </a:pPr>
            <a:r>
              <a:rPr lang="en-GB" sz="1600" b="1" i="1">
                <a:solidFill>
                  <a:srgbClr val="FFFFFF"/>
                </a:solidFill>
                <a:latin typeface="Myriad Pro"/>
              </a:rPr>
              <a:t>10000+</a:t>
            </a:r>
          </a:p>
          <a:p>
            <a:pPr algn="ctr" defTabSz="913555">
              <a:defRPr/>
            </a:pPr>
            <a:r>
              <a:rPr lang="en-GB" sz="900" b="1" i="1">
                <a:solidFill>
                  <a:srgbClr val="FFFFFF"/>
                </a:solidFill>
                <a:latin typeface="Myriad Pro"/>
              </a:rPr>
              <a:t>Lidar deployments onshore, offshore and on turbines</a:t>
            </a:r>
            <a:endParaRPr lang="en-GB" sz="300" b="1" i="1">
              <a:solidFill>
                <a:srgbClr val="FFFFFF"/>
              </a:solidFill>
              <a:latin typeface="Myriad Pro"/>
            </a:endParaRPr>
          </a:p>
        </p:txBody>
      </p:sp>
      <p:sp>
        <p:nvSpPr>
          <p:cNvPr id="37" name="Rectangle 36">
            <a:extLst>
              <a:ext uri="{FF2B5EF4-FFF2-40B4-BE49-F238E27FC236}">
                <a16:creationId xmlns:a16="http://schemas.microsoft.com/office/drawing/2014/main" id="{A926E4F3-7775-4BA0-A12C-C294B61237AA}"/>
              </a:ext>
            </a:extLst>
          </p:cNvPr>
          <p:cNvSpPr/>
          <p:nvPr/>
        </p:nvSpPr>
        <p:spPr>
          <a:xfrm>
            <a:off x="7754997" y="3920700"/>
            <a:ext cx="995727" cy="810685"/>
          </a:xfrm>
          <a:prstGeom prst="rect">
            <a:avLst/>
          </a:prstGeom>
          <a:solidFill>
            <a:srgbClr val="009DE0"/>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5973" rIns="35973" rtlCol="0" anchor="ctr"/>
          <a:lstStyle/>
          <a:p>
            <a:pPr algn="ctr" defTabSz="913555">
              <a:defRPr/>
            </a:pPr>
            <a:r>
              <a:rPr lang="en-GB" sz="1000" b="1" i="1">
                <a:solidFill>
                  <a:srgbClr val="FFFFFF"/>
                </a:solidFill>
                <a:latin typeface="Myriad Pro"/>
              </a:rPr>
              <a:t>Technology &amp; innovation  </a:t>
            </a:r>
          </a:p>
        </p:txBody>
      </p:sp>
      <p:sp>
        <p:nvSpPr>
          <p:cNvPr id="40" name="Rectangle 39">
            <a:extLst>
              <a:ext uri="{FF2B5EF4-FFF2-40B4-BE49-F238E27FC236}">
                <a16:creationId xmlns:a16="http://schemas.microsoft.com/office/drawing/2014/main" id="{3784450A-A229-43DD-B202-266429FD9789}"/>
              </a:ext>
            </a:extLst>
          </p:cNvPr>
          <p:cNvSpPr/>
          <p:nvPr/>
        </p:nvSpPr>
        <p:spPr>
          <a:xfrm>
            <a:off x="7738622" y="4726431"/>
            <a:ext cx="1012103" cy="842226"/>
          </a:xfrm>
          <a:prstGeom prst="rect">
            <a:avLst/>
          </a:prstGeom>
          <a:solidFill>
            <a:schemeClr val="accent1">
              <a:lumMod val="50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5973" rIns="35973" rtlCol="0" anchor="ctr"/>
          <a:lstStyle/>
          <a:p>
            <a:pPr algn="ctr" defTabSz="913555">
              <a:defRPr/>
            </a:pPr>
            <a:r>
              <a:rPr lang="en-GB" sz="900" b="1" i="1">
                <a:solidFill>
                  <a:srgbClr val="FFFFFF"/>
                </a:solidFill>
                <a:latin typeface="Myriad Pro"/>
              </a:rPr>
              <a:t>Floating foundation, Mobile Port and other floating solutions </a:t>
            </a:r>
          </a:p>
        </p:txBody>
      </p:sp>
      <p:pic>
        <p:nvPicPr>
          <p:cNvPr id="64" name="Picture 91" descr="ZX Lidars">
            <a:extLst>
              <a:ext uri="{FF2B5EF4-FFF2-40B4-BE49-F238E27FC236}">
                <a16:creationId xmlns:a16="http://schemas.microsoft.com/office/drawing/2014/main" id="{76CB6B92-F4C3-40F0-BCEA-0A164C86079F}"/>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839380" y="2463268"/>
            <a:ext cx="726378" cy="148504"/>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64">
            <a:extLst>
              <a:ext uri="{FF2B5EF4-FFF2-40B4-BE49-F238E27FC236}">
                <a16:creationId xmlns:a16="http://schemas.microsoft.com/office/drawing/2014/main" id="{BA1AADC1-AD3A-498F-9FE6-695E179974F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775946" y="2412689"/>
            <a:ext cx="755764" cy="254382"/>
          </a:xfrm>
          <a:prstGeom prst="rect">
            <a:avLst/>
          </a:prstGeom>
        </p:spPr>
      </p:pic>
      <p:pic>
        <p:nvPicPr>
          <p:cNvPr id="66" name="Picture 65">
            <a:extLst>
              <a:ext uri="{FF2B5EF4-FFF2-40B4-BE49-F238E27FC236}">
                <a16:creationId xmlns:a16="http://schemas.microsoft.com/office/drawing/2014/main" id="{3CDF00C8-CEEC-44AA-BC86-C9B35468CFF4}"/>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609822" y="2349375"/>
            <a:ext cx="497321" cy="358873"/>
          </a:xfrm>
          <a:prstGeom prst="rect">
            <a:avLst/>
          </a:prstGeom>
        </p:spPr>
      </p:pic>
      <p:pic>
        <p:nvPicPr>
          <p:cNvPr id="67" name="Picture 66">
            <a:extLst>
              <a:ext uri="{FF2B5EF4-FFF2-40B4-BE49-F238E27FC236}">
                <a16:creationId xmlns:a16="http://schemas.microsoft.com/office/drawing/2014/main" id="{D20D68F8-D3C6-42A5-B4CC-2D43E0F98EC4}"/>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669440" y="2410688"/>
            <a:ext cx="601061" cy="320801"/>
          </a:xfrm>
          <a:prstGeom prst="rect">
            <a:avLst/>
          </a:prstGeom>
        </p:spPr>
      </p:pic>
      <p:pic>
        <p:nvPicPr>
          <p:cNvPr id="70" name="Picture 69">
            <a:extLst>
              <a:ext uri="{FF2B5EF4-FFF2-40B4-BE49-F238E27FC236}">
                <a16:creationId xmlns:a16="http://schemas.microsoft.com/office/drawing/2014/main" id="{65EA8A66-A104-4029-877C-CEACC5FB0B37}"/>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t="-33601" b="-2"/>
          <a:stretch/>
        </p:blipFill>
        <p:spPr>
          <a:xfrm>
            <a:off x="2423046" y="2468820"/>
            <a:ext cx="1014822" cy="119983"/>
          </a:xfrm>
          <a:prstGeom prst="rect">
            <a:avLst/>
          </a:prstGeom>
        </p:spPr>
      </p:pic>
      <p:sp>
        <p:nvSpPr>
          <p:cNvPr id="81" name="Rectangle 80">
            <a:extLst>
              <a:ext uri="{FF2B5EF4-FFF2-40B4-BE49-F238E27FC236}">
                <a16:creationId xmlns:a16="http://schemas.microsoft.com/office/drawing/2014/main" id="{6C7678C8-DD2F-4042-AA48-A97A632B6ABD}"/>
              </a:ext>
            </a:extLst>
          </p:cNvPr>
          <p:cNvSpPr/>
          <p:nvPr/>
        </p:nvSpPr>
        <p:spPr>
          <a:xfrm>
            <a:off x="1315925" y="3913487"/>
            <a:ext cx="994826" cy="810685"/>
          </a:xfrm>
          <a:prstGeom prst="rect">
            <a:avLst/>
          </a:prstGeom>
          <a:solidFill>
            <a:srgbClr val="009DE0"/>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5973" rIns="35973" rtlCol="0" anchor="ctr"/>
          <a:lstStyle/>
          <a:p>
            <a:pPr algn="ctr" defTabSz="913555">
              <a:defRPr/>
            </a:pPr>
            <a:r>
              <a:rPr lang="en-US" sz="1000" b="1">
                <a:solidFill>
                  <a:srgbClr val="FFFFFF"/>
                </a:solidFill>
                <a:latin typeface="Myriad Pro"/>
              </a:rPr>
              <a:t>Pure-play offshore wind developer and owner</a:t>
            </a:r>
            <a:endParaRPr lang="en-GB" sz="1000" b="1" i="1">
              <a:solidFill>
                <a:srgbClr val="FFFFFF"/>
              </a:solidFill>
              <a:latin typeface="Myriad Pro"/>
            </a:endParaRPr>
          </a:p>
        </p:txBody>
      </p:sp>
      <p:sp>
        <p:nvSpPr>
          <p:cNvPr id="82" name="Rectangle 81">
            <a:extLst>
              <a:ext uri="{FF2B5EF4-FFF2-40B4-BE49-F238E27FC236}">
                <a16:creationId xmlns:a16="http://schemas.microsoft.com/office/drawing/2014/main" id="{663E49F2-6B9A-4881-99C6-52AB2C49F8C5}"/>
              </a:ext>
            </a:extLst>
          </p:cNvPr>
          <p:cNvSpPr/>
          <p:nvPr/>
        </p:nvSpPr>
        <p:spPr>
          <a:xfrm>
            <a:off x="1319451" y="4719259"/>
            <a:ext cx="991300" cy="849398"/>
          </a:xfrm>
          <a:prstGeom prst="rect">
            <a:avLst/>
          </a:prstGeom>
          <a:solidFill>
            <a:schemeClr val="accent1">
              <a:lumMod val="50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5973" rIns="35973" rtlCol="0" anchor="t"/>
          <a:lstStyle/>
          <a:p>
            <a:pPr algn="ctr" defTabSz="913555">
              <a:defRPr/>
            </a:pPr>
            <a:r>
              <a:rPr lang="en-GB" sz="1600" b="1" i="1">
                <a:solidFill>
                  <a:srgbClr val="FFFFFF"/>
                </a:solidFill>
                <a:latin typeface="Myriad Pro"/>
              </a:rPr>
              <a:t>2+GW</a:t>
            </a:r>
            <a:r>
              <a:rPr lang="en-GB" sz="900" b="1" i="1">
                <a:solidFill>
                  <a:srgbClr val="FFFFFF"/>
                </a:solidFill>
                <a:latin typeface="Myriad Pro"/>
              </a:rPr>
              <a:t> gross pipeline</a:t>
            </a:r>
          </a:p>
        </p:txBody>
      </p:sp>
      <p:pic>
        <p:nvPicPr>
          <p:cNvPr id="87" name="Picture 4">
            <a:extLst>
              <a:ext uri="{FF2B5EF4-FFF2-40B4-BE49-F238E27FC236}">
                <a16:creationId xmlns:a16="http://schemas.microsoft.com/office/drawing/2014/main" id="{D89DC309-833C-4C4D-951D-242C4808F257}"/>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6128466" y="2431110"/>
            <a:ext cx="511196" cy="204479"/>
          </a:xfrm>
          <a:prstGeom prst="rect">
            <a:avLst/>
          </a:prstGeom>
          <a:noFill/>
          <a:extLst>
            <a:ext uri="{909E8E84-426E-40DD-AFC4-6F175D3DCCD1}">
              <a14:hiddenFill xmlns:a14="http://schemas.microsoft.com/office/drawing/2010/main">
                <a:solidFill>
                  <a:srgbClr val="FFFFFF"/>
                </a:solidFill>
              </a14:hiddenFill>
            </a:ext>
          </a:extLst>
        </p:spPr>
      </p:pic>
      <p:sp>
        <p:nvSpPr>
          <p:cNvPr id="88" name="Rectangle 87">
            <a:extLst>
              <a:ext uri="{FF2B5EF4-FFF2-40B4-BE49-F238E27FC236}">
                <a16:creationId xmlns:a16="http://schemas.microsoft.com/office/drawing/2014/main" id="{839B5155-1A62-4FDA-BC51-D82AF6CDBFD1}"/>
              </a:ext>
            </a:extLst>
          </p:cNvPr>
          <p:cNvSpPr/>
          <p:nvPr/>
        </p:nvSpPr>
        <p:spPr>
          <a:xfrm>
            <a:off x="9865691" y="1902829"/>
            <a:ext cx="2009850" cy="4649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555">
              <a:defRPr/>
            </a:pPr>
            <a:r>
              <a:rPr lang="en-GB" sz="1600" b="1" i="1">
                <a:solidFill>
                  <a:srgbClr val="FFFFFF"/>
                </a:solidFill>
                <a:latin typeface="Myriad Pro"/>
              </a:rPr>
              <a:t>Capital</a:t>
            </a:r>
          </a:p>
        </p:txBody>
      </p:sp>
      <p:cxnSp>
        <p:nvCxnSpPr>
          <p:cNvPr id="90" name="Straight Connector 89">
            <a:extLst>
              <a:ext uri="{FF2B5EF4-FFF2-40B4-BE49-F238E27FC236}">
                <a16:creationId xmlns:a16="http://schemas.microsoft.com/office/drawing/2014/main" id="{BAEE5A10-6AE4-4246-AE73-72E3C78D4A81}"/>
              </a:ext>
            </a:extLst>
          </p:cNvPr>
          <p:cNvCxnSpPr>
            <a:cxnSpLocks/>
          </p:cNvCxnSpPr>
          <p:nvPr/>
        </p:nvCxnSpPr>
        <p:spPr>
          <a:xfrm>
            <a:off x="9890946" y="2740843"/>
            <a:ext cx="1970781"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5" name="Rectangle 94">
            <a:extLst>
              <a:ext uri="{FF2B5EF4-FFF2-40B4-BE49-F238E27FC236}">
                <a16:creationId xmlns:a16="http://schemas.microsoft.com/office/drawing/2014/main" id="{DC4627E8-1E70-4693-8559-F1212A915503}"/>
              </a:ext>
            </a:extLst>
          </p:cNvPr>
          <p:cNvSpPr/>
          <p:nvPr/>
        </p:nvSpPr>
        <p:spPr>
          <a:xfrm>
            <a:off x="9849228" y="3920699"/>
            <a:ext cx="1014302" cy="810685"/>
          </a:xfrm>
          <a:prstGeom prst="rect">
            <a:avLst/>
          </a:prstGeom>
          <a:solidFill>
            <a:srgbClr val="009DE0"/>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5973" rIns="35973" rtlCol="0" anchor="ctr"/>
          <a:lstStyle/>
          <a:p>
            <a:pPr algn="ctr" defTabSz="913555">
              <a:defRPr/>
            </a:pPr>
            <a:r>
              <a:rPr lang="en-GB" sz="1000" b="1" i="1">
                <a:solidFill>
                  <a:srgbClr val="FFFFFF"/>
                </a:solidFill>
                <a:latin typeface="Myriad Pro"/>
              </a:rPr>
              <a:t>Financial partnerships</a:t>
            </a:r>
          </a:p>
        </p:txBody>
      </p:sp>
      <p:sp>
        <p:nvSpPr>
          <p:cNvPr id="96" name="Rectangle 95">
            <a:extLst>
              <a:ext uri="{FF2B5EF4-FFF2-40B4-BE49-F238E27FC236}">
                <a16:creationId xmlns:a16="http://schemas.microsoft.com/office/drawing/2014/main" id="{A8488694-C4D5-484C-8BDE-BC1F7DB5817E}"/>
              </a:ext>
            </a:extLst>
          </p:cNvPr>
          <p:cNvSpPr/>
          <p:nvPr/>
        </p:nvSpPr>
        <p:spPr>
          <a:xfrm>
            <a:off x="9842663" y="4726431"/>
            <a:ext cx="1012103" cy="839876"/>
          </a:xfrm>
          <a:prstGeom prst="rect">
            <a:avLst/>
          </a:prstGeom>
          <a:solidFill>
            <a:schemeClr val="accent1">
              <a:lumMod val="50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5973" rIns="35973" rtlCol="0" anchor="ctr"/>
          <a:lstStyle/>
          <a:p>
            <a:pPr algn="ctr" defTabSz="913555">
              <a:defRPr/>
            </a:pPr>
            <a:r>
              <a:rPr lang="en-GB" sz="1600" b="1" i="1">
                <a:solidFill>
                  <a:srgbClr val="FFFFFF"/>
                </a:solidFill>
                <a:latin typeface="Myriad Pro"/>
              </a:rPr>
              <a:t>1,000</a:t>
            </a:r>
            <a:r>
              <a:rPr lang="en-GB" sz="1000" b="1" i="1">
                <a:solidFill>
                  <a:srgbClr val="FFFFFF"/>
                </a:solidFill>
                <a:latin typeface="Myriad Pro"/>
              </a:rPr>
              <a:t> </a:t>
            </a:r>
            <a:r>
              <a:rPr lang="en-GB" sz="900" b="1" i="1">
                <a:solidFill>
                  <a:srgbClr val="FFFFFF"/>
                </a:solidFill>
                <a:latin typeface="Myriad Pro"/>
              </a:rPr>
              <a:t>EURm equity through</a:t>
            </a:r>
            <a:endParaRPr lang="en-GB" sz="1000" b="1" i="1">
              <a:solidFill>
                <a:srgbClr val="FFFFFF"/>
              </a:solidFill>
              <a:latin typeface="Myriad Pro"/>
            </a:endParaRPr>
          </a:p>
          <a:p>
            <a:pPr algn="ctr" defTabSz="913555">
              <a:defRPr/>
            </a:pPr>
            <a:r>
              <a:rPr lang="en-GB" sz="900" b="1" i="1">
                <a:solidFill>
                  <a:srgbClr val="FFFFFF"/>
                </a:solidFill>
                <a:latin typeface="Myriad Pro"/>
              </a:rPr>
              <a:t>Fund management and financial JVs</a:t>
            </a:r>
          </a:p>
        </p:txBody>
      </p:sp>
      <p:pic>
        <p:nvPicPr>
          <p:cNvPr id="97" name="Picture 4">
            <a:extLst>
              <a:ext uri="{FF2B5EF4-FFF2-40B4-BE49-F238E27FC236}">
                <a16:creationId xmlns:a16="http://schemas.microsoft.com/office/drawing/2014/main" id="{D654B0B4-7A5A-409E-846A-DA01AECAC88E}"/>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9962511" y="2833033"/>
            <a:ext cx="393432" cy="138121"/>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6">
            <a:extLst>
              <a:ext uri="{FF2B5EF4-FFF2-40B4-BE49-F238E27FC236}">
                <a16:creationId xmlns:a16="http://schemas.microsoft.com/office/drawing/2014/main" id="{9F2BE9CA-FB4F-4EA9-BFB0-AEADDC4B9FFA}"/>
              </a:ext>
            </a:extLst>
          </p:cNvPr>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9972029" y="3185262"/>
            <a:ext cx="297441" cy="237025"/>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98">
            <a:extLst>
              <a:ext uri="{FF2B5EF4-FFF2-40B4-BE49-F238E27FC236}">
                <a16:creationId xmlns:a16="http://schemas.microsoft.com/office/drawing/2014/main" id="{754B4EFB-21A8-49F6-AE08-4C4DC83F0866}"/>
              </a:ext>
            </a:extLst>
          </p:cNvPr>
          <p:cNvPicPr>
            <a:picLocks noChangeAspect="1"/>
          </p:cNvPicPr>
          <p:nvPr/>
        </p:nvPicPr>
        <p:blipFill>
          <a:blip r:embed="rId15" cstate="email">
            <a:extLst>
              <a:ext uri="{28A0092B-C50C-407E-A947-70E740481C1C}">
                <a14:useLocalDpi xmlns:a14="http://schemas.microsoft.com/office/drawing/2010/main"/>
              </a:ext>
            </a:extLst>
          </a:blip>
          <a:srcRect/>
          <a:stretch/>
        </p:blipFill>
        <p:spPr>
          <a:xfrm>
            <a:off x="1322107" y="2792510"/>
            <a:ext cx="1004142" cy="1101513"/>
          </a:xfrm>
          <a:prstGeom prst="rect">
            <a:avLst/>
          </a:prstGeom>
        </p:spPr>
      </p:pic>
      <p:pic>
        <p:nvPicPr>
          <p:cNvPr id="101" name="Picture 100" descr="Kommunal Landspensjonskasse - Wikipedia">
            <a:extLst>
              <a:ext uri="{FF2B5EF4-FFF2-40B4-BE49-F238E27FC236}">
                <a16:creationId xmlns:a16="http://schemas.microsoft.com/office/drawing/2014/main" id="{19EB0E57-BAFD-47EA-ACEB-086F239EA2D2}"/>
              </a:ext>
            </a:extLst>
          </p:cNvPr>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10456328" y="3170452"/>
            <a:ext cx="297441" cy="200013"/>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101" descr="MEAG (MUNCHEN) - Business Immo Directory">
            <a:extLst>
              <a:ext uri="{FF2B5EF4-FFF2-40B4-BE49-F238E27FC236}">
                <a16:creationId xmlns:a16="http://schemas.microsoft.com/office/drawing/2014/main" id="{A4E7D654-DBB4-42A5-B3C6-D2C10FCA3507}"/>
              </a:ext>
            </a:extLst>
          </p:cNvPr>
          <p:cNvPicPr>
            <a:picLocks noChangeAspect="1" noChangeArrowheads="1"/>
          </p:cNvPicPr>
          <p:nvPr/>
        </p:nvPicPr>
        <p:blipFill rotWithShape="1">
          <a:blip r:embed="rId17"/>
          <a:srcRect/>
          <a:stretch/>
        </p:blipFill>
        <p:spPr bwMode="auto">
          <a:xfrm>
            <a:off x="10482351" y="2863772"/>
            <a:ext cx="357226" cy="128566"/>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102" descr="A picture containing text&#10;&#10;Description automatically generated">
            <a:extLst>
              <a:ext uri="{FF2B5EF4-FFF2-40B4-BE49-F238E27FC236}">
                <a16:creationId xmlns:a16="http://schemas.microsoft.com/office/drawing/2014/main" id="{3F7706C5-4D60-49E3-8EE7-BA8E2437CEA9}"/>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9972027" y="3595723"/>
            <a:ext cx="715138" cy="140489"/>
          </a:xfrm>
          <a:prstGeom prst="rect">
            <a:avLst/>
          </a:prstGeom>
        </p:spPr>
      </p:pic>
      <p:sp>
        <p:nvSpPr>
          <p:cNvPr id="100" name="TextBox 99">
            <a:extLst>
              <a:ext uri="{FF2B5EF4-FFF2-40B4-BE49-F238E27FC236}">
                <a16:creationId xmlns:a16="http://schemas.microsoft.com/office/drawing/2014/main" id="{55D18DCE-AF03-4620-B5EB-174644A58F20}"/>
              </a:ext>
            </a:extLst>
          </p:cNvPr>
          <p:cNvSpPr txBox="1"/>
          <p:nvPr/>
        </p:nvSpPr>
        <p:spPr>
          <a:xfrm>
            <a:off x="9890946" y="2373316"/>
            <a:ext cx="989743" cy="369236"/>
          </a:xfrm>
          <a:prstGeom prst="rect">
            <a:avLst/>
          </a:prstGeom>
          <a:noFill/>
        </p:spPr>
        <p:txBody>
          <a:bodyPr wrap="square" rtlCol="0">
            <a:spAutoFit/>
          </a:bodyPr>
          <a:lstStyle/>
          <a:p>
            <a:pPr algn="ctr" defTabSz="914103">
              <a:defRPr/>
            </a:pPr>
            <a:r>
              <a:rPr lang="en-US" sz="900">
                <a:solidFill>
                  <a:srgbClr val="009DE0"/>
                </a:solidFill>
                <a:latin typeface="Myriad Pro"/>
              </a:rPr>
              <a:t>Hvitsten Asset Manager</a:t>
            </a:r>
          </a:p>
        </p:txBody>
      </p:sp>
      <p:sp>
        <p:nvSpPr>
          <p:cNvPr id="31" name="Rectangle 30">
            <a:extLst>
              <a:ext uri="{FF2B5EF4-FFF2-40B4-BE49-F238E27FC236}">
                <a16:creationId xmlns:a16="http://schemas.microsoft.com/office/drawing/2014/main" id="{A6F15361-6E3E-4C56-80CE-79610F6EAF9B}"/>
              </a:ext>
            </a:extLst>
          </p:cNvPr>
          <p:cNvSpPr/>
          <p:nvPr/>
        </p:nvSpPr>
        <p:spPr>
          <a:xfrm>
            <a:off x="9865819" y="2797342"/>
            <a:ext cx="980293" cy="10993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3">
              <a:defRPr/>
            </a:pPr>
            <a:endParaRPr lang="en-GB" sz="1799">
              <a:solidFill>
                <a:srgbClr val="FFFFFF"/>
              </a:solidFill>
              <a:latin typeface="Myriad Pro"/>
            </a:endParaRPr>
          </a:p>
        </p:txBody>
      </p:sp>
      <p:pic>
        <p:nvPicPr>
          <p:cNvPr id="91" name="Picture 6">
            <a:extLst>
              <a:ext uri="{FF2B5EF4-FFF2-40B4-BE49-F238E27FC236}">
                <a16:creationId xmlns:a16="http://schemas.microsoft.com/office/drawing/2014/main" id="{F2C9299B-C796-4B37-8011-768E62AE14F8}"/>
              </a:ext>
            </a:extLst>
          </p:cNvPr>
          <p:cNvPicPr>
            <a:picLocks noChangeAspect="1" noChangeArrowheads="1"/>
          </p:cNvPicPr>
          <p:nvPr/>
        </p:nvPicPr>
        <p:blipFill>
          <a:blip r:embed="rId19" cstate="email">
            <a:extLst>
              <a:ext uri="{28A0092B-C50C-407E-A947-70E740481C1C}">
                <a14:useLocalDpi xmlns:a14="http://schemas.microsoft.com/office/drawing/2010/main"/>
              </a:ext>
            </a:extLst>
          </a:blip>
          <a:srcRect/>
          <a:stretch/>
        </p:blipFill>
        <p:spPr bwMode="auto">
          <a:xfrm>
            <a:off x="7741197" y="2792136"/>
            <a:ext cx="996193" cy="1112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 name="Rectangle 103">
            <a:extLst>
              <a:ext uri="{FF2B5EF4-FFF2-40B4-BE49-F238E27FC236}">
                <a16:creationId xmlns:a16="http://schemas.microsoft.com/office/drawing/2014/main" id="{B0EF5FF6-A616-4F76-AC98-B52E3C9C1529}"/>
              </a:ext>
            </a:extLst>
          </p:cNvPr>
          <p:cNvSpPr/>
          <p:nvPr/>
        </p:nvSpPr>
        <p:spPr>
          <a:xfrm>
            <a:off x="10903401" y="3933290"/>
            <a:ext cx="972384" cy="785970"/>
          </a:xfrm>
          <a:prstGeom prst="rect">
            <a:avLst/>
          </a:prstGeom>
          <a:solidFill>
            <a:srgbClr val="009DE0"/>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5973" rIns="35973" rtlCol="0" anchor="ctr"/>
          <a:lstStyle/>
          <a:p>
            <a:pPr algn="ctr" defTabSz="913555">
              <a:defRPr/>
            </a:pPr>
            <a:r>
              <a:rPr lang="en-GB" sz="900" b="1" i="1">
                <a:solidFill>
                  <a:srgbClr val="FFFFFF"/>
                </a:solidFill>
                <a:latin typeface="Myriad Pro"/>
              </a:rPr>
              <a:t>Managing further investment opportunities</a:t>
            </a:r>
          </a:p>
        </p:txBody>
      </p:sp>
      <p:sp>
        <p:nvSpPr>
          <p:cNvPr id="106" name="Rectangle 105">
            <a:extLst>
              <a:ext uri="{FF2B5EF4-FFF2-40B4-BE49-F238E27FC236}">
                <a16:creationId xmlns:a16="http://schemas.microsoft.com/office/drawing/2014/main" id="{C48E1E2F-3A92-457F-9263-4EA6815D90FC}"/>
              </a:ext>
            </a:extLst>
          </p:cNvPr>
          <p:cNvSpPr/>
          <p:nvPr/>
        </p:nvSpPr>
        <p:spPr>
          <a:xfrm>
            <a:off x="10903401" y="4725163"/>
            <a:ext cx="972384" cy="839876"/>
          </a:xfrm>
          <a:prstGeom prst="rect">
            <a:avLst/>
          </a:prstGeom>
          <a:solidFill>
            <a:schemeClr val="accent1">
              <a:lumMod val="50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5973" rIns="35973" rtlCol="0" anchor="ctr"/>
          <a:lstStyle/>
          <a:p>
            <a:pPr algn="ctr" defTabSz="913555">
              <a:defRPr/>
            </a:pPr>
            <a:r>
              <a:rPr lang="en-GB" sz="900" b="1" i="1">
                <a:solidFill>
                  <a:srgbClr val="FFFFFF"/>
                </a:solidFill>
                <a:latin typeface="Myriad Pro"/>
              </a:rPr>
              <a:t>Investments made within renewable energy related companies</a:t>
            </a:r>
          </a:p>
        </p:txBody>
      </p:sp>
      <p:pic>
        <p:nvPicPr>
          <p:cNvPr id="107" name="Picture 106">
            <a:extLst>
              <a:ext uri="{FF2B5EF4-FFF2-40B4-BE49-F238E27FC236}">
                <a16:creationId xmlns:a16="http://schemas.microsoft.com/office/drawing/2014/main" id="{B480D6C6-06C2-44AD-89B2-68DF6C26953F}"/>
              </a:ext>
            </a:extLst>
          </p:cNvPr>
          <p:cNvPicPr>
            <a:picLocks noChangeAspect="1"/>
          </p:cNvPicPr>
          <p:nvPr/>
        </p:nvPicPr>
        <p:blipFill>
          <a:blip r:embed="rId20" cstate="email">
            <a:extLst>
              <a:ext uri="{28A0092B-C50C-407E-A947-70E740481C1C}">
                <a14:useLocalDpi xmlns:a14="http://schemas.microsoft.com/office/drawing/2010/main"/>
              </a:ext>
            </a:extLst>
          </a:blip>
          <a:srcRect/>
          <a:stretch/>
        </p:blipFill>
        <p:spPr>
          <a:xfrm>
            <a:off x="10903427" y="2789955"/>
            <a:ext cx="972087" cy="1106590"/>
          </a:xfrm>
          <a:prstGeom prst="rect">
            <a:avLst/>
          </a:prstGeom>
        </p:spPr>
      </p:pic>
      <p:pic>
        <p:nvPicPr>
          <p:cNvPr id="69" name="Picture 68">
            <a:extLst>
              <a:ext uri="{FF2B5EF4-FFF2-40B4-BE49-F238E27FC236}">
                <a16:creationId xmlns:a16="http://schemas.microsoft.com/office/drawing/2014/main" id="{4FFF63CD-60DB-46E4-B629-EBE525FA0997}"/>
              </a:ext>
            </a:extLst>
          </p:cNvPr>
          <p:cNvPicPr>
            <a:picLocks noChangeAspect="1"/>
          </p:cNvPicPr>
          <p:nvPr/>
        </p:nvPicPr>
        <p:blipFill>
          <a:blip r:embed="rId21" cstate="email">
            <a:extLst>
              <a:ext uri="{28A0092B-C50C-407E-A947-70E740481C1C}">
                <a14:useLocalDpi xmlns:a14="http://schemas.microsoft.com/office/drawing/2010/main"/>
              </a:ext>
            </a:extLst>
          </a:blip>
          <a:srcRect/>
          <a:stretch/>
        </p:blipFill>
        <p:spPr>
          <a:xfrm>
            <a:off x="4536421" y="2792496"/>
            <a:ext cx="999907" cy="1103555"/>
          </a:xfrm>
          <a:prstGeom prst="rect">
            <a:avLst/>
          </a:prstGeom>
        </p:spPr>
      </p:pic>
      <p:cxnSp>
        <p:nvCxnSpPr>
          <p:cNvPr id="33" name="Straight Connector 32">
            <a:extLst>
              <a:ext uri="{FF2B5EF4-FFF2-40B4-BE49-F238E27FC236}">
                <a16:creationId xmlns:a16="http://schemas.microsoft.com/office/drawing/2014/main" id="{44C40C8F-8871-4752-BD36-957BFA1DBCDE}"/>
              </a:ext>
            </a:extLst>
          </p:cNvPr>
          <p:cNvCxnSpPr>
            <a:cxnSpLocks/>
          </p:cNvCxnSpPr>
          <p:nvPr/>
        </p:nvCxnSpPr>
        <p:spPr>
          <a:xfrm flipV="1">
            <a:off x="8328963" y="2833032"/>
            <a:ext cx="144668" cy="358204"/>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73" name="Picture 72">
            <a:extLst>
              <a:ext uri="{FF2B5EF4-FFF2-40B4-BE49-F238E27FC236}">
                <a16:creationId xmlns:a16="http://schemas.microsoft.com/office/drawing/2014/main" id="{1F0A9BB1-12B9-43C8-A6C5-A07FC6894F60}"/>
              </a:ext>
            </a:extLst>
          </p:cNvPr>
          <p:cNvPicPr>
            <a:picLocks noChangeAspect="1"/>
          </p:cNvPicPr>
          <p:nvPr/>
        </p:nvPicPr>
        <p:blipFill>
          <a:blip r:embed="rId22" cstate="email">
            <a:extLst>
              <a:ext uri="{28A0092B-C50C-407E-A947-70E740481C1C}">
                <a14:useLocalDpi xmlns:a14="http://schemas.microsoft.com/office/drawing/2010/main"/>
              </a:ext>
            </a:extLst>
          </a:blip>
          <a:srcRect/>
          <a:stretch/>
        </p:blipFill>
        <p:spPr>
          <a:xfrm>
            <a:off x="6670056" y="2784841"/>
            <a:ext cx="1013631" cy="1111330"/>
          </a:xfrm>
          <a:prstGeom prst="rect">
            <a:avLst/>
          </a:prstGeom>
        </p:spPr>
      </p:pic>
      <p:pic>
        <p:nvPicPr>
          <p:cNvPr id="84" name="Picture 83">
            <a:extLst>
              <a:ext uri="{FF2B5EF4-FFF2-40B4-BE49-F238E27FC236}">
                <a16:creationId xmlns:a16="http://schemas.microsoft.com/office/drawing/2014/main" id="{7CDEE3F4-A80A-4155-65E2-85527B3DE741}"/>
              </a:ext>
            </a:extLst>
          </p:cNvPr>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1327516" y="2511119"/>
            <a:ext cx="905354" cy="95300"/>
          </a:xfrm>
          <a:prstGeom prst="rect">
            <a:avLst/>
          </a:prstGeom>
        </p:spPr>
      </p:pic>
      <p:pic>
        <p:nvPicPr>
          <p:cNvPr id="86" name="Picture 85">
            <a:extLst>
              <a:ext uri="{FF2B5EF4-FFF2-40B4-BE49-F238E27FC236}">
                <a16:creationId xmlns:a16="http://schemas.microsoft.com/office/drawing/2014/main" id="{D4FBF2D3-0909-75A0-02FF-9022E06C58D1}"/>
              </a:ext>
            </a:extLst>
          </p:cNvPr>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250211" y="2511118"/>
            <a:ext cx="1031911" cy="93280"/>
          </a:xfrm>
          <a:prstGeom prst="rect">
            <a:avLst/>
          </a:prstGeom>
        </p:spPr>
      </p:pic>
      <p:pic>
        <p:nvPicPr>
          <p:cNvPr id="93" name="Picture 92" descr="Logo&#10;&#10;Description automatically generated">
            <a:extLst>
              <a:ext uri="{FF2B5EF4-FFF2-40B4-BE49-F238E27FC236}">
                <a16:creationId xmlns:a16="http://schemas.microsoft.com/office/drawing/2014/main" id="{5C245894-AC2C-5D62-219B-69108EF56FD6}"/>
              </a:ext>
            </a:extLst>
          </p:cNvPr>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7846031" y="2482991"/>
            <a:ext cx="715967" cy="94380"/>
          </a:xfrm>
          <a:prstGeom prst="rect">
            <a:avLst/>
          </a:prstGeom>
        </p:spPr>
      </p:pic>
      <p:pic>
        <p:nvPicPr>
          <p:cNvPr id="105" name="Picture 104">
            <a:extLst>
              <a:ext uri="{FF2B5EF4-FFF2-40B4-BE49-F238E27FC236}">
                <a16:creationId xmlns:a16="http://schemas.microsoft.com/office/drawing/2014/main" id="{5710FCAF-24C3-7BC9-02CC-17E23F841B27}"/>
              </a:ext>
            </a:extLst>
          </p:cNvPr>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10887492" y="2487686"/>
            <a:ext cx="1004769" cy="91019"/>
          </a:xfrm>
          <a:prstGeom prst="rect">
            <a:avLst/>
          </a:prstGeom>
        </p:spPr>
      </p:pic>
      <p:sp>
        <p:nvSpPr>
          <p:cNvPr id="25" name="Rectangle 24">
            <a:extLst>
              <a:ext uri="{FF2B5EF4-FFF2-40B4-BE49-F238E27FC236}">
                <a16:creationId xmlns:a16="http://schemas.microsoft.com/office/drawing/2014/main" id="{0B31A94A-1745-9C5D-4155-5A8F0177C438}"/>
              </a:ext>
            </a:extLst>
          </p:cNvPr>
          <p:cNvSpPr/>
          <p:nvPr/>
        </p:nvSpPr>
        <p:spPr>
          <a:xfrm>
            <a:off x="8794903" y="3908597"/>
            <a:ext cx="1014071" cy="810685"/>
          </a:xfrm>
          <a:prstGeom prst="rect">
            <a:avLst/>
          </a:prstGeom>
          <a:solidFill>
            <a:srgbClr val="009DE0"/>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5973" rIns="35973" rtlCol="0" anchor="ctr"/>
          <a:lstStyle/>
          <a:p>
            <a:pPr algn="ctr" defTabSz="913555">
              <a:defRPr/>
            </a:pPr>
            <a:r>
              <a:rPr lang="en-GB" sz="1000" b="1" i="1">
                <a:solidFill>
                  <a:srgbClr val="FFFFFF"/>
                </a:solidFill>
                <a:latin typeface="Myriad Pro"/>
              </a:rPr>
              <a:t>Software as a Service</a:t>
            </a:r>
          </a:p>
        </p:txBody>
      </p:sp>
      <p:sp>
        <p:nvSpPr>
          <p:cNvPr id="38" name="Rectangle 37">
            <a:extLst>
              <a:ext uri="{FF2B5EF4-FFF2-40B4-BE49-F238E27FC236}">
                <a16:creationId xmlns:a16="http://schemas.microsoft.com/office/drawing/2014/main" id="{43A0A547-1839-1FA8-D3DE-00AC1C0B8153}"/>
              </a:ext>
            </a:extLst>
          </p:cNvPr>
          <p:cNvSpPr/>
          <p:nvPr/>
        </p:nvSpPr>
        <p:spPr>
          <a:xfrm>
            <a:off x="8804489" y="4729656"/>
            <a:ext cx="996797" cy="842226"/>
          </a:xfrm>
          <a:prstGeom prst="rect">
            <a:avLst/>
          </a:prstGeom>
          <a:solidFill>
            <a:schemeClr val="accent1">
              <a:lumMod val="50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5973" rIns="35973" rtlCol="0" anchor="t"/>
          <a:lstStyle/>
          <a:p>
            <a:pPr algn="ctr" defTabSz="913555">
              <a:defRPr/>
            </a:pPr>
            <a:r>
              <a:rPr lang="en-GB" sz="1600" b="1" i="1">
                <a:solidFill>
                  <a:srgbClr val="FFFFFF"/>
                </a:solidFill>
                <a:latin typeface="Myriad Pro"/>
              </a:rPr>
              <a:t>7GW+ </a:t>
            </a:r>
          </a:p>
          <a:p>
            <a:pPr algn="ctr" defTabSz="913555">
              <a:defRPr/>
            </a:pPr>
            <a:r>
              <a:rPr lang="en-GB" sz="900" b="1" i="1">
                <a:solidFill>
                  <a:srgbClr val="FFFFFF"/>
                </a:solidFill>
                <a:latin typeface="Myriad Pro"/>
              </a:rPr>
              <a:t>on our systems.</a:t>
            </a:r>
            <a:r>
              <a:rPr lang="en-GB" sz="900" b="1">
                <a:solidFill>
                  <a:srgbClr val="000000"/>
                </a:solidFill>
                <a:latin typeface="Poppins" panose="00000500000000000000" pitchFamily="2" charset="0"/>
              </a:rPr>
              <a:t> </a:t>
            </a:r>
            <a:r>
              <a:rPr lang="en-GB" sz="900" b="1" i="1">
                <a:solidFill>
                  <a:srgbClr val="FFFFFF"/>
                </a:solidFill>
                <a:latin typeface="Myriad Pro"/>
              </a:rPr>
              <a:t>Making asset management safer and easier</a:t>
            </a:r>
          </a:p>
        </p:txBody>
      </p:sp>
      <p:pic>
        <p:nvPicPr>
          <p:cNvPr id="39" name="Picture 7">
            <a:extLst>
              <a:ext uri="{FF2B5EF4-FFF2-40B4-BE49-F238E27FC236}">
                <a16:creationId xmlns:a16="http://schemas.microsoft.com/office/drawing/2014/main" id="{874370A1-6AF8-6DE7-F112-BD7FC4C1EF17}"/>
              </a:ext>
            </a:extLst>
          </p:cNvPr>
          <p:cNvPicPr>
            <a:picLocks noChangeAspect="1" noChangeArrowheads="1"/>
          </p:cNvPicPr>
          <p:nvPr/>
        </p:nvPicPr>
        <p:blipFill>
          <a:blip r:embed="rId27" cstate="email">
            <a:extLst>
              <a:ext uri="{28A0092B-C50C-407E-A947-70E740481C1C}">
                <a14:useLocalDpi xmlns:a14="http://schemas.microsoft.com/office/drawing/2010/main"/>
              </a:ext>
            </a:extLst>
          </a:blip>
          <a:srcRect/>
          <a:stretch/>
        </p:blipFill>
        <p:spPr bwMode="auto">
          <a:xfrm>
            <a:off x="8794903" y="2796535"/>
            <a:ext cx="1013631" cy="1111330"/>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3">
            <a:extLst>
              <a:ext uri="{FF2B5EF4-FFF2-40B4-BE49-F238E27FC236}">
                <a16:creationId xmlns:a16="http://schemas.microsoft.com/office/drawing/2014/main" id="{821FF6E5-8AE1-F994-A709-EB91F5CF4DC4}"/>
              </a:ext>
            </a:extLst>
          </p:cNvPr>
          <p:cNvPicPr>
            <a:picLocks noChangeAspect="1" noChangeArrowheads="1"/>
          </p:cNvPicPr>
          <p:nvPr/>
        </p:nvPicPr>
        <p:blipFill>
          <a:blip r:embed="rId28" cstate="email">
            <a:extLst>
              <a:ext uri="{28A0092B-C50C-407E-A947-70E740481C1C}">
                <a14:useLocalDpi xmlns:a14="http://schemas.microsoft.com/office/drawing/2010/main"/>
              </a:ext>
            </a:extLst>
          </a:blip>
          <a:srcRect/>
          <a:stretch>
            <a:fillRect/>
          </a:stretch>
        </p:blipFill>
        <p:spPr bwMode="auto">
          <a:xfrm>
            <a:off x="8912268" y="2448618"/>
            <a:ext cx="732193" cy="22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raphic 11">
            <a:extLst>
              <a:ext uri="{FF2B5EF4-FFF2-40B4-BE49-F238E27FC236}">
                <a16:creationId xmlns:a16="http://schemas.microsoft.com/office/drawing/2014/main" id="{56C35FA9-F592-5139-64BA-B890ED918307}"/>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5440052" y="1534696"/>
            <a:ext cx="304152" cy="206363"/>
          </a:xfrm>
          <a:prstGeom prst="rect">
            <a:avLst/>
          </a:prstGeom>
        </p:spPr>
      </p:pic>
    </p:spTree>
    <p:extLst>
      <p:ext uri="{BB962C8B-B14F-4D97-AF65-F5344CB8AC3E}">
        <p14:creationId xmlns:p14="http://schemas.microsoft.com/office/powerpoint/2010/main" val="28052918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5FA10C7-2C64-DB07-8C12-C7A610F5388D}"/>
              </a:ext>
            </a:extLst>
          </p:cNvPr>
          <p:cNvSpPr>
            <a:spLocks noGrp="1"/>
          </p:cNvSpPr>
          <p:nvPr>
            <p:ph type="sldNum" sz="quarter" idx="12"/>
          </p:nvPr>
        </p:nvSpPr>
        <p:spPr/>
        <p:txBody>
          <a:bodyPr/>
          <a:lstStyle/>
          <a:p>
            <a:fld id="{C16C2921-6903-4DB2-82DB-C5609A64D8DE}" type="slidenum">
              <a:rPr lang="en-GB" smtClean="0"/>
              <a:t>6</a:t>
            </a:fld>
            <a:endParaRPr lang="en-GB"/>
          </a:p>
        </p:txBody>
      </p:sp>
      <p:grpSp>
        <p:nvGrpSpPr>
          <p:cNvPr id="3" name="Graphic 4">
            <a:extLst>
              <a:ext uri="{FF2B5EF4-FFF2-40B4-BE49-F238E27FC236}">
                <a16:creationId xmlns:a16="http://schemas.microsoft.com/office/drawing/2014/main" id="{E8BA3959-D748-7E7E-4FB6-CE617A18E06A}"/>
              </a:ext>
            </a:extLst>
          </p:cNvPr>
          <p:cNvGrpSpPr/>
          <p:nvPr/>
        </p:nvGrpSpPr>
        <p:grpSpPr>
          <a:xfrm>
            <a:off x="4277735" y="2035030"/>
            <a:ext cx="3636573" cy="3636486"/>
            <a:chOff x="4277735" y="2035030"/>
            <a:chExt cx="3636573" cy="3636486"/>
          </a:xfrm>
          <a:solidFill>
            <a:schemeClr val="tx1"/>
          </a:solidFill>
        </p:grpSpPr>
        <p:sp>
          <p:nvSpPr>
            <p:cNvPr id="4" name="Freeform: Shape 3">
              <a:extLst>
                <a:ext uri="{FF2B5EF4-FFF2-40B4-BE49-F238E27FC236}">
                  <a16:creationId xmlns:a16="http://schemas.microsoft.com/office/drawing/2014/main" id="{7396F8A8-BC46-3255-D5DA-8897D9AC39C1}"/>
                </a:ext>
              </a:extLst>
            </p:cNvPr>
            <p:cNvSpPr/>
            <p:nvPr/>
          </p:nvSpPr>
          <p:spPr>
            <a:xfrm>
              <a:off x="4277735" y="3749394"/>
              <a:ext cx="1792333" cy="1922079"/>
            </a:xfrm>
            <a:custGeom>
              <a:avLst/>
              <a:gdLst>
                <a:gd name="connsiteX0" fmla="*/ 1792290 w 1792333"/>
                <a:gd name="connsiteY0" fmla="*/ 1922079 h 1922079"/>
                <a:gd name="connsiteX1" fmla="*/ 1110440 w 1792333"/>
                <a:gd name="connsiteY1" fmla="*/ 1779346 h 1922079"/>
                <a:gd name="connsiteX2" fmla="*/ 532492 w 1792333"/>
                <a:gd name="connsiteY2" fmla="*/ 1389717 h 1922079"/>
                <a:gd name="connsiteX3" fmla="*/ 142864 w 1792333"/>
                <a:gd name="connsiteY3" fmla="*/ 811769 h 1922079"/>
                <a:gd name="connsiteX4" fmla="*/ 173 w 1792333"/>
                <a:gd name="connsiteY4" fmla="*/ 129876 h 1922079"/>
                <a:gd name="connsiteX5" fmla="*/ 0 w 1792333"/>
                <a:gd name="connsiteY5" fmla="*/ 116672 h 1922079"/>
                <a:gd name="connsiteX6" fmla="*/ 12728 w 1792333"/>
                <a:gd name="connsiteY6" fmla="*/ 103944 h 1922079"/>
                <a:gd name="connsiteX7" fmla="*/ 16797 w 1792333"/>
                <a:gd name="connsiteY7" fmla="*/ 103944 h 1922079"/>
                <a:gd name="connsiteX8" fmla="*/ 14763 w 1792333"/>
                <a:gd name="connsiteY8" fmla="*/ 101909 h 1922079"/>
                <a:gd name="connsiteX9" fmla="*/ 116672 w 1792333"/>
                <a:gd name="connsiteY9" fmla="*/ 0 h 1922079"/>
                <a:gd name="connsiteX10" fmla="*/ 218581 w 1792333"/>
                <a:gd name="connsiteY10" fmla="*/ 101909 h 1922079"/>
                <a:gd name="connsiteX11" fmla="*/ 216547 w 1792333"/>
                <a:gd name="connsiteY11" fmla="*/ 103944 h 1922079"/>
                <a:gd name="connsiteX12" fmla="*/ 220616 w 1792333"/>
                <a:gd name="connsiteY12" fmla="*/ 103944 h 1922079"/>
                <a:gd name="connsiteX13" fmla="*/ 232435 w 1792333"/>
                <a:gd name="connsiteY13" fmla="*/ 115763 h 1922079"/>
                <a:gd name="connsiteX14" fmla="*/ 232608 w 1792333"/>
                <a:gd name="connsiteY14" fmla="*/ 130439 h 1922079"/>
                <a:gd name="connsiteX15" fmla="*/ 1788047 w 1792333"/>
                <a:gd name="connsiteY15" fmla="*/ 1689471 h 1922079"/>
                <a:gd name="connsiteX16" fmla="*/ 1673843 w 1792333"/>
                <a:gd name="connsiteY16" fmla="*/ 1803676 h 1922079"/>
                <a:gd name="connsiteX17" fmla="*/ 1792247 w 1792333"/>
                <a:gd name="connsiteY17" fmla="*/ 1922079 h 1922079"/>
                <a:gd name="connsiteX18" fmla="*/ 1792333 w 1792333"/>
                <a:gd name="connsiteY18" fmla="*/ 1922079 h 1922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92333" h="1922079">
                  <a:moveTo>
                    <a:pt x="1792290" y="1922079"/>
                  </a:moveTo>
                  <a:cubicBezTo>
                    <a:pt x="1556002" y="1918832"/>
                    <a:pt x="1326771" y="1870822"/>
                    <a:pt x="1110440" y="1779346"/>
                  </a:cubicBezTo>
                  <a:cubicBezTo>
                    <a:pt x="893937" y="1687740"/>
                    <a:pt x="699426" y="1556695"/>
                    <a:pt x="532492" y="1389717"/>
                  </a:cubicBezTo>
                  <a:cubicBezTo>
                    <a:pt x="365558" y="1222783"/>
                    <a:pt x="234426" y="1028272"/>
                    <a:pt x="142864" y="811769"/>
                  </a:cubicBezTo>
                  <a:cubicBezTo>
                    <a:pt x="51344" y="595395"/>
                    <a:pt x="3420" y="366164"/>
                    <a:pt x="173" y="129876"/>
                  </a:cubicBezTo>
                  <a:cubicBezTo>
                    <a:pt x="173" y="125504"/>
                    <a:pt x="87" y="121044"/>
                    <a:pt x="0" y="116672"/>
                  </a:cubicBezTo>
                  <a:lnTo>
                    <a:pt x="12728" y="103944"/>
                  </a:lnTo>
                  <a:lnTo>
                    <a:pt x="16797" y="103944"/>
                  </a:lnTo>
                  <a:lnTo>
                    <a:pt x="14763" y="101909"/>
                  </a:lnTo>
                  <a:lnTo>
                    <a:pt x="116672" y="0"/>
                  </a:lnTo>
                  <a:lnTo>
                    <a:pt x="218581" y="101909"/>
                  </a:lnTo>
                  <a:lnTo>
                    <a:pt x="216547" y="103944"/>
                  </a:lnTo>
                  <a:lnTo>
                    <a:pt x="220616" y="103944"/>
                  </a:lnTo>
                  <a:lnTo>
                    <a:pt x="232435" y="115763"/>
                  </a:lnTo>
                  <a:cubicBezTo>
                    <a:pt x="232435" y="120698"/>
                    <a:pt x="232521" y="125547"/>
                    <a:pt x="232608" y="130439"/>
                  </a:cubicBezTo>
                  <a:cubicBezTo>
                    <a:pt x="246635" y="982642"/>
                    <a:pt x="936277" y="1673497"/>
                    <a:pt x="1788047" y="1689471"/>
                  </a:cubicBezTo>
                  <a:lnTo>
                    <a:pt x="1673843" y="1803676"/>
                  </a:lnTo>
                  <a:lnTo>
                    <a:pt x="1792247" y="1922079"/>
                  </a:lnTo>
                  <a:lnTo>
                    <a:pt x="1792333" y="1922079"/>
                  </a:lnTo>
                  <a:close/>
                </a:path>
              </a:pathLst>
            </a:custGeom>
            <a:solidFill>
              <a:schemeClr val="accent2"/>
            </a:solidFill>
            <a:ln w="0" cap="flat">
              <a:noFill/>
              <a:prstDash val="solid"/>
              <a:miter/>
            </a:ln>
          </p:spPr>
          <p:txBody>
            <a:bodyPr rtlCol="0" anchor="ctr"/>
            <a:lstStyle/>
            <a:p>
              <a:endParaRPr lang="en-GB" dirty="0"/>
            </a:p>
          </p:txBody>
        </p:sp>
        <p:sp>
          <p:nvSpPr>
            <p:cNvPr id="5" name="Freeform: Shape 4">
              <a:extLst>
                <a:ext uri="{FF2B5EF4-FFF2-40B4-BE49-F238E27FC236}">
                  <a16:creationId xmlns:a16="http://schemas.microsoft.com/office/drawing/2014/main" id="{61736686-2F0D-35A3-FA5B-38FFAD6D03BC}"/>
                </a:ext>
              </a:extLst>
            </p:cNvPr>
            <p:cNvSpPr/>
            <p:nvPr/>
          </p:nvSpPr>
          <p:spPr>
            <a:xfrm>
              <a:off x="6122494" y="2035289"/>
              <a:ext cx="1791813" cy="1917923"/>
            </a:xfrm>
            <a:custGeom>
              <a:avLst/>
              <a:gdLst>
                <a:gd name="connsiteX0" fmla="*/ 1791770 w 1791813"/>
                <a:gd name="connsiteY0" fmla="*/ 1801684 h 1917923"/>
                <a:gd name="connsiteX1" fmla="*/ 1777441 w 1791813"/>
                <a:gd name="connsiteY1" fmla="*/ 1816014 h 1917923"/>
                <a:gd name="connsiteX2" fmla="*/ 1775406 w 1791813"/>
                <a:gd name="connsiteY2" fmla="*/ 1818049 h 1917923"/>
                <a:gd name="connsiteX3" fmla="*/ 1675531 w 1791813"/>
                <a:gd name="connsiteY3" fmla="*/ 1917923 h 1917923"/>
                <a:gd name="connsiteX4" fmla="*/ 1575657 w 1791813"/>
                <a:gd name="connsiteY4" fmla="*/ 1818049 h 1917923"/>
                <a:gd name="connsiteX5" fmla="*/ 1573622 w 1791813"/>
                <a:gd name="connsiteY5" fmla="*/ 1816014 h 1917923"/>
                <a:gd name="connsiteX6" fmla="*/ 1559292 w 1791813"/>
                <a:gd name="connsiteY6" fmla="*/ 1801684 h 1917923"/>
                <a:gd name="connsiteX7" fmla="*/ 1559032 w 1791813"/>
                <a:gd name="connsiteY7" fmla="*/ 1787917 h 1917923"/>
                <a:gd name="connsiteX8" fmla="*/ 0 w 1791813"/>
                <a:gd name="connsiteY8" fmla="*/ 232478 h 1917923"/>
                <a:gd name="connsiteX9" fmla="*/ 118274 w 1791813"/>
                <a:gd name="connsiteY9" fmla="*/ 114204 h 1917923"/>
                <a:gd name="connsiteX10" fmla="*/ 3983 w 1791813"/>
                <a:gd name="connsiteY10" fmla="*/ 0 h 1917923"/>
                <a:gd name="connsiteX11" fmla="*/ 681330 w 1791813"/>
                <a:gd name="connsiteY11" fmla="*/ 142647 h 1917923"/>
                <a:gd name="connsiteX12" fmla="*/ 1259278 w 1791813"/>
                <a:gd name="connsiteY12" fmla="*/ 532275 h 1917923"/>
                <a:gd name="connsiteX13" fmla="*/ 1648907 w 1791813"/>
                <a:gd name="connsiteY13" fmla="*/ 1110224 h 1917923"/>
                <a:gd name="connsiteX14" fmla="*/ 1791554 w 1791813"/>
                <a:gd name="connsiteY14" fmla="*/ 1787571 h 1917923"/>
                <a:gd name="connsiteX15" fmla="*/ 1791727 w 1791813"/>
                <a:gd name="connsiteY15" fmla="*/ 1801684 h 1917923"/>
                <a:gd name="connsiteX16" fmla="*/ 1791814 w 1791813"/>
                <a:gd name="connsiteY16" fmla="*/ 1801771 h 1917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91813" h="1917923">
                  <a:moveTo>
                    <a:pt x="1791770" y="1801684"/>
                  </a:moveTo>
                  <a:lnTo>
                    <a:pt x="1777441" y="1816014"/>
                  </a:lnTo>
                  <a:lnTo>
                    <a:pt x="1775406" y="1818049"/>
                  </a:lnTo>
                  <a:lnTo>
                    <a:pt x="1675531" y="1917923"/>
                  </a:lnTo>
                  <a:lnTo>
                    <a:pt x="1575657" y="1818049"/>
                  </a:lnTo>
                  <a:lnTo>
                    <a:pt x="1573622" y="1816014"/>
                  </a:lnTo>
                  <a:lnTo>
                    <a:pt x="1559292" y="1801684"/>
                  </a:lnTo>
                  <a:cubicBezTo>
                    <a:pt x="1559292" y="1797052"/>
                    <a:pt x="1559206" y="1792550"/>
                    <a:pt x="1559032" y="1787917"/>
                  </a:cubicBezTo>
                  <a:cubicBezTo>
                    <a:pt x="1543058" y="936103"/>
                    <a:pt x="852203" y="246462"/>
                    <a:pt x="0" y="232478"/>
                  </a:cubicBezTo>
                  <a:lnTo>
                    <a:pt x="118274" y="114204"/>
                  </a:lnTo>
                  <a:lnTo>
                    <a:pt x="3983" y="0"/>
                  </a:lnTo>
                  <a:cubicBezTo>
                    <a:pt x="238626" y="3810"/>
                    <a:pt x="466342" y="51777"/>
                    <a:pt x="681330" y="142647"/>
                  </a:cubicBezTo>
                  <a:cubicBezTo>
                    <a:pt x="897833" y="234253"/>
                    <a:pt x="1092344" y="365298"/>
                    <a:pt x="1259278" y="532275"/>
                  </a:cubicBezTo>
                  <a:cubicBezTo>
                    <a:pt x="1426213" y="699210"/>
                    <a:pt x="1557344" y="893721"/>
                    <a:pt x="1648907" y="1110224"/>
                  </a:cubicBezTo>
                  <a:cubicBezTo>
                    <a:pt x="1739777" y="1325212"/>
                    <a:pt x="1787744" y="1552885"/>
                    <a:pt x="1791554" y="1787571"/>
                  </a:cubicBezTo>
                  <a:cubicBezTo>
                    <a:pt x="1791640" y="1792290"/>
                    <a:pt x="1791727" y="1796965"/>
                    <a:pt x="1791727" y="1801684"/>
                  </a:cubicBezTo>
                  <a:lnTo>
                    <a:pt x="1791814" y="1801771"/>
                  </a:lnTo>
                  <a:close/>
                </a:path>
              </a:pathLst>
            </a:custGeom>
            <a:solidFill>
              <a:schemeClr val="tx2"/>
            </a:solidFill>
            <a:ln w="0" cap="flat">
              <a:noFill/>
              <a:prstDash val="solid"/>
              <a:miter/>
            </a:ln>
          </p:spPr>
          <p:txBody>
            <a:bodyPr rtlCol="0" anchor="ctr"/>
            <a:lstStyle/>
            <a:p>
              <a:endParaRPr lang="en-GB" dirty="0"/>
            </a:p>
          </p:txBody>
        </p:sp>
        <p:sp>
          <p:nvSpPr>
            <p:cNvPr id="6" name="Freeform: Shape 5">
              <a:extLst>
                <a:ext uri="{FF2B5EF4-FFF2-40B4-BE49-F238E27FC236}">
                  <a16:creationId xmlns:a16="http://schemas.microsoft.com/office/drawing/2014/main" id="{8687320A-5A3E-AE2C-54BE-F0342556D00F}"/>
                </a:ext>
              </a:extLst>
            </p:cNvPr>
            <p:cNvSpPr/>
            <p:nvPr/>
          </p:nvSpPr>
          <p:spPr>
            <a:xfrm>
              <a:off x="4277994" y="2035030"/>
              <a:ext cx="1920131" cy="1788176"/>
            </a:xfrm>
            <a:custGeom>
              <a:avLst/>
              <a:gdLst>
                <a:gd name="connsiteX0" fmla="*/ 1920088 w 1920131"/>
                <a:gd name="connsiteY0" fmla="*/ 114464 h 1788176"/>
                <a:gd name="connsiteX1" fmla="*/ 1818179 w 1920131"/>
                <a:gd name="connsiteY1" fmla="*/ 216374 h 1788176"/>
                <a:gd name="connsiteX2" fmla="*/ 1817919 w 1920131"/>
                <a:gd name="connsiteY2" fmla="*/ 216114 h 1788176"/>
                <a:gd name="connsiteX3" fmla="*/ 1817919 w 1920131"/>
                <a:gd name="connsiteY3" fmla="*/ 216503 h 1788176"/>
                <a:gd name="connsiteX4" fmla="*/ 1801944 w 1920131"/>
                <a:gd name="connsiteY4" fmla="*/ 232478 h 1788176"/>
                <a:gd name="connsiteX5" fmla="*/ 1791814 w 1920131"/>
                <a:gd name="connsiteY5" fmla="*/ 232651 h 1788176"/>
                <a:gd name="connsiteX6" fmla="*/ 232521 w 1920131"/>
                <a:gd name="connsiteY6" fmla="*/ 1787787 h 1788176"/>
                <a:gd name="connsiteX7" fmla="*/ 116456 w 1920131"/>
                <a:gd name="connsiteY7" fmla="*/ 1671722 h 1788176"/>
                <a:gd name="connsiteX8" fmla="*/ 0 w 1920131"/>
                <a:gd name="connsiteY8" fmla="*/ 1788177 h 1788176"/>
                <a:gd name="connsiteX9" fmla="*/ 142647 w 1920131"/>
                <a:gd name="connsiteY9" fmla="*/ 1110440 h 1788176"/>
                <a:gd name="connsiteX10" fmla="*/ 532275 w 1920131"/>
                <a:gd name="connsiteY10" fmla="*/ 532492 h 1788176"/>
                <a:gd name="connsiteX11" fmla="*/ 1110224 w 1920131"/>
                <a:gd name="connsiteY11" fmla="*/ 142864 h 1788176"/>
                <a:gd name="connsiteX12" fmla="*/ 1787917 w 1920131"/>
                <a:gd name="connsiteY12" fmla="*/ 260 h 1788176"/>
                <a:gd name="connsiteX13" fmla="*/ 1805667 w 1920131"/>
                <a:gd name="connsiteY13" fmla="*/ 0 h 1788176"/>
                <a:gd name="connsiteX14" fmla="*/ 1817962 w 1920131"/>
                <a:gd name="connsiteY14" fmla="*/ 12295 h 1788176"/>
                <a:gd name="connsiteX15" fmla="*/ 1817962 w 1920131"/>
                <a:gd name="connsiteY15" fmla="*/ 12685 h 1788176"/>
                <a:gd name="connsiteX16" fmla="*/ 1818222 w 1920131"/>
                <a:gd name="connsiteY16" fmla="*/ 12511 h 1788176"/>
                <a:gd name="connsiteX17" fmla="*/ 1920131 w 1920131"/>
                <a:gd name="connsiteY17" fmla="*/ 114421 h 1788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20131" h="1788176">
                  <a:moveTo>
                    <a:pt x="1920088" y="114464"/>
                  </a:moveTo>
                  <a:lnTo>
                    <a:pt x="1818179" y="216374"/>
                  </a:lnTo>
                  <a:lnTo>
                    <a:pt x="1817919" y="216114"/>
                  </a:lnTo>
                  <a:lnTo>
                    <a:pt x="1817919" y="216503"/>
                  </a:lnTo>
                  <a:lnTo>
                    <a:pt x="1801944" y="232478"/>
                  </a:lnTo>
                  <a:cubicBezTo>
                    <a:pt x="1798524" y="232478"/>
                    <a:pt x="1795147" y="232478"/>
                    <a:pt x="1791814" y="232651"/>
                  </a:cubicBezTo>
                  <a:cubicBezTo>
                    <a:pt x="939610" y="246505"/>
                    <a:pt x="248669" y="936060"/>
                    <a:pt x="232521" y="1787787"/>
                  </a:cubicBezTo>
                  <a:lnTo>
                    <a:pt x="116456" y="1671722"/>
                  </a:lnTo>
                  <a:lnTo>
                    <a:pt x="0" y="1788177"/>
                  </a:lnTo>
                  <a:cubicBezTo>
                    <a:pt x="3810" y="1553361"/>
                    <a:pt x="51691" y="1325515"/>
                    <a:pt x="142647" y="1110440"/>
                  </a:cubicBezTo>
                  <a:cubicBezTo>
                    <a:pt x="234253" y="893937"/>
                    <a:pt x="365298" y="699426"/>
                    <a:pt x="532275" y="532492"/>
                  </a:cubicBezTo>
                  <a:cubicBezTo>
                    <a:pt x="699210" y="365558"/>
                    <a:pt x="893721" y="234426"/>
                    <a:pt x="1110224" y="142864"/>
                  </a:cubicBezTo>
                  <a:cubicBezTo>
                    <a:pt x="1325342" y="51907"/>
                    <a:pt x="1553101" y="3983"/>
                    <a:pt x="1787917" y="260"/>
                  </a:cubicBezTo>
                  <a:cubicBezTo>
                    <a:pt x="1793848" y="173"/>
                    <a:pt x="1799736" y="87"/>
                    <a:pt x="1805667" y="0"/>
                  </a:cubicBezTo>
                  <a:lnTo>
                    <a:pt x="1817962" y="12295"/>
                  </a:lnTo>
                  <a:lnTo>
                    <a:pt x="1817962" y="12685"/>
                  </a:lnTo>
                  <a:lnTo>
                    <a:pt x="1818222" y="12511"/>
                  </a:lnTo>
                  <a:lnTo>
                    <a:pt x="1920131" y="114421"/>
                  </a:lnTo>
                  <a:close/>
                </a:path>
              </a:pathLst>
            </a:custGeom>
            <a:solidFill>
              <a:schemeClr val="accent3"/>
            </a:solidFill>
            <a:ln w="0" cap="flat">
              <a:noFill/>
              <a:prstDash val="solid"/>
              <a:miter/>
            </a:ln>
          </p:spPr>
          <p:txBody>
            <a:bodyPr rtlCol="0" anchor="ctr"/>
            <a:lstStyle/>
            <a:p>
              <a:endParaRPr lang="en-GB"/>
            </a:p>
          </p:txBody>
        </p:sp>
        <p:sp>
          <p:nvSpPr>
            <p:cNvPr id="7" name="Freeform: Shape 6">
              <a:extLst>
                <a:ext uri="{FF2B5EF4-FFF2-40B4-BE49-F238E27FC236}">
                  <a16:creationId xmlns:a16="http://schemas.microsoft.com/office/drawing/2014/main" id="{AD1B5894-25E2-A2BB-2E54-5DB7EFF72314}"/>
                </a:ext>
              </a:extLst>
            </p:cNvPr>
            <p:cNvSpPr/>
            <p:nvPr/>
          </p:nvSpPr>
          <p:spPr>
            <a:xfrm>
              <a:off x="5994393" y="3879486"/>
              <a:ext cx="1919828" cy="1792030"/>
            </a:xfrm>
            <a:custGeom>
              <a:avLst/>
              <a:gdLst>
                <a:gd name="connsiteX0" fmla="*/ 1919785 w 1919828"/>
                <a:gd name="connsiteY0" fmla="*/ 173 h 1792030"/>
                <a:gd name="connsiteX1" fmla="*/ 1777051 w 1919828"/>
                <a:gd name="connsiteY1" fmla="*/ 681633 h 1792030"/>
                <a:gd name="connsiteX2" fmla="*/ 1387423 w 1919828"/>
                <a:gd name="connsiteY2" fmla="*/ 1259582 h 1792030"/>
                <a:gd name="connsiteX3" fmla="*/ 809474 w 1919828"/>
                <a:gd name="connsiteY3" fmla="*/ 1649210 h 1792030"/>
                <a:gd name="connsiteX4" fmla="*/ 128015 w 1919828"/>
                <a:gd name="connsiteY4" fmla="*/ 1791943 h 1792030"/>
                <a:gd name="connsiteX5" fmla="*/ 118447 w 1919828"/>
                <a:gd name="connsiteY5" fmla="*/ 1792030 h 1792030"/>
                <a:gd name="connsiteX6" fmla="*/ 101909 w 1919828"/>
                <a:gd name="connsiteY6" fmla="*/ 1775493 h 1792030"/>
                <a:gd name="connsiteX7" fmla="*/ 0 w 1919828"/>
                <a:gd name="connsiteY7" fmla="*/ 1673583 h 1792030"/>
                <a:gd name="connsiteX8" fmla="*/ 101909 w 1919828"/>
                <a:gd name="connsiteY8" fmla="*/ 1571674 h 1792030"/>
                <a:gd name="connsiteX9" fmla="*/ 113988 w 1919828"/>
                <a:gd name="connsiteY9" fmla="*/ 1559595 h 1792030"/>
                <a:gd name="connsiteX10" fmla="*/ 132214 w 1919828"/>
                <a:gd name="connsiteY10" fmla="*/ 1559335 h 1792030"/>
                <a:gd name="connsiteX11" fmla="*/ 1687263 w 1919828"/>
                <a:gd name="connsiteY11" fmla="*/ 0 h 1792030"/>
                <a:gd name="connsiteX12" fmla="*/ 1803676 w 1919828"/>
                <a:gd name="connsiteY12" fmla="*/ 116412 h 1792030"/>
                <a:gd name="connsiteX13" fmla="*/ 1919828 w 1919828"/>
                <a:gd name="connsiteY13" fmla="*/ 260 h 1792030"/>
                <a:gd name="connsiteX14" fmla="*/ 1919741 w 1919828"/>
                <a:gd name="connsiteY14" fmla="*/ 173 h 1792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19828" h="1792030">
                  <a:moveTo>
                    <a:pt x="1919785" y="173"/>
                  </a:moveTo>
                  <a:cubicBezTo>
                    <a:pt x="1916451" y="236288"/>
                    <a:pt x="1868527" y="465433"/>
                    <a:pt x="1777051" y="681633"/>
                  </a:cubicBezTo>
                  <a:cubicBezTo>
                    <a:pt x="1685445" y="898136"/>
                    <a:pt x="1554400" y="1092648"/>
                    <a:pt x="1387423" y="1259582"/>
                  </a:cubicBezTo>
                  <a:cubicBezTo>
                    <a:pt x="1220489" y="1426516"/>
                    <a:pt x="1025978" y="1557647"/>
                    <a:pt x="809474" y="1649210"/>
                  </a:cubicBezTo>
                  <a:cubicBezTo>
                    <a:pt x="593187" y="1740642"/>
                    <a:pt x="364129" y="1788610"/>
                    <a:pt x="128015" y="1791943"/>
                  </a:cubicBezTo>
                  <a:cubicBezTo>
                    <a:pt x="124854" y="1791943"/>
                    <a:pt x="121607" y="1792030"/>
                    <a:pt x="118447" y="1792030"/>
                  </a:cubicBezTo>
                  <a:lnTo>
                    <a:pt x="101909" y="1775493"/>
                  </a:lnTo>
                  <a:lnTo>
                    <a:pt x="0" y="1673583"/>
                  </a:lnTo>
                  <a:lnTo>
                    <a:pt x="101909" y="1571674"/>
                  </a:lnTo>
                  <a:lnTo>
                    <a:pt x="113988" y="1559595"/>
                  </a:lnTo>
                  <a:cubicBezTo>
                    <a:pt x="120049" y="1559595"/>
                    <a:pt x="126153" y="1559509"/>
                    <a:pt x="132214" y="1559335"/>
                  </a:cubicBezTo>
                  <a:cubicBezTo>
                    <a:pt x="983941" y="1543231"/>
                    <a:pt x="1673497" y="852204"/>
                    <a:pt x="1687263" y="0"/>
                  </a:cubicBezTo>
                  <a:lnTo>
                    <a:pt x="1803676" y="116412"/>
                  </a:lnTo>
                  <a:lnTo>
                    <a:pt x="1919828" y="260"/>
                  </a:lnTo>
                  <a:lnTo>
                    <a:pt x="1919741" y="173"/>
                  </a:lnTo>
                  <a:close/>
                </a:path>
              </a:pathLst>
            </a:custGeom>
            <a:solidFill>
              <a:schemeClr val="accent1"/>
            </a:solidFill>
            <a:ln w="0" cap="flat">
              <a:noFill/>
              <a:prstDash val="solid"/>
              <a:miter/>
            </a:ln>
          </p:spPr>
          <p:txBody>
            <a:bodyPr rtlCol="0" anchor="ctr"/>
            <a:lstStyle/>
            <a:p>
              <a:endParaRPr lang="en-GB" dirty="0"/>
            </a:p>
          </p:txBody>
        </p:sp>
      </p:grpSp>
      <p:sp>
        <p:nvSpPr>
          <p:cNvPr id="8" name="Title 2">
            <a:extLst>
              <a:ext uri="{FF2B5EF4-FFF2-40B4-BE49-F238E27FC236}">
                <a16:creationId xmlns:a16="http://schemas.microsoft.com/office/drawing/2014/main" id="{82F7DAE8-4491-38B3-9230-2EF7136B09DB}"/>
              </a:ext>
            </a:extLst>
          </p:cNvPr>
          <p:cNvSpPr txBox="1">
            <a:spLocks/>
          </p:cNvSpPr>
          <p:nvPr/>
        </p:nvSpPr>
        <p:spPr>
          <a:xfrm>
            <a:off x="544200" y="539016"/>
            <a:ext cx="11103600" cy="737850"/>
          </a:xfrm>
          <a:prstGeom prst="rect">
            <a:avLst/>
          </a:prstGeom>
        </p:spPr>
        <p:txBody>
          <a:bodyPr/>
          <a:lst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a:lstStyle>
          <a:p>
            <a:r>
              <a:rPr lang="en-GB" dirty="0"/>
              <a:t>The Fred. Olsen </a:t>
            </a:r>
            <a:r>
              <a:rPr lang="en-GB" i="1" dirty="0">
                <a:solidFill>
                  <a:srgbClr val="00B0F0"/>
                </a:solidFill>
              </a:rPr>
              <a:t>offshore companies</a:t>
            </a:r>
            <a:endParaRPr lang="en-GB" dirty="0">
              <a:solidFill>
                <a:srgbClr val="00B0F0"/>
              </a:solidFill>
            </a:endParaRPr>
          </a:p>
        </p:txBody>
      </p:sp>
      <p:sp>
        <p:nvSpPr>
          <p:cNvPr id="9" name="Text Placeholder 1">
            <a:extLst>
              <a:ext uri="{FF2B5EF4-FFF2-40B4-BE49-F238E27FC236}">
                <a16:creationId xmlns:a16="http://schemas.microsoft.com/office/drawing/2014/main" id="{D38C90E9-36C6-BEC4-3E36-B5FA6F25A8B0}"/>
              </a:ext>
            </a:extLst>
          </p:cNvPr>
          <p:cNvSpPr txBox="1">
            <a:spLocks/>
          </p:cNvSpPr>
          <p:nvPr/>
        </p:nvSpPr>
        <p:spPr>
          <a:xfrm>
            <a:off x="4851459" y="3236422"/>
            <a:ext cx="2540950" cy="1666093"/>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800" dirty="0">
                <a:solidFill>
                  <a:srgbClr val="002132"/>
                </a:solidFill>
                <a:effectLst/>
                <a:latin typeface="+mj-lt"/>
              </a:rPr>
              <a:t>Broad offshore expertise and know how</a:t>
            </a:r>
            <a:endParaRPr lang="en-GB" sz="2800" dirty="0">
              <a:solidFill>
                <a:srgbClr val="002132"/>
              </a:solidFill>
              <a:latin typeface="+mj-lt"/>
            </a:endParaRPr>
          </a:p>
        </p:txBody>
      </p:sp>
      <p:sp>
        <p:nvSpPr>
          <p:cNvPr id="10" name="Text Placeholder 1">
            <a:extLst>
              <a:ext uri="{FF2B5EF4-FFF2-40B4-BE49-F238E27FC236}">
                <a16:creationId xmlns:a16="http://schemas.microsoft.com/office/drawing/2014/main" id="{218FE30B-FBC5-FB9C-0E24-B06381D2241F}"/>
              </a:ext>
            </a:extLst>
          </p:cNvPr>
          <p:cNvSpPr txBox="1">
            <a:spLocks/>
          </p:cNvSpPr>
          <p:nvPr/>
        </p:nvSpPr>
        <p:spPr>
          <a:xfrm>
            <a:off x="8083800" y="2337784"/>
            <a:ext cx="3564000" cy="1091215"/>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solidFill>
                  <a:srgbClr val="002132"/>
                </a:solidFill>
                <a:effectLst/>
                <a:latin typeface="+mj-lt"/>
              </a:rPr>
              <a:t>The technology and innovation incubator that explores and matures new technologies and solutions within the offshore wind industry.</a:t>
            </a:r>
            <a:endParaRPr lang="en-GB" sz="1400" dirty="0">
              <a:solidFill>
                <a:srgbClr val="002132"/>
              </a:solidFill>
              <a:latin typeface="+mj-lt"/>
            </a:endParaRPr>
          </a:p>
        </p:txBody>
      </p:sp>
      <p:sp>
        <p:nvSpPr>
          <p:cNvPr id="11" name="TextBox 10">
            <a:extLst>
              <a:ext uri="{FF2B5EF4-FFF2-40B4-BE49-F238E27FC236}">
                <a16:creationId xmlns:a16="http://schemas.microsoft.com/office/drawing/2014/main" id="{F5A6175A-1D9B-B105-4794-510204D21F92}"/>
              </a:ext>
            </a:extLst>
          </p:cNvPr>
          <p:cNvSpPr txBox="1"/>
          <p:nvPr/>
        </p:nvSpPr>
        <p:spPr>
          <a:xfrm>
            <a:off x="8083800" y="1984008"/>
            <a:ext cx="2308897" cy="439916"/>
          </a:xfrm>
          <a:prstGeom prst="rect">
            <a:avLst/>
          </a:prstGeom>
          <a:noFill/>
        </p:spPr>
        <p:txBody>
          <a:bodyPr wrap="square" rtlCol="0">
            <a:noAutofit/>
          </a:bodyPr>
          <a:lstStyle/>
          <a:p>
            <a:pPr algn="l"/>
            <a:r>
              <a:rPr lang="en-GB" sz="2000" dirty="0">
                <a:solidFill>
                  <a:schemeClr val="accent1"/>
                </a:solidFill>
                <a:effectLst/>
                <a:latin typeface="+mj-lt"/>
              </a:rPr>
              <a:t>Fred. Olsen 1848</a:t>
            </a:r>
            <a:endParaRPr lang="en-GB" sz="2000" dirty="0">
              <a:solidFill>
                <a:schemeClr val="accent1"/>
              </a:solidFill>
              <a:latin typeface="+mj-lt"/>
            </a:endParaRPr>
          </a:p>
        </p:txBody>
      </p:sp>
      <p:sp>
        <p:nvSpPr>
          <p:cNvPr id="12" name="Text Placeholder 1">
            <a:extLst>
              <a:ext uri="{FF2B5EF4-FFF2-40B4-BE49-F238E27FC236}">
                <a16:creationId xmlns:a16="http://schemas.microsoft.com/office/drawing/2014/main" id="{E0C83E78-11D0-14BC-D49E-AEDA74CFCC3C}"/>
              </a:ext>
            </a:extLst>
          </p:cNvPr>
          <p:cNvSpPr txBox="1">
            <a:spLocks/>
          </p:cNvSpPr>
          <p:nvPr/>
        </p:nvSpPr>
        <p:spPr>
          <a:xfrm>
            <a:off x="629097" y="2337785"/>
            <a:ext cx="3564000" cy="1091215"/>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1400" dirty="0">
                <a:solidFill>
                  <a:srgbClr val="002132"/>
                </a:solidFill>
                <a:effectLst/>
                <a:latin typeface="+mj-lt"/>
              </a:rPr>
              <a:t>The company with the man-power to comprehensively service both onshore and offshore wind installation and maintenance projects worldwide</a:t>
            </a:r>
            <a:r>
              <a:rPr lang="en-US" sz="1400" dirty="0">
                <a:solidFill>
                  <a:schemeClr val="bg1"/>
                </a:solidFill>
                <a:effectLst/>
                <a:latin typeface="+mj-lt"/>
              </a:rPr>
              <a:t>. </a:t>
            </a:r>
          </a:p>
        </p:txBody>
      </p:sp>
      <p:sp>
        <p:nvSpPr>
          <p:cNvPr id="13" name="TextBox 12">
            <a:extLst>
              <a:ext uri="{FF2B5EF4-FFF2-40B4-BE49-F238E27FC236}">
                <a16:creationId xmlns:a16="http://schemas.microsoft.com/office/drawing/2014/main" id="{1627B008-0D01-9C85-15D8-228C14A572F9}"/>
              </a:ext>
            </a:extLst>
          </p:cNvPr>
          <p:cNvSpPr txBox="1"/>
          <p:nvPr/>
        </p:nvSpPr>
        <p:spPr>
          <a:xfrm>
            <a:off x="1081593" y="1984008"/>
            <a:ext cx="3111504" cy="439916"/>
          </a:xfrm>
          <a:prstGeom prst="rect">
            <a:avLst/>
          </a:prstGeom>
          <a:noFill/>
        </p:spPr>
        <p:txBody>
          <a:bodyPr wrap="square" rtlCol="0">
            <a:noAutofit/>
          </a:bodyPr>
          <a:lstStyle/>
          <a:p>
            <a:pPr algn="r"/>
            <a:r>
              <a:rPr lang="en-GB" sz="2000" dirty="0">
                <a:solidFill>
                  <a:schemeClr val="accent1"/>
                </a:solidFill>
                <a:effectLst/>
                <a:latin typeface="+mj-lt"/>
              </a:rPr>
              <a:t>Global </a:t>
            </a:r>
            <a:r>
              <a:rPr lang="en-DK" sz="2000" dirty="0">
                <a:solidFill>
                  <a:schemeClr val="accent1"/>
                </a:solidFill>
                <a:effectLst/>
                <a:latin typeface="+mj-lt"/>
              </a:rPr>
              <a:t>W</a:t>
            </a:r>
            <a:r>
              <a:rPr lang="en-GB" sz="2000" dirty="0">
                <a:solidFill>
                  <a:schemeClr val="accent1"/>
                </a:solidFill>
                <a:effectLst/>
                <a:latin typeface="+mj-lt"/>
              </a:rPr>
              <a:t>ind Service</a:t>
            </a:r>
            <a:endParaRPr lang="en-GB" sz="2000" dirty="0">
              <a:solidFill>
                <a:schemeClr val="accent1"/>
              </a:solidFill>
              <a:latin typeface="+mj-lt"/>
            </a:endParaRPr>
          </a:p>
        </p:txBody>
      </p:sp>
      <p:sp>
        <p:nvSpPr>
          <p:cNvPr id="14" name="Text Placeholder 1">
            <a:extLst>
              <a:ext uri="{FF2B5EF4-FFF2-40B4-BE49-F238E27FC236}">
                <a16:creationId xmlns:a16="http://schemas.microsoft.com/office/drawing/2014/main" id="{BA13523E-C0EE-B67F-DB74-EF4255F551D7}"/>
              </a:ext>
            </a:extLst>
          </p:cNvPr>
          <p:cNvSpPr txBox="1">
            <a:spLocks/>
          </p:cNvSpPr>
          <p:nvPr/>
        </p:nvSpPr>
        <p:spPr>
          <a:xfrm>
            <a:off x="8083800" y="4753730"/>
            <a:ext cx="3564000" cy="1091215"/>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solidFill>
                  <a:srgbClr val="002132"/>
                </a:solidFill>
                <a:effectLst/>
                <a:latin typeface="+mj-lt"/>
              </a:rPr>
              <a:t>The</a:t>
            </a:r>
            <a:r>
              <a:rPr lang="en-US" sz="1400" dirty="0">
                <a:solidFill>
                  <a:schemeClr val="bg1"/>
                </a:solidFill>
                <a:effectLst/>
                <a:latin typeface="+mj-lt"/>
              </a:rPr>
              <a:t> </a:t>
            </a:r>
            <a:r>
              <a:rPr lang="en-US" sz="1400" dirty="0">
                <a:solidFill>
                  <a:srgbClr val="002132"/>
                </a:solidFill>
                <a:effectLst/>
                <a:latin typeface="+mj-lt"/>
              </a:rPr>
              <a:t>first pure-play offshore wind developer in the Fred. Olsen group.</a:t>
            </a:r>
            <a:endParaRPr lang="en-GB" sz="1400" dirty="0">
              <a:solidFill>
                <a:srgbClr val="002132"/>
              </a:solidFill>
              <a:latin typeface="+mj-lt"/>
            </a:endParaRPr>
          </a:p>
        </p:txBody>
      </p:sp>
      <p:sp>
        <p:nvSpPr>
          <p:cNvPr id="15" name="TextBox 14">
            <a:extLst>
              <a:ext uri="{FF2B5EF4-FFF2-40B4-BE49-F238E27FC236}">
                <a16:creationId xmlns:a16="http://schemas.microsoft.com/office/drawing/2014/main" id="{322DF3D1-B9FC-88A2-F81B-D5431678C53D}"/>
              </a:ext>
            </a:extLst>
          </p:cNvPr>
          <p:cNvSpPr txBox="1"/>
          <p:nvPr/>
        </p:nvSpPr>
        <p:spPr>
          <a:xfrm>
            <a:off x="8083800" y="4413426"/>
            <a:ext cx="3016000" cy="439916"/>
          </a:xfrm>
          <a:prstGeom prst="rect">
            <a:avLst/>
          </a:prstGeom>
          <a:noFill/>
        </p:spPr>
        <p:txBody>
          <a:bodyPr wrap="square" rtlCol="0">
            <a:noAutofit/>
          </a:bodyPr>
          <a:lstStyle/>
          <a:p>
            <a:pPr algn="l"/>
            <a:r>
              <a:rPr lang="en-GB" sz="2000" dirty="0">
                <a:solidFill>
                  <a:schemeClr val="accent1"/>
                </a:solidFill>
                <a:effectLst/>
                <a:latin typeface="+mj-lt"/>
              </a:rPr>
              <a:t>Fred. Olsen Seawind</a:t>
            </a:r>
            <a:endParaRPr lang="en-GB" sz="2000" dirty="0">
              <a:solidFill>
                <a:schemeClr val="accent1"/>
              </a:solidFill>
              <a:latin typeface="+mj-lt"/>
            </a:endParaRPr>
          </a:p>
        </p:txBody>
      </p:sp>
      <p:sp>
        <p:nvSpPr>
          <p:cNvPr id="16" name="Text Placeholder 1">
            <a:extLst>
              <a:ext uri="{FF2B5EF4-FFF2-40B4-BE49-F238E27FC236}">
                <a16:creationId xmlns:a16="http://schemas.microsoft.com/office/drawing/2014/main" id="{106B54F8-609E-A583-E5CC-1EEC84F9ED5A}"/>
              </a:ext>
            </a:extLst>
          </p:cNvPr>
          <p:cNvSpPr txBox="1">
            <a:spLocks/>
          </p:cNvSpPr>
          <p:nvPr/>
        </p:nvSpPr>
        <p:spPr>
          <a:xfrm>
            <a:off x="629097" y="4759312"/>
            <a:ext cx="3564000" cy="1091215"/>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1400" dirty="0">
                <a:solidFill>
                  <a:srgbClr val="002132"/>
                </a:solidFill>
                <a:effectLst/>
                <a:latin typeface="+mj-lt"/>
              </a:rPr>
              <a:t>The transport, installation, and service specialist that installs powerful wind turbines at some of the world’s largest offshore wind farms</a:t>
            </a:r>
            <a:r>
              <a:rPr lang="en-US" sz="1400" dirty="0">
                <a:solidFill>
                  <a:schemeClr val="bg1"/>
                </a:solidFill>
                <a:effectLst/>
                <a:latin typeface="+mj-lt"/>
              </a:rPr>
              <a:t>.</a:t>
            </a:r>
            <a:endParaRPr lang="en-GB" sz="1400" dirty="0">
              <a:solidFill>
                <a:schemeClr val="bg1"/>
              </a:solidFill>
              <a:latin typeface="+mj-lt"/>
            </a:endParaRPr>
          </a:p>
        </p:txBody>
      </p:sp>
      <p:sp>
        <p:nvSpPr>
          <p:cNvPr id="17" name="TextBox 16">
            <a:extLst>
              <a:ext uri="{FF2B5EF4-FFF2-40B4-BE49-F238E27FC236}">
                <a16:creationId xmlns:a16="http://schemas.microsoft.com/office/drawing/2014/main" id="{A3538DCA-666C-3BC2-516D-26DC19B69FF5}"/>
              </a:ext>
            </a:extLst>
          </p:cNvPr>
          <p:cNvSpPr txBox="1"/>
          <p:nvPr/>
        </p:nvSpPr>
        <p:spPr>
          <a:xfrm>
            <a:off x="642045" y="4413426"/>
            <a:ext cx="3564000" cy="439916"/>
          </a:xfrm>
          <a:prstGeom prst="rect">
            <a:avLst/>
          </a:prstGeom>
          <a:noFill/>
        </p:spPr>
        <p:txBody>
          <a:bodyPr wrap="square" rtlCol="0">
            <a:noAutofit/>
          </a:bodyPr>
          <a:lstStyle/>
          <a:p>
            <a:pPr algn="r"/>
            <a:r>
              <a:rPr lang="en-GB" sz="2000" dirty="0">
                <a:solidFill>
                  <a:schemeClr val="accent1"/>
                </a:solidFill>
                <a:effectLst/>
                <a:latin typeface="+mj-lt"/>
              </a:rPr>
              <a:t>Fred. Olsen Windcarrier</a:t>
            </a:r>
            <a:endParaRPr lang="en-GB" sz="2000" dirty="0">
              <a:solidFill>
                <a:schemeClr val="accent1"/>
              </a:solidFill>
              <a:latin typeface="+mj-lt"/>
            </a:endParaRPr>
          </a:p>
        </p:txBody>
      </p:sp>
    </p:spTree>
    <p:extLst>
      <p:ext uri="{BB962C8B-B14F-4D97-AF65-F5344CB8AC3E}">
        <p14:creationId xmlns:p14="http://schemas.microsoft.com/office/powerpoint/2010/main" val="25361423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2119850-550B-5FB7-9F72-04B035A4442C}"/>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0" y="0"/>
            <a:ext cx="12192000" cy="2514600"/>
          </a:xfrm>
          <a:prstGeom prst="rect">
            <a:avLst/>
          </a:prstGeom>
        </p:spPr>
      </p:pic>
      <p:sp>
        <p:nvSpPr>
          <p:cNvPr id="2" name="Text Placeholder 1">
            <a:extLst>
              <a:ext uri="{FF2B5EF4-FFF2-40B4-BE49-F238E27FC236}">
                <a16:creationId xmlns:a16="http://schemas.microsoft.com/office/drawing/2014/main" id="{55061341-C61A-B268-A45E-08F53D8282FB}"/>
              </a:ext>
            </a:extLst>
          </p:cNvPr>
          <p:cNvSpPr>
            <a:spLocks noGrp="1"/>
          </p:cNvSpPr>
          <p:nvPr>
            <p:ph type="body" sz="quarter" idx="13"/>
          </p:nvPr>
        </p:nvSpPr>
        <p:spPr>
          <a:xfrm>
            <a:off x="544200" y="2795303"/>
            <a:ext cx="3564000" cy="2195797"/>
          </a:xfrm>
        </p:spPr>
        <p:txBody>
          <a:bodyPr rIns="72000">
            <a:normAutofit/>
          </a:bodyPr>
          <a:lstStyle/>
          <a:p>
            <a:pPr marL="0" indent="0" algn="l">
              <a:buNone/>
            </a:pPr>
            <a:r>
              <a:rPr lang="en-GB" sz="2000" dirty="0">
                <a:solidFill>
                  <a:schemeClr val="accent1"/>
                </a:solidFill>
                <a:effectLst/>
                <a:latin typeface="+mj-lt"/>
              </a:rPr>
              <a:t>Trustful partnerships</a:t>
            </a:r>
            <a:endParaRPr lang="en-GB" sz="2000" dirty="0">
              <a:solidFill>
                <a:schemeClr val="accent1"/>
              </a:solidFill>
              <a:latin typeface="+mj-lt"/>
            </a:endParaRPr>
          </a:p>
          <a:p>
            <a:pPr marL="0" indent="0">
              <a:buNone/>
            </a:pPr>
            <a:r>
              <a:rPr lang="en-US" sz="1400" dirty="0">
                <a:solidFill>
                  <a:srgbClr val="002132"/>
                </a:solidFill>
                <a:effectLst/>
                <a:latin typeface="+mj-lt"/>
              </a:rPr>
              <a:t>Fred. Olsen </a:t>
            </a:r>
            <a:r>
              <a:rPr lang="en-US" sz="1400" dirty="0" err="1">
                <a:solidFill>
                  <a:srgbClr val="002132"/>
                </a:solidFill>
                <a:effectLst/>
                <a:latin typeface="+mj-lt"/>
              </a:rPr>
              <a:t>Windcarrier</a:t>
            </a:r>
            <a:r>
              <a:rPr lang="en-US" sz="1400" dirty="0">
                <a:solidFill>
                  <a:srgbClr val="002132"/>
                </a:solidFill>
                <a:effectLst/>
                <a:latin typeface="+mj-lt"/>
              </a:rPr>
              <a:t> has a proven track record, experienced and skilled people, and highly capable installation vessels. But what we offer, more than anything is our trust and certainty that you can deliver on your projects. </a:t>
            </a:r>
            <a:endParaRPr lang="en-US" dirty="0"/>
          </a:p>
          <a:p>
            <a:endParaRPr lang="en-US" dirty="0"/>
          </a:p>
        </p:txBody>
      </p:sp>
      <p:sp>
        <p:nvSpPr>
          <p:cNvPr id="3" name="Slide Number Placeholder 2">
            <a:extLst>
              <a:ext uri="{FF2B5EF4-FFF2-40B4-BE49-F238E27FC236}">
                <a16:creationId xmlns:a16="http://schemas.microsoft.com/office/drawing/2014/main" id="{60843F11-4AE2-651F-63CA-0F5BF2149F77}"/>
              </a:ext>
            </a:extLst>
          </p:cNvPr>
          <p:cNvSpPr>
            <a:spLocks noGrp="1"/>
          </p:cNvSpPr>
          <p:nvPr>
            <p:ph type="sldNum" sz="quarter" idx="12"/>
          </p:nvPr>
        </p:nvSpPr>
        <p:spPr/>
        <p:txBody>
          <a:bodyPr/>
          <a:lstStyle/>
          <a:p>
            <a:fld id="{C16C2921-6903-4DB2-82DB-C5609A64D8DE}" type="slidenum">
              <a:rPr lang="en-GB" smtClean="0"/>
              <a:t>7</a:t>
            </a:fld>
            <a:endParaRPr lang="en-GB"/>
          </a:p>
        </p:txBody>
      </p:sp>
      <p:sp>
        <p:nvSpPr>
          <p:cNvPr id="4" name="Text Placeholder 3">
            <a:extLst>
              <a:ext uri="{FF2B5EF4-FFF2-40B4-BE49-F238E27FC236}">
                <a16:creationId xmlns:a16="http://schemas.microsoft.com/office/drawing/2014/main" id="{3D23A184-AC92-1FB7-6E10-72A871654EC2}"/>
              </a:ext>
            </a:extLst>
          </p:cNvPr>
          <p:cNvSpPr>
            <a:spLocks noGrp="1"/>
          </p:cNvSpPr>
          <p:nvPr>
            <p:ph type="body" sz="quarter" idx="14"/>
          </p:nvPr>
        </p:nvSpPr>
        <p:spPr>
          <a:xfrm>
            <a:off x="4314000" y="2859312"/>
            <a:ext cx="3564000" cy="2151671"/>
          </a:xfrm>
        </p:spPr>
        <p:txBody>
          <a:bodyPr rIns="72000">
            <a:normAutofit/>
          </a:bodyPr>
          <a:lstStyle/>
          <a:p>
            <a:endParaRPr lang="en-US" dirty="0"/>
          </a:p>
          <a:p>
            <a:pPr marL="0" indent="0">
              <a:buNone/>
            </a:pPr>
            <a:r>
              <a:rPr lang="en-US" sz="1400" dirty="0">
                <a:effectLst/>
                <a:latin typeface="+mj-lt"/>
              </a:rPr>
              <a:t>We have transported, installed, and maintained more than 1000 wind turbines at some of the world’s largest offshore wind farms. And we never compromise on safety</a:t>
            </a:r>
            <a:r>
              <a:rPr lang="en-US" sz="1400" dirty="0">
                <a:latin typeface="+mj-lt"/>
              </a:rPr>
              <a:t>. </a:t>
            </a:r>
          </a:p>
          <a:p>
            <a:endParaRPr lang="en-US" dirty="0"/>
          </a:p>
        </p:txBody>
      </p:sp>
      <p:sp>
        <p:nvSpPr>
          <p:cNvPr id="7" name="Text Placeholder 6">
            <a:extLst>
              <a:ext uri="{FF2B5EF4-FFF2-40B4-BE49-F238E27FC236}">
                <a16:creationId xmlns:a16="http://schemas.microsoft.com/office/drawing/2014/main" id="{A5182004-34FB-6809-5627-1ECD5AB061C7}"/>
              </a:ext>
            </a:extLst>
          </p:cNvPr>
          <p:cNvSpPr>
            <a:spLocks noGrp="1"/>
          </p:cNvSpPr>
          <p:nvPr>
            <p:ph type="body" sz="quarter" idx="15"/>
          </p:nvPr>
        </p:nvSpPr>
        <p:spPr>
          <a:xfrm>
            <a:off x="8083800" y="2795303"/>
            <a:ext cx="3564000" cy="2195797"/>
          </a:xfrm>
        </p:spPr>
        <p:txBody>
          <a:bodyPr lIns="72000"/>
          <a:lstStyle/>
          <a:p>
            <a:pPr marL="0" indent="0" algn="l">
              <a:buNone/>
            </a:pPr>
            <a:r>
              <a:rPr lang="en-GB" sz="2000" dirty="0">
                <a:solidFill>
                  <a:schemeClr val="accent1"/>
                </a:solidFill>
                <a:effectLst/>
                <a:latin typeface="+mj-lt"/>
              </a:rPr>
              <a:t>Transparent lines of communication</a:t>
            </a:r>
            <a:endParaRPr lang="en-GB" sz="2000" dirty="0">
              <a:solidFill>
                <a:schemeClr val="accent1"/>
              </a:solidFill>
              <a:latin typeface="+mj-lt"/>
            </a:endParaRPr>
          </a:p>
          <a:p>
            <a:pPr marL="0" indent="0">
              <a:buNone/>
            </a:pPr>
            <a:r>
              <a:rPr lang="en-US" sz="1400" dirty="0">
                <a:effectLst/>
                <a:latin typeface="+mj-lt"/>
              </a:rPr>
              <a:t>One of the main reasons our customers choose to collaborate with us is our honest and straightforward relationship and our transparent lines of communication.</a:t>
            </a:r>
          </a:p>
        </p:txBody>
      </p:sp>
      <p:sp>
        <p:nvSpPr>
          <p:cNvPr id="6" name="Title 5">
            <a:extLst>
              <a:ext uri="{FF2B5EF4-FFF2-40B4-BE49-F238E27FC236}">
                <a16:creationId xmlns:a16="http://schemas.microsoft.com/office/drawing/2014/main" id="{B1FA6299-860A-A480-5578-6C6ED36EC046}"/>
              </a:ext>
            </a:extLst>
          </p:cNvPr>
          <p:cNvSpPr>
            <a:spLocks noGrp="1"/>
          </p:cNvSpPr>
          <p:nvPr>
            <p:ph type="title"/>
          </p:nvPr>
        </p:nvSpPr>
        <p:spPr>
          <a:xfrm>
            <a:off x="544200" y="977166"/>
            <a:ext cx="11103600" cy="730984"/>
          </a:xfrm>
        </p:spPr>
        <p:txBody>
          <a:bodyPr>
            <a:normAutofit/>
          </a:bodyPr>
          <a:lstStyle/>
          <a:p>
            <a:r>
              <a:rPr lang="en-GB" dirty="0">
                <a:solidFill>
                  <a:schemeClr val="bg1"/>
                </a:solidFill>
                <a:effectLst/>
              </a:rPr>
              <a:t>How we </a:t>
            </a:r>
            <a:r>
              <a:rPr lang="en-GB" i="1" dirty="0">
                <a:solidFill>
                  <a:srgbClr val="00ACEC"/>
                </a:solidFill>
                <a:effectLst/>
              </a:rPr>
              <a:t>collaborate</a:t>
            </a:r>
            <a:endParaRPr lang="en-GB" i="1" dirty="0">
              <a:solidFill>
                <a:srgbClr val="00ACEC"/>
              </a:solidFill>
            </a:endParaRPr>
          </a:p>
        </p:txBody>
      </p:sp>
      <p:sp>
        <p:nvSpPr>
          <p:cNvPr id="5" name="Text Placeholder 1">
            <a:extLst>
              <a:ext uri="{FF2B5EF4-FFF2-40B4-BE49-F238E27FC236}">
                <a16:creationId xmlns:a16="http://schemas.microsoft.com/office/drawing/2014/main" id="{CC2DD48A-9691-4A23-E742-89FA367CBE20}"/>
              </a:ext>
            </a:extLst>
          </p:cNvPr>
          <p:cNvSpPr txBox="1">
            <a:spLocks/>
          </p:cNvSpPr>
          <p:nvPr/>
        </p:nvSpPr>
        <p:spPr>
          <a:xfrm>
            <a:off x="4314000" y="2789456"/>
            <a:ext cx="3564000" cy="4141788"/>
          </a:xfrm>
          <a:prstGeom prst="rect">
            <a:avLst/>
          </a:prstGeom>
        </p:spPr>
        <p:txBody>
          <a:bodyPr vert="horz" lIns="91440" tIns="45720" rIns="7200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sz="2000" dirty="0">
                <a:solidFill>
                  <a:schemeClr val="accent1"/>
                </a:solidFill>
                <a:effectLst/>
                <a:latin typeface="+mj-lt"/>
              </a:rPr>
              <a:t>Safety-oriented solutions</a:t>
            </a:r>
            <a:endParaRPr lang="en-GB" sz="2000" dirty="0">
              <a:solidFill>
                <a:schemeClr val="accent1"/>
              </a:solidFill>
              <a:latin typeface="+mj-lt"/>
            </a:endParaRPr>
          </a:p>
        </p:txBody>
      </p:sp>
      <p:sp>
        <p:nvSpPr>
          <p:cNvPr id="15" name="TextBox 14">
            <a:extLst>
              <a:ext uri="{FF2B5EF4-FFF2-40B4-BE49-F238E27FC236}">
                <a16:creationId xmlns:a16="http://schemas.microsoft.com/office/drawing/2014/main" id="{52DE8FE6-9882-064A-3C7B-53FCCD86F824}"/>
              </a:ext>
            </a:extLst>
          </p:cNvPr>
          <p:cNvSpPr txBox="1"/>
          <p:nvPr/>
        </p:nvSpPr>
        <p:spPr>
          <a:xfrm>
            <a:off x="623701" y="6190011"/>
            <a:ext cx="2329050" cy="290514"/>
          </a:xfrm>
          <a:prstGeom prst="rect">
            <a:avLst/>
          </a:prstGeom>
          <a:solidFill>
            <a:srgbClr val="00ACEC"/>
          </a:solidFill>
        </p:spPr>
        <p:txBody>
          <a:bodyPr wrap="square" lIns="450000" rtlCol="0" anchor="ctr">
            <a:noAutofit/>
          </a:bodyPr>
          <a:lstStyle/>
          <a:p>
            <a:r>
              <a:rPr lang="en-DK" sz="1000" b="1" dirty="0">
                <a:solidFill>
                  <a:schemeClr val="bg1"/>
                </a:solidFill>
                <a:hlinkClick r:id="rId4">
                  <a:extLst>
                    <a:ext uri="{A12FA001-AC4F-418D-AE19-62706E023703}">
                      <ahyp:hlinkClr xmlns:ahyp="http://schemas.microsoft.com/office/drawing/2018/hyperlinkcolor" val="tx"/>
                    </a:ext>
                  </a:extLst>
                </a:hlinkClick>
              </a:rPr>
              <a:t>Get to know us even better</a:t>
            </a:r>
            <a:endParaRPr lang="da-DK" sz="1000" b="1" dirty="0">
              <a:solidFill>
                <a:schemeClr val="bg1"/>
              </a:solidFill>
            </a:endParaRPr>
          </a:p>
        </p:txBody>
      </p:sp>
      <p:sp>
        <p:nvSpPr>
          <p:cNvPr id="22" name="Text Placeholder 16">
            <a:extLst>
              <a:ext uri="{FF2B5EF4-FFF2-40B4-BE49-F238E27FC236}">
                <a16:creationId xmlns:a16="http://schemas.microsoft.com/office/drawing/2014/main" id="{DCDB3C0A-64E3-1883-B86D-0FA4DE9D540D}"/>
              </a:ext>
            </a:extLst>
          </p:cNvPr>
          <p:cNvSpPr txBox="1">
            <a:spLocks/>
          </p:cNvSpPr>
          <p:nvPr/>
        </p:nvSpPr>
        <p:spPr>
          <a:xfrm>
            <a:off x="8083800" y="4628362"/>
            <a:ext cx="3564000" cy="4770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DK" sz="2400" b="1" dirty="0"/>
              <a:t>+65</a:t>
            </a:r>
            <a:endParaRPr lang="en-GB" sz="2400" b="1" dirty="0"/>
          </a:p>
        </p:txBody>
      </p:sp>
      <p:cxnSp>
        <p:nvCxnSpPr>
          <p:cNvPr id="23" name="Straight Connector 22">
            <a:extLst>
              <a:ext uri="{FF2B5EF4-FFF2-40B4-BE49-F238E27FC236}">
                <a16:creationId xmlns:a16="http://schemas.microsoft.com/office/drawing/2014/main" id="{0457EF3B-B9F8-EE58-6EE8-5F1F140591FD}"/>
              </a:ext>
            </a:extLst>
          </p:cNvPr>
          <p:cNvCxnSpPr>
            <a:cxnSpLocks/>
          </p:cNvCxnSpPr>
          <p:nvPr/>
        </p:nvCxnSpPr>
        <p:spPr>
          <a:xfrm>
            <a:off x="8153400" y="5125500"/>
            <a:ext cx="3162300" cy="0"/>
          </a:xfrm>
          <a:prstGeom prst="line">
            <a:avLst/>
          </a:prstGeom>
          <a:ln>
            <a:solidFill>
              <a:srgbClr val="002132"/>
            </a:solidFill>
          </a:ln>
        </p:spPr>
        <p:style>
          <a:lnRef idx="2">
            <a:schemeClr val="accent1"/>
          </a:lnRef>
          <a:fillRef idx="0">
            <a:schemeClr val="accent1"/>
          </a:fillRef>
          <a:effectRef idx="1">
            <a:schemeClr val="accent1"/>
          </a:effectRef>
          <a:fontRef idx="minor">
            <a:schemeClr val="tx1"/>
          </a:fontRef>
        </p:style>
      </p:cxnSp>
      <p:sp>
        <p:nvSpPr>
          <p:cNvPr id="24" name="Text Placeholder 16">
            <a:extLst>
              <a:ext uri="{FF2B5EF4-FFF2-40B4-BE49-F238E27FC236}">
                <a16:creationId xmlns:a16="http://schemas.microsoft.com/office/drawing/2014/main" id="{6797DFF2-AF75-153F-334E-AC7903C504E3}"/>
              </a:ext>
            </a:extLst>
          </p:cNvPr>
          <p:cNvSpPr txBox="1">
            <a:spLocks/>
          </p:cNvSpPr>
          <p:nvPr/>
        </p:nvSpPr>
        <p:spPr>
          <a:xfrm>
            <a:off x="8083800" y="5160703"/>
            <a:ext cx="3564000" cy="4770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DK" sz="1800" dirty="0">
                <a:solidFill>
                  <a:srgbClr val="002132"/>
                </a:solidFill>
                <a:effectLst/>
                <a:latin typeface="+mj-lt"/>
              </a:rPr>
              <a:t>Projects</a:t>
            </a:r>
            <a:endParaRPr lang="en-GB" dirty="0">
              <a:solidFill>
                <a:srgbClr val="002132"/>
              </a:solidFill>
              <a:latin typeface="+mj-lt"/>
            </a:endParaRPr>
          </a:p>
        </p:txBody>
      </p:sp>
      <p:sp>
        <p:nvSpPr>
          <p:cNvPr id="8" name="Text Placeholder 16">
            <a:extLst>
              <a:ext uri="{FF2B5EF4-FFF2-40B4-BE49-F238E27FC236}">
                <a16:creationId xmlns:a16="http://schemas.microsoft.com/office/drawing/2014/main" id="{D1425FFD-0864-179E-31F5-BCB2CC4A66D8}"/>
              </a:ext>
            </a:extLst>
          </p:cNvPr>
          <p:cNvSpPr txBox="1">
            <a:spLocks/>
          </p:cNvSpPr>
          <p:nvPr/>
        </p:nvSpPr>
        <p:spPr>
          <a:xfrm>
            <a:off x="4382100" y="4628362"/>
            <a:ext cx="3564000" cy="4770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DK" sz="2400" b="1" dirty="0"/>
              <a:t>**1,3</a:t>
            </a:r>
            <a:endParaRPr lang="en-GB" sz="2400" b="1" dirty="0"/>
          </a:p>
        </p:txBody>
      </p:sp>
      <p:cxnSp>
        <p:nvCxnSpPr>
          <p:cNvPr id="9" name="Straight Connector 8">
            <a:extLst>
              <a:ext uri="{FF2B5EF4-FFF2-40B4-BE49-F238E27FC236}">
                <a16:creationId xmlns:a16="http://schemas.microsoft.com/office/drawing/2014/main" id="{C7C04848-415D-E251-F572-693CA43029DD}"/>
              </a:ext>
            </a:extLst>
          </p:cNvPr>
          <p:cNvCxnSpPr>
            <a:cxnSpLocks/>
          </p:cNvCxnSpPr>
          <p:nvPr/>
        </p:nvCxnSpPr>
        <p:spPr>
          <a:xfrm>
            <a:off x="4451700" y="5125500"/>
            <a:ext cx="3162300" cy="0"/>
          </a:xfrm>
          <a:prstGeom prst="line">
            <a:avLst/>
          </a:prstGeom>
          <a:ln>
            <a:solidFill>
              <a:srgbClr val="002132"/>
            </a:solidFill>
          </a:ln>
        </p:spPr>
        <p:style>
          <a:lnRef idx="2">
            <a:schemeClr val="accent1"/>
          </a:lnRef>
          <a:fillRef idx="0">
            <a:schemeClr val="accent1"/>
          </a:fillRef>
          <a:effectRef idx="1">
            <a:schemeClr val="accent1"/>
          </a:effectRef>
          <a:fontRef idx="minor">
            <a:schemeClr val="tx1"/>
          </a:fontRef>
        </p:style>
      </p:cxnSp>
      <p:sp>
        <p:nvSpPr>
          <p:cNvPr id="11" name="Text Placeholder 16">
            <a:extLst>
              <a:ext uri="{FF2B5EF4-FFF2-40B4-BE49-F238E27FC236}">
                <a16:creationId xmlns:a16="http://schemas.microsoft.com/office/drawing/2014/main" id="{7DA7C263-A4B0-2D68-6967-147672C4C30E}"/>
              </a:ext>
            </a:extLst>
          </p:cNvPr>
          <p:cNvSpPr txBox="1">
            <a:spLocks/>
          </p:cNvSpPr>
          <p:nvPr/>
        </p:nvSpPr>
        <p:spPr>
          <a:xfrm>
            <a:off x="4382100" y="5160703"/>
            <a:ext cx="3564000" cy="4770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DK" sz="1800" dirty="0">
                <a:solidFill>
                  <a:srgbClr val="002132"/>
                </a:solidFill>
                <a:effectLst/>
                <a:latin typeface="+mj-lt"/>
              </a:rPr>
              <a:t>LTIF</a:t>
            </a:r>
            <a:endParaRPr lang="en-GB" dirty="0">
              <a:solidFill>
                <a:srgbClr val="002132"/>
              </a:solidFill>
              <a:latin typeface="+mj-lt"/>
            </a:endParaRPr>
          </a:p>
        </p:txBody>
      </p:sp>
      <p:sp>
        <p:nvSpPr>
          <p:cNvPr id="14" name="Text Placeholder 16">
            <a:extLst>
              <a:ext uri="{FF2B5EF4-FFF2-40B4-BE49-F238E27FC236}">
                <a16:creationId xmlns:a16="http://schemas.microsoft.com/office/drawing/2014/main" id="{A33161F6-E0EF-9AFD-8D9D-725B99297B5C}"/>
              </a:ext>
            </a:extLst>
          </p:cNvPr>
          <p:cNvSpPr txBox="1">
            <a:spLocks/>
          </p:cNvSpPr>
          <p:nvPr/>
        </p:nvSpPr>
        <p:spPr>
          <a:xfrm>
            <a:off x="554100" y="4628362"/>
            <a:ext cx="3564000" cy="4770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DK" sz="2400" b="1" dirty="0"/>
              <a:t>*99,2</a:t>
            </a:r>
            <a:endParaRPr lang="en-GB" sz="2400" b="1" dirty="0"/>
          </a:p>
        </p:txBody>
      </p:sp>
      <p:cxnSp>
        <p:nvCxnSpPr>
          <p:cNvPr id="18" name="Straight Connector 17">
            <a:extLst>
              <a:ext uri="{FF2B5EF4-FFF2-40B4-BE49-F238E27FC236}">
                <a16:creationId xmlns:a16="http://schemas.microsoft.com/office/drawing/2014/main" id="{D3C1EF44-A710-CF8D-1692-B3B94D63C117}"/>
              </a:ext>
            </a:extLst>
          </p:cNvPr>
          <p:cNvCxnSpPr>
            <a:cxnSpLocks/>
          </p:cNvCxnSpPr>
          <p:nvPr/>
        </p:nvCxnSpPr>
        <p:spPr>
          <a:xfrm>
            <a:off x="623700" y="5125500"/>
            <a:ext cx="3162300" cy="0"/>
          </a:xfrm>
          <a:prstGeom prst="line">
            <a:avLst/>
          </a:prstGeom>
          <a:ln>
            <a:solidFill>
              <a:srgbClr val="002132"/>
            </a:solidFill>
          </a:ln>
        </p:spPr>
        <p:style>
          <a:lnRef idx="2">
            <a:schemeClr val="accent1"/>
          </a:lnRef>
          <a:fillRef idx="0">
            <a:schemeClr val="accent1"/>
          </a:fillRef>
          <a:effectRef idx="1">
            <a:schemeClr val="accent1"/>
          </a:effectRef>
          <a:fontRef idx="minor">
            <a:schemeClr val="tx1"/>
          </a:fontRef>
        </p:style>
      </p:cxnSp>
      <p:sp>
        <p:nvSpPr>
          <p:cNvPr id="19" name="Text Placeholder 16">
            <a:extLst>
              <a:ext uri="{FF2B5EF4-FFF2-40B4-BE49-F238E27FC236}">
                <a16:creationId xmlns:a16="http://schemas.microsoft.com/office/drawing/2014/main" id="{B8730016-CF77-F74F-30DC-D4BE16834D14}"/>
              </a:ext>
            </a:extLst>
          </p:cNvPr>
          <p:cNvSpPr txBox="1">
            <a:spLocks/>
          </p:cNvSpPr>
          <p:nvPr/>
        </p:nvSpPr>
        <p:spPr>
          <a:xfrm>
            <a:off x="554100" y="5160703"/>
            <a:ext cx="3564000" cy="4770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DK" sz="1800" dirty="0">
                <a:solidFill>
                  <a:srgbClr val="002132"/>
                </a:solidFill>
                <a:effectLst/>
                <a:latin typeface="+mj-lt"/>
              </a:rPr>
              <a:t>Up time</a:t>
            </a:r>
            <a:endParaRPr lang="en-GB" dirty="0">
              <a:solidFill>
                <a:srgbClr val="002132"/>
              </a:solidFill>
              <a:latin typeface="+mj-lt"/>
            </a:endParaRPr>
          </a:p>
        </p:txBody>
      </p:sp>
      <p:pic>
        <p:nvPicPr>
          <p:cNvPr id="25" name="Graphic 24">
            <a:extLst>
              <a:ext uri="{FF2B5EF4-FFF2-40B4-BE49-F238E27FC236}">
                <a16:creationId xmlns:a16="http://schemas.microsoft.com/office/drawing/2014/main" id="{26704C05-8CCA-C5CC-BFFE-A4996145B921}"/>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31849" y="6290168"/>
            <a:ext cx="170656" cy="108600"/>
          </a:xfrm>
          <a:prstGeom prst="rect">
            <a:avLst/>
          </a:prstGeom>
        </p:spPr>
      </p:pic>
    </p:spTree>
    <p:extLst>
      <p:ext uri="{BB962C8B-B14F-4D97-AF65-F5344CB8AC3E}">
        <p14:creationId xmlns:p14="http://schemas.microsoft.com/office/powerpoint/2010/main" val="37196583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
            <a:extLst>
              <a:ext uri="{FF2B5EF4-FFF2-40B4-BE49-F238E27FC236}">
                <a16:creationId xmlns:a16="http://schemas.microsoft.com/office/drawing/2014/main" id="{A8E2B5CD-E1F1-E031-D086-08FD28282124}"/>
              </a:ext>
            </a:extLst>
          </p:cNvPr>
          <p:cNvSpPr>
            <a:spLocks noGrp="1"/>
          </p:cNvSpPr>
          <p:nvPr>
            <p:ph type="body" sz="quarter" idx="13"/>
          </p:nvPr>
        </p:nvSpPr>
        <p:spPr/>
        <p:txBody>
          <a:bodyPr>
            <a:normAutofit/>
          </a:bodyPr>
          <a:lstStyle/>
          <a:p>
            <a:pPr marL="0" indent="0">
              <a:buNone/>
            </a:pPr>
            <a:r>
              <a:rPr lang="en-GB" sz="2000" dirty="0">
                <a:solidFill>
                  <a:schemeClr val="accent1"/>
                </a:solidFill>
                <a:effectLst/>
                <a:latin typeface="+mj-lt"/>
              </a:rPr>
              <a:t>People</a:t>
            </a:r>
            <a:endParaRPr lang="en-GB" sz="2000" dirty="0">
              <a:solidFill>
                <a:schemeClr val="accent1"/>
              </a:solidFill>
              <a:latin typeface="+mj-lt"/>
            </a:endParaRPr>
          </a:p>
          <a:p>
            <a:pPr marL="0" indent="0">
              <a:buNone/>
            </a:pPr>
            <a:r>
              <a:rPr lang="en-US" sz="1400" dirty="0">
                <a:solidFill>
                  <a:srgbClr val="002132"/>
                </a:solidFill>
                <a:latin typeface="+mj-lt"/>
              </a:rPr>
              <a:t>We take pride in fostering a safe and supportive work environment for people working with us – one that retains talent and ensures reliable </a:t>
            </a:r>
            <a:br>
              <a:rPr lang="en-US" sz="1400" dirty="0">
                <a:solidFill>
                  <a:srgbClr val="002132"/>
                </a:solidFill>
                <a:latin typeface="+mj-lt"/>
              </a:rPr>
            </a:br>
            <a:r>
              <a:rPr lang="en-US" sz="1400" dirty="0">
                <a:solidFill>
                  <a:srgbClr val="002132"/>
                </a:solidFill>
                <a:latin typeface="+mj-lt"/>
              </a:rPr>
              <a:t>operations for our clients.</a:t>
            </a:r>
          </a:p>
          <a:p>
            <a:endParaRPr lang="en-DK" dirty="0"/>
          </a:p>
        </p:txBody>
      </p:sp>
      <p:sp>
        <p:nvSpPr>
          <p:cNvPr id="14" name="Text Placeholder 10">
            <a:extLst>
              <a:ext uri="{FF2B5EF4-FFF2-40B4-BE49-F238E27FC236}">
                <a16:creationId xmlns:a16="http://schemas.microsoft.com/office/drawing/2014/main" id="{FEB9D3E5-30CA-6336-01B9-E2B7CFFDDA65}"/>
              </a:ext>
            </a:extLst>
          </p:cNvPr>
          <p:cNvSpPr>
            <a:spLocks noGrp="1"/>
          </p:cNvSpPr>
          <p:nvPr>
            <p:ph type="body" sz="quarter" idx="14"/>
          </p:nvPr>
        </p:nvSpPr>
        <p:spPr/>
        <p:txBody>
          <a:bodyPr>
            <a:normAutofit/>
          </a:bodyPr>
          <a:lstStyle/>
          <a:p>
            <a:pPr marL="0" indent="0">
              <a:buNone/>
            </a:pPr>
            <a:r>
              <a:rPr lang="en-GB" sz="2000" dirty="0">
                <a:solidFill>
                  <a:schemeClr val="accent1"/>
                </a:solidFill>
                <a:effectLst/>
                <a:latin typeface="+mj-lt"/>
              </a:rPr>
              <a:t>Legacy</a:t>
            </a:r>
            <a:endParaRPr lang="en-GB" sz="2000" dirty="0">
              <a:solidFill>
                <a:schemeClr val="accent1"/>
              </a:solidFill>
              <a:latin typeface="+mj-lt"/>
            </a:endParaRPr>
          </a:p>
          <a:p>
            <a:pPr marL="0" indent="0">
              <a:buNone/>
            </a:pPr>
            <a:r>
              <a:rPr lang="en-US" sz="1400" dirty="0">
                <a:solidFill>
                  <a:srgbClr val="002132"/>
                </a:solidFill>
                <a:latin typeface="+mj-lt"/>
              </a:rPr>
              <a:t>We are pioneers within the industry, always operating first in core regions of the world. Our clients rely on our compelling track record and the experienced people behind it.</a:t>
            </a:r>
          </a:p>
          <a:p>
            <a:endParaRPr lang="en-DK" dirty="0"/>
          </a:p>
        </p:txBody>
      </p:sp>
      <p:sp>
        <p:nvSpPr>
          <p:cNvPr id="15" name="Text Placeholder 11">
            <a:extLst>
              <a:ext uri="{FF2B5EF4-FFF2-40B4-BE49-F238E27FC236}">
                <a16:creationId xmlns:a16="http://schemas.microsoft.com/office/drawing/2014/main" id="{704143EB-677A-0026-4630-72DB56BD2FD6}"/>
              </a:ext>
            </a:extLst>
          </p:cNvPr>
          <p:cNvSpPr>
            <a:spLocks noGrp="1"/>
          </p:cNvSpPr>
          <p:nvPr>
            <p:ph type="body" sz="quarter" idx="15"/>
          </p:nvPr>
        </p:nvSpPr>
        <p:spPr/>
        <p:txBody>
          <a:bodyPr>
            <a:normAutofit fontScale="92500"/>
          </a:bodyPr>
          <a:lstStyle/>
          <a:p>
            <a:pPr marL="0" indent="0">
              <a:buNone/>
            </a:pPr>
            <a:r>
              <a:rPr lang="en-GB" sz="2200" dirty="0">
                <a:solidFill>
                  <a:schemeClr val="accent1"/>
                </a:solidFill>
                <a:effectLst/>
                <a:latin typeface="+mj-lt"/>
              </a:rPr>
              <a:t>Core business</a:t>
            </a:r>
            <a:endParaRPr lang="en-GB" sz="2200" dirty="0">
              <a:solidFill>
                <a:schemeClr val="accent1"/>
              </a:solidFill>
              <a:latin typeface="+mj-lt"/>
            </a:endParaRPr>
          </a:p>
          <a:p>
            <a:pPr marL="0" indent="0">
              <a:buNone/>
            </a:pPr>
            <a:r>
              <a:rPr lang="en-US" sz="1500" dirty="0">
                <a:solidFill>
                  <a:srgbClr val="002132"/>
                </a:solidFill>
                <a:latin typeface="+mj-lt"/>
              </a:rPr>
              <a:t>Installing offshore turbines is our specialty. </a:t>
            </a:r>
            <a:br>
              <a:rPr lang="en-DK" sz="1500" dirty="0">
                <a:solidFill>
                  <a:srgbClr val="002132"/>
                </a:solidFill>
                <a:latin typeface="+mj-lt"/>
              </a:rPr>
            </a:br>
            <a:r>
              <a:rPr lang="en-US" sz="1500" dirty="0">
                <a:solidFill>
                  <a:srgbClr val="002132"/>
                </a:solidFill>
                <a:latin typeface="+mj-lt"/>
              </a:rPr>
              <a:t>This dedicated focus on one of the most critical parts of a project enables us to provide services that are not only efficient and cost-effective but also timely, flexible, and safe.</a:t>
            </a:r>
          </a:p>
          <a:p>
            <a:endParaRPr lang="en-DK" dirty="0"/>
          </a:p>
        </p:txBody>
      </p:sp>
      <p:sp>
        <p:nvSpPr>
          <p:cNvPr id="6" name="Title 5">
            <a:extLst>
              <a:ext uri="{FF2B5EF4-FFF2-40B4-BE49-F238E27FC236}">
                <a16:creationId xmlns:a16="http://schemas.microsoft.com/office/drawing/2014/main" id="{38A80DB1-063A-BEFC-FF44-8FED5BB057FB}"/>
              </a:ext>
            </a:extLst>
          </p:cNvPr>
          <p:cNvSpPr>
            <a:spLocks noGrp="1"/>
          </p:cNvSpPr>
          <p:nvPr>
            <p:ph type="title"/>
          </p:nvPr>
        </p:nvSpPr>
        <p:spPr>
          <a:xfrm>
            <a:off x="544200" y="2088416"/>
            <a:ext cx="7333800" cy="1188184"/>
          </a:xfrm>
        </p:spPr>
        <p:txBody>
          <a:bodyPr>
            <a:noAutofit/>
          </a:bodyPr>
          <a:lstStyle/>
          <a:p>
            <a:r>
              <a:rPr lang="en-DK" sz="3200" dirty="0">
                <a:solidFill>
                  <a:srgbClr val="002132"/>
                </a:solidFill>
              </a:rPr>
              <a:t>How we </a:t>
            </a:r>
            <a:r>
              <a:rPr lang="en-DK" sz="3200" i="1" dirty="0">
                <a:solidFill>
                  <a:srgbClr val="00ACEC"/>
                </a:solidFill>
              </a:rPr>
              <a:t>differentiate</a:t>
            </a:r>
            <a:br>
              <a:rPr lang="en-US" sz="3200" i="1" dirty="0">
                <a:solidFill>
                  <a:schemeClr val="accent5"/>
                </a:solidFill>
              </a:rPr>
            </a:br>
            <a:r>
              <a:rPr lang="en-DK" sz="3200" dirty="0"/>
              <a:t>makes a difference for you</a:t>
            </a:r>
            <a:endParaRPr lang="en-GB" sz="3200" dirty="0"/>
          </a:p>
        </p:txBody>
      </p:sp>
      <p:sp>
        <p:nvSpPr>
          <p:cNvPr id="3" name="Slide Number Placeholder 2">
            <a:extLst>
              <a:ext uri="{FF2B5EF4-FFF2-40B4-BE49-F238E27FC236}">
                <a16:creationId xmlns:a16="http://schemas.microsoft.com/office/drawing/2014/main" id="{781137A1-20A0-92A4-45C7-146972C900E1}"/>
              </a:ext>
            </a:extLst>
          </p:cNvPr>
          <p:cNvSpPr>
            <a:spLocks noGrp="1"/>
          </p:cNvSpPr>
          <p:nvPr>
            <p:ph type="sldNum" sz="quarter" idx="12"/>
          </p:nvPr>
        </p:nvSpPr>
        <p:spPr/>
        <p:txBody>
          <a:bodyPr/>
          <a:lstStyle/>
          <a:p>
            <a:fld id="{C16C2921-6903-4DB2-82DB-C5609A64D8DE}" type="slidenum">
              <a:rPr lang="en-GB" smtClean="0"/>
              <a:t>8</a:t>
            </a:fld>
            <a:endParaRPr lang="en-GB"/>
          </a:p>
        </p:txBody>
      </p:sp>
    </p:spTree>
    <p:extLst>
      <p:ext uri="{BB962C8B-B14F-4D97-AF65-F5344CB8AC3E}">
        <p14:creationId xmlns:p14="http://schemas.microsoft.com/office/powerpoint/2010/main" val="30291583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BBB46F7C-C29B-5669-6E47-8101DE00976A}"/>
              </a:ext>
            </a:extLst>
          </p:cNvPr>
          <p:cNvPicPr>
            <a:picLocks noGrp="1" noRot="1" noChangeAspect="1" noMove="1" noResize="1" noEditPoints="1" noAdjustHandles="1" noChangeArrowheads="1" noChangeShapeType="1" noCrop="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0074" y="1650162"/>
            <a:ext cx="12001925" cy="4456074"/>
          </a:xfrm>
          <a:prstGeom prst="rect">
            <a:avLst/>
          </a:prstGeom>
        </p:spPr>
      </p:pic>
      <p:sp>
        <p:nvSpPr>
          <p:cNvPr id="2" name="Text Placeholder 1">
            <a:extLst>
              <a:ext uri="{FF2B5EF4-FFF2-40B4-BE49-F238E27FC236}">
                <a16:creationId xmlns:a16="http://schemas.microsoft.com/office/drawing/2014/main" id="{8A0DECFE-C3B7-4CD2-0F77-6900655DC506}"/>
              </a:ext>
            </a:extLst>
          </p:cNvPr>
          <p:cNvSpPr>
            <a:spLocks noGrp="1"/>
          </p:cNvSpPr>
          <p:nvPr>
            <p:ph type="body" sz="quarter" idx="13"/>
          </p:nvPr>
        </p:nvSpPr>
        <p:spPr>
          <a:xfrm>
            <a:off x="2371327" y="3333750"/>
            <a:ext cx="2139700" cy="625385"/>
          </a:xfrm>
        </p:spPr>
        <p:txBody>
          <a:bodyPr>
            <a:noAutofit/>
          </a:bodyPr>
          <a:lstStyle/>
          <a:p>
            <a:pPr marL="0" indent="0">
              <a:lnSpc>
                <a:spcPts val="2200"/>
              </a:lnSpc>
              <a:buNone/>
            </a:pPr>
            <a:r>
              <a:rPr lang="en-GB" sz="2000" dirty="0">
                <a:effectLst/>
                <a:latin typeface="+mj-lt"/>
              </a:rPr>
              <a:t>Project </a:t>
            </a:r>
            <a:br>
              <a:rPr lang="en-GB" sz="2000" dirty="0">
                <a:effectLst/>
                <a:latin typeface="+mj-lt"/>
              </a:rPr>
            </a:br>
            <a:r>
              <a:rPr lang="en-GB" sz="2000" dirty="0">
                <a:effectLst/>
                <a:latin typeface="+mj-lt"/>
              </a:rPr>
              <a:t>management</a:t>
            </a:r>
          </a:p>
        </p:txBody>
      </p:sp>
      <p:sp>
        <p:nvSpPr>
          <p:cNvPr id="3" name="Slide Number Placeholder 2">
            <a:extLst>
              <a:ext uri="{FF2B5EF4-FFF2-40B4-BE49-F238E27FC236}">
                <a16:creationId xmlns:a16="http://schemas.microsoft.com/office/drawing/2014/main" id="{11360ACE-2EED-5CAE-1425-F0A2F098C1B9}"/>
              </a:ext>
            </a:extLst>
          </p:cNvPr>
          <p:cNvSpPr>
            <a:spLocks noGrp="1"/>
          </p:cNvSpPr>
          <p:nvPr>
            <p:ph type="sldNum" sz="quarter" idx="12"/>
          </p:nvPr>
        </p:nvSpPr>
        <p:spPr/>
        <p:txBody>
          <a:bodyPr/>
          <a:lstStyle/>
          <a:p>
            <a:fld id="{C16C2921-6903-4DB2-82DB-C5609A64D8DE}" type="slidenum">
              <a:rPr lang="en-GB" smtClean="0"/>
              <a:t>9</a:t>
            </a:fld>
            <a:endParaRPr lang="en-GB"/>
          </a:p>
        </p:txBody>
      </p:sp>
      <p:sp>
        <p:nvSpPr>
          <p:cNvPr id="6" name="Title 5">
            <a:extLst>
              <a:ext uri="{FF2B5EF4-FFF2-40B4-BE49-F238E27FC236}">
                <a16:creationId xmlns:a16="http://schemas.microsoft.com/office/drawing/2014/main" id="{7D7E814A-DF61-A3CE-B2E8-344125D11667}"/>
              </a:ext>
            </a:extLst>
          </p:cNvPr>
          <p:cNvSpPr>
            <a:spLocks noGrp="1"/>
          </p:cNvSpPr>
          <p:nvPr>
            <p:ph type="title"/>
          </p:nvPr>
        </p:nvSpPr>
        <p:spPr/>
        <p:txBody>
          <a:bodyPr>
            <a:normAutofit fontScale="90000"/>
          </a:bodyPr>
          <a:lstStyle/>
          <a:p>
            <a:r>
              <a:rPr lang="en-US" dirty="0">
                <a:effectLst/>
              </a:rPr>
              <a:t>Support at </a:t>
            </a:r>
            <a:r>
              <a:rPr lang="en-US" i="1" dirty="0">
                <a:solidFill>
                  <a:srgbClr val="00ACEC"/>
                </a:solidFill>
                <a:effectLst/>
              </a:rPr>
              <a:t>every stage </a:t>
            </a:r>
            <a:r>
              <a:rPr lang="en-US" dirty="0">
                <a:effectLst/>
              </a:rPr>
              <a:t>of the </a:t>
            </a:r>
            <a:br>
              <a:rPr lang="en-US" dirty="0">
                <a:effectLst/>
              </a:rPr>
            </a:br>
            <a:r>
              <a:rPr lang="en-US" dirty="0">
                <a:effectLst/>
              </a:rPr>
              <a:t>wind farm lifecycle</a:t>
            </a:r>
            <a:endParaRPr lang="en-GB" dirty="0"/>
          </a:p>
        </p:txBody>
      </p:sp>
      <p:sp>
        <p:nvSpPr>
          <p:cNvPr id="7" name="Text Placeholder 1">
            <a:extLst>
              <a:ext uri="{FF2B5EF4-FFF2-40B4-BE49-F238E27FC236}">
                <a16:creationId xmlns:a16="http://schemas.microsoft.com/office/drawing/2014/main" id="{FB29C2DD-0536-D2F4-4E1C-13505861A5B8}"/>
              </a:ext>
            </a:extLst>
          </p:cNvPr>
          <p:cNvSpPr txBox="1">
            <a:spLocks/>
          </p:cNvSpPr>
          <p:nvPr/>
        </p:nvSpPr>
        <p:spPr>
          <a:xfrm>
            <a:off x="2377625" y="3903957"/>
            <a:ext cx="1562476" cy="625385"/>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solidFill>
                  <a:schemeClr val="bg1"/>
                </a:solidFill>
                <a:effectLst/>
                <a:latin typeface="+mj-lt"/>
              </a:rPr>
              <a:t>Delivering precise</a:t>
            </a:r>
            <a:r>
              <a:rPr lang="en-GB" sz="1400" dirty="0">
                <a:solidFill>
                  <a:schemeClr val="bg1"/>
                </a:solidFill>
                <a:effectLst/>
                <a:latin typeface="+mj-lt"/>
              </a:rPr>
              <a:t> marine operations</a:t>
            </a:r>
            <a:endParaRPr lang="en-US" sz="1400" dirty="0">
              <a:solidFill>
                <a:schemeClr val="bg1"/>
              </a:solidFill>
              <a:effectLst/>
              <a:latin typeface="+mj-lt"/>
            </a:endParaRPr>
          </a:p>
        </p:txBody>
      </p:sp>
      <p:sp>
        <p:nvSpPr>
          <p:cNvPr id="10" name="Text Placeholder 1">
            <a:extLst>
              <a:ext uri="{FF2B5EF4-FFF2-40B4-BE49-F238E27FC236}">
                <a16:creationId xmlns:a16="http://schemas.microsoft.com/office/drawing/2014/main" id="{0BE041D6-AF2F-4398-4A62-470715D2D524}"/>
              </a:ext>
            </a:extLst>
          </p:cNvPr>
          <p:cNvSpPr txBox="1">
            <a:spLocks/>
          </p:cNvSpPr>
          <p:nvPr/>
        </p:nvSpPr>
        <p:spPr>
          <a:xfrm>
            <a:off x="4925354" y="3333750"/>
            <a:ext cx="2139700" cy="625385"/>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00"/>
              </a:lnSpc>
            </a:pPr>
            <a:r>
              <a:rPr lang="en-GB" sz="2000" dirty="0">
                <a:latin typeface="+mj-lt"/>
              </a:rPr>
              <a:t>Mobilisation &amp; Demobilisation</a:t>
            </a:r>
          </a:p>
        </p:txBody>
      </p:sp>
      <p:sp>
        <p:nvSpPr>
          <p:cNvPr id="11" name="Text Placeholder 1">
            <a:extLst>
              <a:ext uri="{FF2B5EF4-FFF2-40B4-BE49-F238E27FC236}">
                <a16:creationId xmlns:a16="http://schemas.microsoft.com/office/drawing/2014/main" id="{26D221C6-BCB4-0F37-5107-913420D9DE89}"/>
              </a:ext>
            </a:extLst>
          </p:cNvPr>
          <p:cNvSpPr txBox="1">
            <a:spLocks/>
          </p:cNvSpPr>
          <p:nvPr/>
        </p:nvSpPr>
        <p:spPr>
          <a:xfrm>
            <a:off x="4931651" y="3903957"/>
            <a:ext cx="1694547" cy="625385"/>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1400" dirty="0">
                <a:solidFill>
                  <a:schemeClr val="bg1"/>
                </a:solidFill>
                <a:effectLst/>
                <a:latin typeface="+mj-lt"/>
              </a:rPr>
              <a:t>Efficient &amp; </a:t>
            </a:r>
            <a:r>
              <a:rPr lang="da-DK" sz="1400" dirty="0" err="1">
                <a:solidFill>
                  <a:schemeClr val="bg1"/>
                </a:solidFill>
                <a:effectLst/>
                <a:latin typeface="+mj-lt"/>
              </a:rPr>
              <a:t>reliable</a:t>
            </a:r>
            <a:r>
              <a:rPr lang="da-DK" sz="1400" dirty="0">
                <a:solidFill>
                  <a:schemeClr val="bg1"/>
                </a:solidFill>
                <a:effectLst/>
                <a:latin typeface="+mj-lt"/>
              </a:rPr>
              <a:t> </a:t>
            </a:r>
            <a:r>
              <a:rPr lang="da-DK" sz="1400" dirty="0" err="1">
                <a:solidFill>
                  <a:schemeClr val="bg1"/>
                </a:solidFill>
                <a:effectLst/>
                <a:latin typeface="+mj-lt"/>
              </a:rPr>
              <a:t>preparation</a:t>
            </a:r>
            <a:r>
              <a:rPr lang="da-DK" sz="1400" dirty="0">
                <a:solidFill>
                  <a:schemeClr val="bg1"/>
                </a:solidFill>
                <a:effectLst/>
                <a:latin typeface="+mj-lt"/>
              </a:rPr>
              <a:t> of </a:t>
            </a:r>
            <a:r>
              <a:rPr lang="da-DK" sz="1400" dirty="0" err="1">
                <a:solidFill>
                  <a:schemeClr val="bg1"/>
                </a:solidFill>
                <a:effectLst/>
                <a:latin typeface="+mj-lt"/>
              </a:rPr>
              <a:t>vessel</a:t>
            </a:r>
            <a:endParaRPr lang="en-US" sz="1400" dirty="0">
              <a:solidFill>
                <a:schemeClr val="bg1"/>
              </a:solidFill>
              <a:effectLst/>
              <a:latin typeface="+mj-lt"/>
            </a:endParaRPr>
          </a:p>
        </p:txBody>
      </p:sp>
      <p:sp>
        <p:nvSpPr>
          <p:cNvPr id="12" name="Text Placeholder 1">
            <a:extLst>
              <a:ext uri="{FF2B5EF4-FFF2-40B4-BE49-F238E27FC236}">
                <a16:creationId xmlns:a16="http://schemas.microsoft.com/office/drawing/2014/main" id="{BF851E45-717E-80FC-3813-0515891C61A4}"/>
              </a:ext>
            </a:extLst>
          </p:cNvPr>
          <p:cNvSpPr txBox="1">
            <a:spLocks/>
          </p:cNvSpPr>
          <p:nvPr/>
        </p:nvSpPr>
        <p:spPr>
          <a:xfrm>
            <a:off x="7473743" y="3333750"/>
            <a:ext cx="2139700" cy="625385"/>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00"/>
              </a:lnSpc>
            </a:pPr>
            <a:r>
              <a:rPr lang="en-GB" sz="2000" dirty="0">
                <a:latin typeface="+mj-lt"/>
              </a:rPr>
              <a:t>Transport &amp; Installation</a:t>
            </a:r>
          </a:p>
        </p:txBody>
      </p:sp>
      <p:sp>
        <p:nvSpPr>
          <p:cNvPr id="13" name="Text Placeholder 1">
            <a:extLst>
              <a:ext uri="{FF2B5EF4-FFF2-40B4-BE49-F238E27FC236}">
                <a16:creationId xmlns:a16="http://schemas.microsoft.com/office/drawing/2014/main" id="{A54678CB-D952-C71C-3B5C-D94B88A23D9C}"/>
              </a:ext>
            </a:extLst>
          </p:cNvPr>
          <p:cNvSpPr txBox="1">
            <a:spLocks/>
          </p:cNvSpPr>
          <p:nvPr/>
        </p:nvSpPr>
        <p:spPr>
          <a:xfrm>
            <a:off x="7480040" y="3903957"/>
            <a:ext cx="1694547" cy="625385"/>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1400" dirty="0">
                <a:solidFill>
                  <a:schemeClr val="bg1"/>
                </a:solidFill>
                <a:effectLst/>
                <a:latin typeface="+mj-lt"/>
              </a:rPr>
              <a:t>Hardware and </a:t>
            </a:r>
            <a:r>
              <a:rPr lang="da-DK" sz="1400" dirty="0" err="1">
                <a:solidFill>
                  <a:schemeClr val="bg1"/>
                </a:solidFill>
                <a:effectLst/>
                <a:latin typeface="+mj-lt"/>
              </a:rPr>
              <a:t>know</a:t>
            </a:r>
            <a:r>
              <a:rPr lang="da-DK" sz="1400" dirty="0">
                <a:solidFill>
                  <a:schemeClr val="bg1"/>
                </a:solidFill>
                <a:effectLst/>
                <a:latin typeface="+mj-lt"/>
              </a:rPr>
              <a:t> </a:t>
            </a:r>
            <a:r>
              <a:rPr lang="da-DK" sz="1400" dirty="0" err="1">
                <a:solidFill>
                  <a:schemeClr val="bg1"/>
                </a:solidFill>
                <a:effectLst/>
                <a:latin typeface="+mj-lt"/>
              </a:rPr>
              <a:t>how</a:t>
            </a:r>
            <a:r>
              <a:rPr lang="da-DK" sz="1400" dirty="0">
                <a:solidFill>
                  <a:schemeClr val="bg1"/>
                </a:solidFill>
                <a:effectLst/>
                <a:latin typeface="+mj-lt"/>
              </a:rPr>
              <a:t> </a:t>
            </a:r>
            <a:r>
              <a:rPr lang="da-DK" sz="1400" dirty="0" err="1">
                <a:solidFill>
                  <a:schemeClr val="bg1"/>
                </a:solidFill>
                <a:effectLst/>
                <a:latin typeface="+mj-lt"/>
              </a:rPr>
              <a:t>you</a:t>
            </a:r>
            <a:r>
              <a:rPr lang="da-DK" sz="1400" dirty="0">
                <a:solidFill>
                  <a:schemeClr val="bg1"/>
                </a:solidFill>
                <a:effectLst/>
                <a:latin typeface="+mj-lt"/>
              </a:rPr>
              <a:t> </a:t>
            </a:r>
            <a:r>
              <a:rPr lang="da-DK" sz="1400" dirty="0" err="1">
                <a:solidFill>
                  <a:schemeClr val="bg1"/>
                </a:solidFill>
                <a:effectLst/>
                <a:latin typeface="+mj-lt"/>
              </a:rPr>
              <a:t>can</a:t>
            </a:r>
            <a:r>
              <a:rPr lang="da-DK" sz="1400" dirty="0">
                <a:solidFill>
                  <a:schemeClr val="bg1"/>
                </a:solidFill>
                <a:effectLst/>
                <a:latin typeface="+mj-lt"/>
              </a:rPr>
              <a:t> </a:t>
            </a:r>
            <a:r>
              <a:rPr lang="da-DK" sz="1400" dirty="0" err="1">
                <a:solidFill>
                  <a:schemeClr val="bg1"/>
                </a:solidFill>
                <a:effectLst/>
                <a:latin typeface="+mj-lt"/>
              </a:rPr>
              <a:t>rely</a:t>
            </a:r>
            <a:r>
              <a:rPr lang="da-DK" sz="1400" dirty="0">
                <a:solidFill>
                  <a:schemeClr val="bg1"/>
                </a:solidFill>
                <a:effectLst/>
                <a:latin typeface="+mj-lt"/>
              </a:rPr>
              <a:t> on</a:t>
            </a:r>
            <a:endParaRPr lang="en-US" sz="1400" dirty="0">
              <a:solidFill>
                <a:schemeClr val="bg1"/>
              </a:solidFill>
              <a:effectLst/>
              <a:latin typeface="+mj-lt"/>
            </a:endParaRPr>
          </a:p>
        </p:txBody>
      </p:sp>
      <p:sp>
        <p:nvSpPr>
          <p:cNvPr id="16" name="Text Placeholder 1">
            <a:extLst>
              <a:ext uri="{FF2B5EF4-FFF2-40B4-BE49-F238E27FC236}">
                <a16:creationId xmlns:a16="http://schemas.microsoft.com/office/drawing/2014/main" id="{42E09B85-0B1B-E829-3B68-7D57CACC8747}"/>
              </a:ext>
            </a:extLst>
          </p:cNvPr>
          <p:cNvSpPr txBox="1">
            <a:spLocks/>
          </p:cNvSpPr>
          <p:nvPr/>
        </p:nvSpPr>
        <p:spPr>
          <a:xfrm>
            <a:off x="10052300" y="3333750"/>
            <a:ext cx="2139700" cy="625385"/>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00"/>
              </a:lnSpc>
            </a:pPr>
            <a:r>
              <a:rPr lang="en-GB" sz="2000" dirty="0">
                <a:latin typeface="+mj-lt"/>
              </a:rPr>
              <a:t>Operations &amp; Maintenance</a:t>
            </a:r>
          </a:p>
        </p:txBody>
      </p:sp>
      <p:sp>
        <p:nvSpPr>
          <p:cNvPr id="17" name="Text Placeholder 1">
            <a:extLst>
              <a:ext uri="{FF2B5EF4-FFF2-40B4-BE49-F238E27FC236}">
                <a16:creationId xmlns:a16="http://schemas.microsoft.com/office/drawing/2014/main" id="{76BE4308-869A-84BD-7B87-9C4C4E774C4D}"/>
              </a:ext>
            </a:extLst>
          </p:cNvPr>
          <p:cNvSpPr txBox="1">
            <a:spLocks/>
          </p:cNvSpPr>
          <p:nvPr/>
        </p:nvSpPr>
        <p:spPr>
          <a:xfrm>
            <a:off x="10058597" y="3903957"/>
            <a:ext cx="1694547" cy="625385"/>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1400" dirty="0">
                <a:solidFill>
                  <a:schemeClr val="bg1"/>
                </a:solidFill>
                <a:effectLst/>
                <a:latin typeface="+mj-lt"/>
              </a:rPr>
              <a:t>Complete O&amp;M</a:t>
            </a:r>
            <a:r>
              <a:rPr lang="en-US" sz="1400" dirty="0">
                <a:solidFill>
                  <a:schemeClr val="bg1"/>
                </a:solidFill>
                <a:effectLst/>
                <a:latin typeface="+mj-lt"/>
              </a:rPr>
              <a:t> solutions</a:t>
            </a:r>
            <a:endParaRPr lang="da-DK" sz="1400" dirty="0">
              <a:solidFill>
                <a:schemeClr val="bg1"/>
              </a:solidFill>
              <a:effectLst/>
              <a:latin typeface="+mj-lt"/>
            </a:endParaRPr>
          </a:p>
        </p:txBody>
      </p:sp>
    </p:spTree>
    <p:extLst>
      <p:ext uri="{BB962C8B-B14F-4D97-AF65-F5344CB8AC3E}">
        <p14:creationId xmlns:p14="http://schemas.microsoft.com/office/powerpoint/2010/main" val="7811113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xOUpHQlJ9BhlTb4cUcT9aQ"/>
</p:tagLst>
</file>

<file path=ppt/theme/theme1.xml><?xml version="1.0" encoding="utf-8"?>
<a:theme xmlns:a="http://schemas.openxmlformats.org/drawingml/2006/main" name="2_Office Theme">
  <a:themeElements>
    <a:clrScheme name="FOWIC New">
      <a:dk1>
        <a:srgbClr val="002132"/>
      </a:dk1>
      <a:lt1>
        <a:srgbClr val="FFFFFF"/>
      </a:lt1>
      <a:dk2>
        <a:srgbClr val="002132"/>
      </a:dk2>
      <a:lt2>
        <a:srgbClr val="FFFFFF"/>
      </a:lt2>
      <a:accent1>
        <a:srgbClr val="335E75"/>
      </a:accent1>
      <a:accent2>
        <a:srgbClr val="A6BECA"/>
      </a:accent2>
      <a:accent3>
        <a:srgbClr val="E3E6E6"/>
      </a:accent3>
      <a:accent4>
        <a:srgbClr val="A6A59C"/>
      </a:accent4>
      <a:accent5>
        <a:srgbClr val="D34C26"/>
      </a:accent5>
      <a:accent6>
        <a:srgbClr val="002132"/>
      </a:accent6>
      <a:hlink>
        <a:srgbClr val="D34C26"/>
      </a:hlink>
      <a:folHlink>
        <a:srgbClr val="A6BECA"/>
      </a:folHlink>
    </a:clrScheme>
    <a:fontScheme name="FOWIC">
      <a:majorFont>
        <a:latin typeface="Myriad Pro Light"/>
        <a:ea typeface=""/>
        <a:cs typeface=""/>
      </a:majorFont>
      <a:minorFont>
        <a:latin typeface="Myriad Pro "/>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noAutofit/>
      </a:bodyPr>
      <a:lstStyle>
        <a:defPPr algn="l">
          <a:defRPr sz="1600" dirty="0" smtClean="0"/>
        </a:defPPr>
      </a:lstStyle>
    </a:txDef>
  </a:objectDefaults>
  <a:extraClrSchemeLst/>
  <a:extLst>
    <a:ext uri="{05A4C25C-085E-4340-85A3-A5531E510DB2}">
      <thm15:themeFamily xmlns:thm15="http://schemas.microsoft.com/office/thememl/2012/main" name="FOWIC_Corp Presentation_01.pptx" id="{7AF20AA5-21A8-495D-8157-24A93AC45BE6}" vid="{4AF03608-EF5D-4328-9865-0769C1B4F87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2183</TotalTime>
  <Words>2662</Words>
  <Application>Microsoft Office PowerPoint</Application>
  <PresentationFormat>Widescreen</PresentationFormat>
  <Paragraphs>595</Paragraphs>
  <Slides>29</Slides>
  <Notes>9</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29</vt:i4>
      </vt:variant>
    </vt:vector>
  </HeadingPairs>
  <TitlesOfParts>
    <vt:vector size="41" baseType="lpstr">
      <vt:lpstr>Arial</vt:lpstr>
      <vt:lpstr>Myriad Pro Light</vt:lpstr>
      <vt:lpstr>Calibri</vt:lpstr>
      <vt:lpstr>Myriad Pro </vt:lpstr>
      <vt:lpstr>Myriad Pro Black</vt:lpstr>
      <vt:lpstr>Aptos</vt:lpstr>
      <vt:lpstr>Myriad Pro</vt:lpstr>
      <vt:lpstr>Poppins</vt:lpstr>
      <vt:lpstr>AvenirNext LT Pro Regular</vt:lpstr>
      <vt:lpstr>Wingdings</vt:lpstr>
      <vt:lpstr>Times</vt:lpstr>
      <vt:lpstr>2_Office Theme</vt:lpstr>
      <vt:lpstr>Corporate presentation 2025</vt:lpstr>
      <vt:lpstr>Fred. Olsen Windcarrier at a glance</vt:lpstr>
      <vt:lpstr>People, systems and track record </vt:lpstr>
      <vt:lpstr>176 years – entering new business markets </vt:lpstr>
      <vt:lpstr>Fred. Olsen-related companies in renewable energy</vt:lpstr>
      <vt:lpstr>PowerPoint Presentation</vt:lpstr>
      <vt:lpstr>How we collaborate</vt:lpstr>
      <vt:lpstr>How we differentiate makes a difference for you</vt:lpstr>
      <vt:lpstr>Support at every stage of the  wind farm lifecycle</vt:lpstr>
      <vt:lpstr>Our hands-on approach  to complex offshore engineering </vt:lpstr>
      <vt:lpstr>PowerPoint Presentation</vt:lpstr>
      <vt:lpstr>A diverse fleet to handle all turbine sizes  for today and tomorrow</vt:lpstr>
      <vt:lpstr>Blue Tern</vt:lpstr>
      <vt:lpstr>Blue Tern specs</vt:lpstr>
      <vt:lpstr>Blue Tern track record</vt:lpstr>
      <vt:lpstr>Brave Tern</vt:lpstr>
      <vt:lpstr>Brave Tern specs</vt:lpstr>
      <vt:lpstr>Brave Tern track record</vt:lpstr>
      <vt:lpstr>Bold Tern</vt:lpstr>
      <vt:lpstr>Bold Tern specs</vt:lpstr>
      <vt:lpstr>Bold Tern track record</vt:lpstr>
      <vt:lpstr>Blue Wind</vt:lpstr>
      <vt:lpstr>Blue Wind specs</vt:lpstr>
      <vt:lpstr>Blue Wind track record</vt:lpstr>
      <vt:lpstr>Sustainability is tied to everything we do</vt:lpstr>
      <vt:lpstr>Navigating into  the future </vt:lpstr>
      <vt:lpstr>Our alliance concept</vt:lpstr>
      <vt:lpstr>New Tern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Anne Hessellund</dc:creator>
  <cp:lastModifiedBy>Johan Rasmussen</cp:lastModifiedBy>
  <cp:revision>56</cp:revision>
  <dcterms:created xsi:type="dcterms:W3CDTF">2024-04-08T05:55:46Z</dcterms:created>
  <dcterms:modified xsi:type="dcterms:W3CDTF">2025-03-05T10:07:58Z</dcterms:modified>
</cp:coreProperties>
</file>